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302" r:id="rId3"/>
    <p:sldId id="309" r:id="rId4"/>
    <p:sldId id="311" r:id="rId5"/>
    <p:sldId id="310" r:id="rId6"/>
    <p:sldId id="312" r:id="rId7"/>
    <p:sldId id="306" r:id="rId8"/>
    <p:sldId id="307" r:id="rId9"/>
    <p:sldId id="316" r:id="rId10"/>
    <p:sldId id="298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271" r:id="rId21"/>
    <p:sldId id="337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3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76A842-2597-432A-BF35-CDBF783F4621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0444E253-B9B2-48C9-9FEC-ADA747FD2F9B}">
      <dgm:prSet phldrT="[Text]"/>
      <dgm:spPr/>
      <dgm:t>
        <a:bodyPr/>
        <a:lstStyle/>
        <a:p>
          <a:r>
            <a:rPr lang="en-US" noProof="0" dirty="0" smtClean="0"/>
            <a:t>Poor local interconnection</a:t>
          </a:r>
          <a:endParaRPr lang="en-US" noProof="0" dirty="0"/>
        </a:p>
      </dgm:t>
    </dgm:pt>
    <dgm:pt modelId="{9889A6F9-4410-4DE9-9FA6-DF9F07CADEEE}" type="parTrans" cxnId="{050378C7-3927-4F48-A12F-E31EB3A270D8}">
      <dgm:prSet/>
      <dgm:spPr/>
      <dgm:t>
        <a:bodyPr/>
        <a:lstStyle/>
        <a:p>
          <a:endParaRPr lang="en-US" noProof="0"/>
        </a:p>
      </dgm:t>
    </dgm:pt>
    <dgm:pt modelId="{58315F5B-FC79-46C3-89A7-B2CE761ADF6B}" type="sibTrans" cxnId="{050378C7-3927-4F48-A12F-E31EB3A270D8}">
      <dgm:prSet/>
      <dgm:spPr/>
      <dgm:t>
        <a:bodyPr/>
        <a:lstStyle/>
        <a:p>
          <a:endParaRPr lang="en-US" noProof="0"/>
        </a:p>
      </dgm:t>
    </dgm:pt>
    <dgm:pt modelId="{B335139F-A86F-418B-871F-824024967D58}">
      <dgm:prSet phldrT="[Text]"/>
      <dgm:spPr/>
      <dgm:t>
        <a:bodyPr/>
        <a:lstStyle/>
        <a:p>
          <a:r>
            <a:rPr lang="en-US" noProof="0" dirty="0" smtClean="0"/>
            <a:t>Packets have to go abroad and come back</a:t>
          </a:r>
          <a:endParaRPr lang="en-US" noProof="0" dirty="0"/>
        </a:p>
      </dgm:t>
    </dgm:pt>
    <dgm:pt modelId="{19AFB652-6D70-4355-96DE-5F3A75E72121}" type="parTrans" cxnId="{A3203EAA-D6E3-47E6-B7E6-E3F80C4DA643}">
      <dgm:prSet/>
      <dgm:spPr/>
      <dgm:t>
        <a:bodyPr/>
        <a:lstStyle/>
        <a:p>
          <a:endParaRPr lang="en-US" noProof="0"/>
        </a:p>
      </dgm:t>
    </dgm:pt>
    <dgm:pt modelId="{61B91B01-1754-41A8-94F0-FBC2F0B61FCD}" type="sibTrans" cxnId="{A3203EAA-D6E3-47E6-B7E6-E3F80C4DA643}">
      <dgm:prSet/>
      <dgm:spPr/>
      <dgm:t>
        <a:bodyPr/>
        <a:lstStyle/>
        <a:p>
          <a:endParaRPr lang="en-US" noProof="0"/>
        </a:p>
      </dgm:t>
    </dgm:pt>
    <dgm:pt modelId="{889EE956-988A-4E60-98FA-4D688DABC37D}">
      <dgm:prSet phldrT="[Text]"/>
      <dgm:spPr/>
      <dgm:t>
        <a:bodyPr/>
        <a:lstStyle/>
        <a:p>
          <a:r>
            <a:rPr lang="en-US" noProof="0" dirty="0" smtClean="0"/>
            <a:t>Why not just host content abroad?</a:t>
          </a:r>
          <a:endParaRPr lang="en-US" noProof="0" dirty="0"/>
        </a:p>
      </dgm:t>
    </dgm:pt>
    <dgm:pt modelId="{431DCDC7-2FEB-44DB-9DD0-DF8F072D816E}" type="parTrans" cxnId="{78A8852E-B3B9-4E33-B366-E1CB9DB24580}">
      <dgm:prSet/>
      <dgm:spPr/>
      <dgm:t>
        <a:bodyPr/>
        <a:lstStyle/>
        <a:p>
          <a:endParaRPr lang="en-US" noProof="0"/>
        </a:p>
      </dgm:t>
    </dgm:pt>
    <dgm:pt modelId="{C3B7AC30-D4C6-446D-B19C-CD731BB9DABC}" type="sibTrans" cxnId="{78A8852E-B3B9-4E33-B366-E1CB9DB24580}">
      <dgm:prSet/>
      <dgm:spPr/>
      <dgm:t>
        <a:bodyPr/>
        <a:lstStyle/>
        <a:p>
          <a:endParaRPr lang="en-US" noProof="0"/>
        </a:p>
      </dgm:t>
    </dgm:pt>
    <dgm:pt modelId="{EC861234-E706-4E3C-9C9E-5C42558F4973}" type="pres">
      <dgm:prSet presAssocID="{9976A842-2597-432A-BF35-CDBF783F4621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3819D9ED-A2FB-4FA0-820F-EC9DE80BF4E2}" type="pres">
      <dgm:prSet presAssocID="{0444E253-B9B2-48C9-9FEC-ADA747FD2F9B}" presName="chaos" presStyleCnt="0"/>
      <dgm:spPr/>
    </dgm:pt>
    <dgm:pt modelId="{C9F55BEC-BC6B-4E1B-984B-7284DCD22A34}" type="pres">
      <dgm:prSet presAssocID="{0444E253-B9B2-48C9-9FEC-ADA747FD2F9B}" presName="parTx1" presStyleLbl="revTx" presStyleIdx="0" presStyleCnt="2"/>
      <dgm:spPr/>
      <dgm:t>
        <a:bodyPr/>
        <a:lstStyle/>
        <a:p>
          <a:endParaRPr lang="it-IT"/>
        </a:p>
      </dgm:t>
    </dgm:pt>
    <dgm:pt modelId="{41BA7146-E52C-4D40-AC78-17AB9E1BAC49}" type="pres">
      <dgm:prSet presAssocID="{0444E253-B9B2-48C9-9FEC-ADA747FD2F9B}" presName="c1" presStyleLbl="node1" presStyleIdx="0" presStyleCnt="19"/>
      <dgm:spPr/>
    </dgm:pt>
    <dgm:pt modelId="{6A73A667-2161-4E88-A916-C866A55C23B8}" type="pres">
      <dgm:prSet presAssocID="{0444E253-B9B2-48C9-9FEC-ADA747FD2F9B}" presName="c2" presStyleLbl="node1" presStyleIdx="1" presStyleCnt="19"/>
      <dgm:spPr/>
    </dgm:pt>
    <dgm:pt modelId="{D93593B8-B937-4BD8-806E-5431435AC9DA}" type="pres">
      <dgm:prSet presAssocID="{0444E253-B9B2-48C9-9FEC-ADA747FD2F9B}" presName="c3" presStyleLbl="node1" presStyleIdx="2" presStyleCnt="19"/>
      <dgm:spPr/>
    </dgm:pt>
    <dgm:pt modelId="{A6856664-7973-46EC-AC90-B51979B70C03}" type="pres">
      <dgm:prSet presAssocID="{0444E253-B9B2-48C9-9FEC-ADA747FD2F9B}" presName="c4" presStyleLbl="node1" presStyleIdx="3" presStyleCnt="19"/>
      <dgm:spPr/>
    </dgm:pt>
    <dgm:pt modelId="{6A0F9D2F-3C07-4727-A8A2-93237728D72C}" type="pres">
      <dgm:prSet presAssocID="{0444E253-B9B2-48C9-9FEC-ADA747FD2F9B}" presName="c5" presStyleLbl="node1" presStyleIdx="4" presStyleCnt="19"/>
      <dgm:spPr/>
    </dgm:pt>
    <dgm:pt modelId="{0B100767-4DC3-4607-AAA7-C54BEF5C4A8F}" type="pres">
      <dgm:prSet presAssocID="{0444E253-B9B2-48C9-9FEC-ADA747FD2F9B}" presName="c6" presStyleLbl="node1" presStyleIdx="5" presStyleCnt="19"/>
      <dgm:spPr/>
    </dgm:pt>
    <dgm:pt modelId="{F32A1732-13EE-4D0A-B6DC-FCA89A95DFCB}" type="pres">
      <dgm:prSet presAssocID="{0444E253-B9B2-48C9-9FEC-ADA747FD2F9B}" presName="c7" presStyleLbl="node1" presStyleIdx="6" presStyleCnt="19"/>
      <dgm:spPr/>
    </dgm:pt>
    <dgm:pt modelId="{9BEEFEDE-68C0-43FB-A6F9-508505AC6237}" type="pres">
      <dgm:prSet presAssocID="{0444E253-B9B2-48C9-9FEC-ADA747FD2F9B}" presName="c8" presStyleLbl="node1" presStyleIdx="7" presStyleCnt="19"/>
      <dgm:spPr/>
    </dgm:pt>
    <dgm:pt modelId="{6DBAA575-5F36-41A7-8D9D-826E5D784ACA}" type="pres">
      <dgm:prSet presAssocID="{0444E253-B9B2-48C9-9FEC-ADA747FD2F9B}" presName="c9" presStyleLbl="node1" presStyleIdx="8" presStyleCnt="19"/>
      <dgm:spPr/>
    </dgm:pt>
    <dgm:pt modelId="{B2B7EE17-7A49-4104-9159-1DDF263263A3}" type="pres">
      <dgm:prSet presAssocID="{0444E253-B9B2-48C9-9FEC-ADA747FD2F9B}" presName="c10" presStyleLbl="node1" presStyleIdx="9" presStyleCnt="19"/>
      <dgm:spPr/>
    </dgm:pt>
    <dgm:pt modelId="{C06DB012-8F21-4525-95A3-5E671D8141F4}" type="pres">
      <dgm:prSet presAssocID="{0444E253-B9B2-48C9-9FEC-ADA747FD2F9B}" presName="c11" presStyleLbl="node1" presStyleIdx="10" presStyleCnt="19"/>
      <dgm:spPr/>
    </dgm:pt>
    <dgm:pt modelId="{A011EFE7-52B1-4598-9D35-4A8BFFED30B2}" type="pres">
      <dgm:prSet presAssocID="{0444E253-B9B2-48C9-9FEC-ADA747FD2F9B}" presName="c12" presStyleLbl="node1" presStyleIdx="11" presStyleCnt="19"/>
      <dgm:spPr/>
    </dgm:pt>
    <dgm:pt modelId="{7A40053A-A5B3-4708-A8A8-6BC9DB2F7AD2}" type="pres">
      <dgm:prSet presAssocID="{0444E253-B9B2-48C9-9FEC-ADA747FD2F9B}" presName="c13" presStyleLbl="node1" presStyleIdx="12" presStyleCnt="19"/>
      <dgm:spPr/>
    </dgm:pt>
    <dgm:pt modelId="{0CEE7F29-C596-44C5-A3AF-4F6C6608A510}" type="pres">
      <dgm:prSet presAssocID="{0444E253-B9B2-48C9-9FEC-ADA747FD2F9B}" presName="c14" presStyleLbl="node1" presStyleIdx="13" presStyleCnt="19"/>
      <dgm:spPr/>
    </dgm:pt>
    <dgm:pt modelId="{A45D5410-7EE7-4C7A-9511-4C32F4074945}" type="pres">
      <dgm:prSet presAssocID="{0444E253-B9B2-48C9-9FEC-ADA747FD2F9B}" presName="c15" presStyleLbl="node1" presStyleIdx="14" presStyleCnt="19"/>
      <dgm:spPr/>
    </dgm:pt>
    <dgm:pt modelId="{9AF20472-6705-4B31-B93E-8E3E7E52EFB6}" type="pres">
      <dgm:prSet presAssocID="{0444E253-B9B2-48C9-9FEC-ADA747FD2F9B}" presName="c16" presStyleLbl="node1" presStyleIdx="15" presStyleCnt="19"/>
      <dgm:spPr/>
    </dgm:pt>
    <dgm:pt modelId="{CD791194-DF38-48DC-830B-5A34B87DB4EF}" type="pres">
      <dgm:prSet presAssocID="{0444E253-B9B2-48C9-9FEC-ADA747FD2F9B}" presName="c17" presStyleLbl="node1" presStyleIdx="16" presStyleCnt="19"/>
      <dgm:spPr/>
    </dgm:pt>
    <dgm:pt modelId="{3EF5FF57-CC4B-4BC5-B6F7-6542B380D267}" type="pres">
      <dgm:prSet presAssocID="{0444E253-B9B2-48C9-9FEC-ADA747FD2F9B}" presName="c18" presStyleLbl="node1" presStyleIdx="17" presStyleCnt="19"/>
      <dgm:spPr/>
    </dgm:pt>
    <dgm:pt modelId="{53330885-501F-4447-9EAF-92DAFEA241B9}" type="pres">
      <dgm:prSet presAssocID="{58315F5B-FC79-46C3-89A7-B2CE761ADF6B}" presName="chevronComposite1" presStyleCnt="0"/>
      <dgm:spPr/>
    </dgm:pt>
    <dgm:pt modelId="{0BBB17B5-7B4C-4061-A60B-1086465EE2E3}" type="pres">
      <dgm:prSet presAssocID="{58315F5B-FC79-46C3-89A7-B2CE761ADF6B}" presName="chevron1" presStyleLbl="sibTrans2D1" presStyleIdx="0" presStyleCnt="2"/>
      <dgm:spPr/>
    </dgm:pt>
    <dgm:pt modelId="{E5DF1189-56C3-4D59-A7A6-4F0ADE7D7FE0}" type="pres">
      <dgm:prSet presAssocID="{58315F5B-FC79-46C3-89A7-B2CE761ADF6B}" presName="spChevron1" presStyleCnt="0"/>
      <dgm:spPr/>
    </dgm:pt>
    <dgm:pt modelId="{9996235B-6721-41DB-8BE1-419DC3AEDEDF}" type="pres">
      <dgm:prSet presAssocID="{B335139F-A86F-418B-871F-824024967D58}" presName="middle" presStyleCnt="0"/>
      <dgm:spPr/>
    </dgm:pt>
    <dgm:pt modelId="{C784B1A7-D891-4A1F-8881-4E84D429F4AA}" type="pres">
      <dgm:prSet presAssocID="{B335139F-A86F-418B-871F-824024967D58}" presName="parTxMid" presStyleLbl="revTx" presStyleIdx="1" presStyleCnt="2"/>
      <dgm:spPr/>
      <dgm:t>
        <a:bodyPr/>
        <a:lstStyle/>
        <a:p>
          <a:endParaRPr lang="it-IT"/>
        </a:p>
      </dgm:t>
    </dgm:pt>
    <dgm:pt modelId="{9B4D6390-0B1D-4A55-AE2F-A8433C4BFF99}" type="pres">
      <dgm:prSet presAssocID="{B335139F-A86F-418B-871F-824024967D58}" presName="spMid" presStyleCnt="0"/>
      <dgm:spPr/>
    </dgm:pt>
    <dgm:pt modelId="{1FC9FF38-49B9-4491-8029-C10AE5372D55}" type="pres">
      <dgm:prSet presAssocID="{61B91B01-1754-41A8-94F0-FBC2F0B61FCD}" presName="chevronComposite1" presStyleCnt="0"/>
      <dgm:spPr/>
    </dgm:pt>
    <dgm:pt modelId="{78727682-B4AF-47DB-BFF3-F0A773543325}" type="pres">
      <dgm:prSet presAssocID="{61B91B01-1754-41A8-94F0-FBC2F0B61FCD}" presName="chevron1" presStyleLbl="sibTrans2D1" presStyleIdx="1" presStyleCnt="2"/>
      <dgm:spPr/>
    </dgm:pt>
    <dgm:pt modelId="{9EE6AB1A-3B97-4D71-879C-DBDF73ACCA60}" type="pres">
      <dgm:prSet presAssocID="{61B91B01-1754-41A8-94F0-FBC2F0B61FCD}" presName="spChevron1" presStyleCnt="0"/>
      <dgm:spPr/>
    </dgm:pt>
    <dgm:pt modelId="{3974EA7E-B50D-40F6-9B0F-729DF81BB1A5}" type="pres">
      <dgm:prSet presAssocID="{889EE956-988A-4E60-98FA-4D688DABC37D}" presName="last" presStyleCnt="0"/>
      <dgm:spPr/>
    </dgm:pt>
    <dgm:pt modelId="{22520BF3-B8AE-4FD7-B617-CD2F9EFB1582}" type="pres">
      <dgm:prSet presAssocID="{889EE956-988A-4E60-98FA-4D688DABC37D}" presName="circleTx" presStyleLbl="node1" presStyleIdx="18" presStyleCnt="19"/>
      <dgm:spPr/>
      <dgm:t>
        <a:bodyPr/>
        <a:lstStyle/>
        <a:p>
          <a:endParaRPr lang="it-IT"/>
        </a:p>
      </dgm:t>
    </dgm:pt>
    <dgm:pt modelId="{C4F98F37-2590-4B55-AB18-355F3ABE9FCE}" type="pres">
      <dgm:prSet presAssocID="{889EE956-988A-4E60-98FA-4D688DABC37D}" presName="spN" presStyleCnt="0"/>
      <dgm:spPr/>
    </dgm:pt>
  </dgm:ptLst>
  <dgm:cxnLst>
    <dgm:cxn modelId="{78A8852E-B3B9-4E33-B366-E1CB9DB24580}" srcId="{9976A842-2597-432A-BF35-CDBF783F4621}" destId="{889EE956-988A-4E60-98FA-4D688DABC37D}" srcOrd="2" destOrd="0" parTransId="{431DCDC7-2FEB-44DB-9DD0-DF8F072D816E}" sibTransId="{C3B7AC30-D4C6-446D-B19C-CD731BB9DABC}"/>
    <dgm:cxn modelId="{050378C7-3927-4F48-A12F-E31EB3A270D8}" srcId="{9976A842-2597-432A-BF35-CDBF783F4621}" destId="{0444E253-B9B2-48C9-9FEC-ADA747FD2F9B}" srcOrd="0" destOrd="0" parTransId="{9889A6F9-4410-4DE9-9FA6-DF9F07CADEEE}" sibTransId="{58315F5B-FC79-46C3-89A7-B2CE761ADF6B}"/>
    <dgm:cxn modelId="{857AE20E-9B0F-4DAE-9F12-4389558F5785}" type="presOf" srcId="{B335139F-A86F-418B-871F-824024967D58}" destId="{C784B1A7-D891-4A1F-8881-4E84D429F4AA}" srcOrd="0" destOrd="0" presId="urn:microsoft.com/office/officeart/2009/3/layout/RandomtoResultProcess"/>
    <dgm:cxn modelId="{A4D1E2B6-C99D-457E-A24D-423279F968E8}" type="presOf" srcId="{889EE956-988A-4E60-98FA-4D688DABC37D}" destId="{22520BF3-B8AE-4FD7-B617-CD2F9EFB1582}" srcOrd="0" destOrd="0" presId="urn:microsoft.com/office/officeart/2009/3/layout/RandomtoResultProcess"/>
    <dgm:cxn modelId="{EA31594D-BB06-47FE-BB16-9E9A960B1811}" type="presOf" srcId="{0444E253-B9B2-48C9-9FEC-ADA747FD2F9B}" destId="{C9F55BEC-BC6B-4E1B-984B-7284DCD22A34}" srcOrd="0" destOrd="0" presId="urn:microsoft.com/office/officeart/2009/3/layout/RandomtoResultProcess"/>
    <dgm:cxn modelId="{A3203EAA-D6E3-47E6-B7E6-E3F80C4DA643}" srcId="{9976A842-2597-432A-BF35-CDBF783F4621}" destId="{B335139F-A86F-418B-871F-824024967D58}" srcOrd="1" destOrd="0" parTransId="{19AFB652-6D70-4355-96DE-5F3A75E72121}" sibTransId="{61B91B01-1754-41A8-94F0-FBC2F0B61FCD}"/>
    <dgm:cxn modelId="{FA5F5518-0F35-4402-822F-A1DEDF527B3C}" type="presOf" srcId="{9976A842-2597-432A-BF35-CDBF783F4621}" destId="{EC861234-E706-4E3C-9C9E-5C42558F4973}" srcOrd="0" destOrd="0" presId="urn:microsoft.com/office/officeart/2009/3/layout/RandomtoResultProcess"/>
    <dgm:cxn modelId="{F70C6FE1-67CF-42FB-AB4F-4EDC608A0F63}" type="presParOf" srcId="{EC861234-E706-4E3C-9C9E-5C42558F4973}" destId="{3819D9ED-A2FB-4FA0-820F-EC9DE80BF4E2}" srcOrd="0" destOrd="0" presId="urn:microsoft.com/office/officeart/2009/3/layout/RandomtoResultProcess"/>
    <dgm:cxn modelId="{79FAD6FF-F020-4C46-9167-E471EE12F266}" type="presParOf" srcId="{3819D9ED-A2FB-4FA0-820F-EC9DE80BF4E2}" destId="{C9F55BEC-BC6B-4E1B-984B-7284DCD22A34}" srcOrd="0" destOrd="0" presId="urn:microsoft.com/office/officeart/2009/3/layout/RandomtoResultProcess"/>
    <dgm:cxn modelId="{AE041AF0-0B45-4F2A-80D2-ED370D1E0D28}" type="presParOf" srcId="{3819D9ED-A2FB-4FA0-820F-EC9DE80BF4E2}" destId="{41BA7146-E52C-4D40-AC78-17AB9E1BAC49}" srcOrd="1" destOrd="0" presId="urn:microsoft.com/office/officeart/2009/3/layout/RandomtoResultProcess"/>
    <dgm:cxn modelId="{DBBE7856-8488-4561-A764-116A8B7F0DA5}" type="presParOf" srcId="{3819D9ED-A2FB-4FA0-820F-EC9DE80BF4E2}" destId="{6A73A667-2161-4E88-A916-C866A55C23B8}" srcOrd="2" destOrd="0" presId="urn:microsoft.com/office/officeart/2009/3/layout/RandomtoResultProcess"/>
    <dgm:cxn modelId="{2B1E9081-8C68-49A1-B507-B27141A5FA45}" type="presParOf" srcId="{3819D9ED-A2FB-4FA0-820F-EC9DE80BF4E2}" destId="{D93593B8-B937-4BD8-806E-5431435AC9DA}" srcOrd="3" destOrd="0" presId="urn:microsoft.com/office/officeart/2009/3/layout/RandomtoResultProcess"/>
    <dgm:cxn modelId="{52D2D207-17C7-47F6-8E4C-051D33F9A803}" type="presParOf" srcId="{3819D9ED-A2FB-4FA0-820F-EC9DE80BF4E2}" destId="{A6856664-7973-46EC-AC90-B51979B70C03}" srcOrd="4" destOrd="0" presId="urn:microsoft.com/office/officeart/2009/3/layout/RandomtoResultProcess"/>
    <dgm:cxn modelId="{AA1D58D2-E5E6-481B-AEE3-FB77A24391A1}" type="presParOf" srcId="{3819D9ED-A2FB-4FA0-820F-EC9DE80BF4E2}" destId="{6A0F9D2F-3C07-4727-A8A2-93237728D72C}" srcOrd="5" destOrd="0" presId="urn:microsoft.com/office/officeart/2009/3/layout/RandomtoResultProcess"/>
    <dgm:cxn modelId="{AC865239-DDDF-40AC-967C-3A0D17ED2164}" type="presParOf" srcId="{3819D9ED-A2FB-4FA0-820F-EC9DE80BF4E2}" destId="{0B100767-4DC3-4607-AAA7-C54BEF5C4A8F}" srcOrd="6" destOrd="0" presId="urn:microsoft.com/office/officeart/2009/3/layout/RandomtoResultProcess"/>
    <dgm:cxn modelId="{A68956CC-72B6-4208-BE7F-AEA5D044EF10}" type="presParOf" srcId="{3819D9ED-A2FB-4FA0-820F-EC9DE80BF4E2}" destId="{F32A1732-13EE-4D0A-B6DC-FCA89A95DFCB}" srcOrd="7" destOrd="0" presId="urn:microsoft.com/office/officeart/2009/3/layout/RandomtoResultProcess"/>
    <dgm:cxn modelId="{42B3485F-21C2-4470-800B-FAF29082413A}" type="presParOf" srcId="{3819D9ED-A2FB-4FA0-820F-EC9DE80BF4E2}" destId="{9BEEFEDE-68C0-43FB-A6F9-508505AC6237}" srcOrd="8" destOrd="0" presId="urn:microsoft.com/office/officeart/2009/3/layout/RandomtoResultProcess"/>
    <dgm:cxn modelId="{36B158B4-83CB-4BDC-80A6-5EE427063317}" type="presParOf" srcId="{3819D9ED-A2FB-4FA0-820F-EC9DE80BF4E2}" destId="{6DBAA575-5F36-41A7-8D9D-826E5D784ACA}" srcOrd="9" destOrd="0" presId="urn:microsoft.com/office/officeart/2009/3/layout/RandomtoResultProcess"/>
    <dgm:cxn modelId="{6D45ECFE-B8A6-4C9A-9A6C-AC88726F1B23}" type="presParOf" srcId="{3819D9ED-A2FB-4FA0-820F-EC9DE80BF4E2}" destId="{B2B7EE17-7A49-4104-9159-1DDF263263A3}" srcOrd="10" destOrd="0" presId="urn:microsoft.com/office/officeart/2009/3/layout/RandomtoResultProcess"/>
    <dgm:cxn modelId="{EF082229-F2A0-43BC-8555-247FA9AC0113}" type="presParOf" srcId="{3819D9ED-A2FB-4FA0-820F-EC9DE80BF4E2}" destId="{C06DB012-8F21-4525-95A3-5E671D8141F4}" srcOrd="11" destOrd="0" presId="urn:microsoft.com/office/officeart/2009/3/layout/RandomtoResultProcess"/>
    <dgm:cxn modelId="{C3F34CCB-CC18-45D9-95C1-5BC1E39872AD}" type="presParOf" srcId="{3819D9ED-A2FB-4FA0-820F-EC9DE80BF4E2}" destId="{A011EFE7-52B1-4598-9D35-4A8BFFED30B2}" srcOrd="12" destOrd="0" presId="urn:microsoft.com/office/officeart/2009/3/layout/RandomtoResultProcess"/>
    <dgm:cxn modelId="{B4028A98-FB50-4295-A2C6-9412428F3657}" type="presParOf" srcId="{3819D9ED-A2FB-4FA0-820F-EC9DE80BF4E2}" destId="{7A40053A-A5B3-4708-A8A8-6BC9DB2F7AD2}" srcOrd="13" destOrd="0" presId="urn:microsoft.com/office/officeart/2009/3/layout/RandomtoResultProcess"/>
    <dgm:cxn modelId="{54B5A1AF-8458-46B1-AF4F-C41A1EC01FE5}" type="presParOf" srcId="{3819D9ED-A2FB-4FA0-820F-EC9DE80BF4E2}" destId="{0CEE7F29-C596-44C5-A3AF-4F6C6608A510}" srcOrd="14" destOrd="0" presId="urn:microsoft.com/office/officeart/2009/3/layout/RandomtoResultProcess"/>
    <dgm:cxn modelId="{F871D4EE-EC22-48D8-8EB7-2233C81724A0}" type="presParOf" srcId="{3819D9ED-A2FB-4FA0-820F-EC9DE80BF4E2}" destId="{A45D5410-7EE7-4C7A-9511-4C32F4074945}" srcOrd="15" destOrd="0" presId="urn:microsoft.com/office/officeart/2009/3/layout/RandomtoResultProcess"/>
    <dgm:cxn modelId="{CDABEFE9-F7AA-465E-BBAF-72EB7BD2174A}" type="presParOf" srcId="{3819D9ED-A2FB-4FA0-820F-EC9DE80BF4E2}" destId="{9AF20472-6705-4B31-B93E-8E3E7E52EFB6}" srcOrd="16" destOrd="0" presId="urn:microsoft.com/office/officeart/2009/3/layout/RandomtoResultProcess"/>
    <dgm:cxn modelId="{84AAA453-C305-4A9A-96AB-E2AE10439E94}" type="presParOf" srcId="{3819D9ED-A2FB-4FA0-820F-EC9DE80BF4E2}" destId="{CD791194-DF38-48DC-830B-5A34B87DB4EF}" srcOrd="17" destOrd="0" presId="urn:microsoft.com/office/officeart/2009/3/layout/RandomtoResultProcess"/>
    <dgm:cxn modelId="{4378CF03-FF27-4A10-8A79-E4FEE4C331F9}" type="presParOf" srcId="{3819D9ED-A2FB-4FA0-820F-EC9DE80BF4E2}" destId="{3EF5FF57-CC4B-4BC5-B6F7-6542B380D267}" srcOrd="18" destOrd="0" presId="urn:microsoft.com/office/officeart/2009/3/layout/RandomtoResultProcess"/>
    <dgm:cxn modelId="{3FCEF7DB-30B7-4A4D-8DF5-2B2C9B6BFD6F}" type="presParOf" srcId="{EC861234-E706-4E3C-9C9E-5C42558F4973}" destId="{53330885-501F-4447-9EAF-92DAFEA241B9}" srcOrd="1" destOrd="0" presId="urn:microsoft.com/office/officeart/2009/3/layout/RandomtoResultProcess"/>
    <dgm:cxn modelId="{317A7EBF-24D5-4137-8CAD-7209B19C29F1}" type="presParOf" srcId="{53330885-501F-4447-9EAF-92DAFEA241B9}" destId="{0BBB17B5-7B4C-4061-A60B-1086465EE2E3}" srcOrd="0" destOrd="0" presId="urn:microsoft.com/office/officeart/2009/3/layout/RandomtoResultProcess"/>
    <dgm:cxn modelId="{F85C5DE5-E14E-4E71-A180-6BEF8C4FACBF}" type="presParOf" srcId="{53330885-501F-4447-9EAF-92DAFEA241B9}" destId="{E5DF1189-56C3-4D59-A7A6-4F0ADE7D7FE0}" srcOrd="1" destOrd="0" presId="urn:microsoft.com/office/officeart/2009/3/layout/RandomtoResultProcess"/>
    <dgm:cxn modelId="{83F945AF-2742-49A5-87C2-F1F4C5196F46}" type="presParOf" srcId="{EC861234-E706-4E3C-9C9E-5C42558F4973}" destId="{9996235B-6721-41DB-8BE1-419DC3AEDEDF}" srcOrd="2" destOrd="0" presId="urn:microsoft.com/office/officeart/2009/3/layout/RandomtoResultProcess"/>
    <dgm:cxn modelId="{2D12C815-C4EF-4DEF-9AAE-D1E982DA6C9C}" type="presParOf" srcId="{9996235B-6721-41DB-8BE1-419DC3AEDEDF}" destId="{C784B1A7-D891-4A1F-8881-4E84D429F4AA}" srcOrd="0" destOrd="0" presId="urn:microsoft.com/office/officeart/2009/3/layout/RandomtoResultProcess"/>
    <dgm:cxn modelId="{0B428410-6667-4251-8FB1-C6EAB712C8E2}" type="presParOf" srcId="{9996235B-6721-41DB-8BE1-419DC3AEDEDF}" destId="{9B4D6390-0B1D-4A55-AE2F-A8433C4BFF99}" srcOrd="1" destOrd="0" presId="urn:microsoft.com/office/officeart/2009/3/layout/RandomtoResultProcess"/>
    <dgm:cxn modelId="{3438C20F-CA21-43EF-B190-253FEB24887C}" type="presParOf" srcId="{EC861234-E706-4E3C-9C9E-5C42558F4973}" destId="{1FC9FF38-49B9-4491-8029-C10AE5372D55}" srcOrd="3" destOrd="0" presId="urn:microsoft.com/office/officeart/2009/3/layout/RandomtoResultProcess"/>
    <dgm:cxn modelId="{2232F9DC-1DCF-4244-A9CD-F6DCA481C662}" type="presParOf" srcId="{1FC9FF38-49B9-4491-8029-C10AE5372D55}" destId="{78727682-B4AF-47DB-BFF3-F0A773543325}" srcOrd="0" destOrd="0" presId="urn:microsoft.com/office/officeart/2009/3/layout/RandomtoResultProcess"/>
    <dgm:cxn modelId="{843DC94E-60D8-443D-AB5F-FE8863DCB2BA}" type="presParOf" srcId="{1FC9FF38-49B9-4491-8029-C10AE5372D55}" destId="{9EE6AB1A-3B97-4D71-879C-DBDF73ACCA60}" srcOrd="1" destOrd="0" presId="urn:microsoft.com/office/officeart/2009/3/layout/RandomtoResultProcess"/>
    <dgm:cxn modelId="{49F6109D-3CC7-4A35-B0CE-C673EEF75820}" type="presParOf" srcId="{EC861234-E706-4E3C-9C9E-5C42558F4973}" destId="{3974EA7E-B50D-40F6-9B0F-729DF81BB1A5}" srcOrd="4" destOrd="0" presId="urn:microsoft.com/office/officeart/2009/3/layout/RandomtoResultProcess"/>
    <dgm:cxn modelId="{4B4048AA-9AB4-40AC-99B8-A276419C1289}" type="presParOf" srcId="{3974EA7E-B50D-40F6-9B0F-729DF81BB1A5}" destId="{22520BF3-B8AE-4FD7-B617-CD2F9EFB1582}" srcOrd="0" destOrd="0" presId="urn:microsoft.com/office/officeart/2009/3/layout/RandomtoResultProcess"/>
    <dgm:cxn modelId="{98331CEF-CF0B-4261-8568-78897F13CCA4}" type="presParOf" srcId="{3974EA7E-B50D-40F6-9B0F-729DF81BB1A5}" destId="{C4F98F37-2590-4B55-AB18-355F3ABE9FCE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76A842-2597-432A-BF35-CDBF783F4621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444E253-B9B2-48C9-9FEC-ADA747FD2F9B}">
      <dgm:prSet phldrT="[Text]"/>
      <dgm:spPr/>
      <dgm:t>
        <a:bodyPr/>
        <a:lstStyle/>
        <a:p>
          <a:r>
            <a:rPr lang="en-US" noProof="0" dirty="0" smtClean="0"/>
            <a:t>Healthy interconnection environment</a:t>
          </a:r>
          <a:endParaRPr lang="en-US" noProof="0" dirty="0"/>
        </a:p>
      </dgm:t>
    </dgm:pt>
    <dgm:pt modelId="{9889A6F9-4410-4DE9-9FA6-DF9F07CADEEE}" type="parTrans" cxnId="{050378C7-3927-4F48-A12F-E31EB3A270D8}">
      <dgm:prSet/>
      <dgm:spPr/>
      <dgm:t>
        <a:bodyPr/>
        <a:lstStyle/>
        <a:p>
          <a:endParaRPr lang="en-US" noProof="0"/>
        </a:p>
      </dgm:t>
    </dgm:pt>
    <dgm:pt modelId="{58315F5B-FC79-46C3-89A7-B2CE761ADF6B}" type="sibTrans" cxnId="{050378C7-3927-4F48-A12F-E31EB3A270D8}">
      <dgm:prSet/>
      <dgm:spPr/>
      <dgm:t>
        <a:bodyPr/>
        <a:lstStyle/>
        <a:p>
          <a:endParaRPr lang="en-US" noProof="0"/>
        </a:p>
      </dgm:t>
    </dgm:pt>
    <dgm:pt modelId="{0BD4B943-0EC5-41FC-8354-311B6780F1F4}">
      <dgm:prSet phldrT="[Text]"/>
      <dgm:spPr/>
      <dgm:t>
        <a:bodyPr/>
        <a:lstStyle/>
        <a:p>
          <a:r>
            <a:rPr lang="en-US" noProof="0" dirty="0" smtClean="0"/>
            <a:t>Keep local traffic local</a:t>
          </a:r>
          <a:endParaRPr lang="en-US" noProof="0" dirty="0"/>
        </a:p>
      </dgm:t>
    </dgm:pt>
    <dgm:pt modelId="{976383CE-4793-4964-ADAF-FD004B96B7B1}" type="parTrans" cxnId="{8D3ED7FD-8411-4492-B790-0F1BB3A49782}">
      <dgm:prSet/>
      <dgm:spPr/>
      <dgm:t>
        <a:bodyPr/>
        <a:lstStyle/>
        <a:p>
          <a:endParaRPr lang="it-IT"/>
        </a:p>
      </dgm:t>
    </dgm:pt>
    <dgm:pt modelId="{1C28D1A3-AA8D-49D9-B28B-F05303E48D6E}" type="sibTrans" cxnId="{8D3ED7FD-8411-4492-B790-0F1BB3A49782}">
      <dgm:prSet/>
      <dgm:spPr/>
      <dgm:t>
        <a:bodyPr/>
        <a:lstStyle/>
        <a:p>
          <a:endParaRPr lang="it-IT"/>
        </a:p>
      </dgm:t>
    </dgm:pt>
    <dgm:pt modelId="{21F93D9D-8893-4134-BA64-F9184E5FE71B}">
      <dgm:prSet phldrT="[Text]"/>
      <dgm:spPr/>
      <dgm:t>
        <a:bodyPr/>
        <a:lstStyle/>
        <a:p>
          <a:r>
            <a:rPr lang="en-US" noProof="0" dirty="0" smtClean="0"/>
            <a:t>Development of local infrastructure</a:t>
          </a:r>
          <a:endParaRPr lang="en-US" noProof="0" dirty="0"/>
        </a:p>
      </dgm:t>
    </dgm:pt>
    <dgm:pt modelId="{36779029-4FD0-4BB9-AAD9-2090F9C0D26A}" type="parTrans" cxnId="{72D3C1F5-5749-4D23-A3E1-D150E8C7480C}">
      <dgm:prSet/>
      <dgm:spPr/>
      <dgm:t>
        <a:bodyPr/>
        <a:lstStyle/>
        <a:p>
          <a:endParaRPr lang="it-IT"/>
        </a:p>
      </dgm:t>
    </dgm:pt>
    <dgm:pt modelId="{F5B8EF3E-2AF4-4456-85B5-CA7E94BDF3A9}" type="sibTrans" cxnId="{72D3C1F5-5749-4D23-A3E1-D150E8C7480C}">
      <dgm:prSet/>
      <dgm:spPr/>
      <dgm:t>
        <a:bodyPr/>
        <a:lstStyle/>
        <a:p>
          <a:endParaRPr lang="it-IT"/>
        </a:p>
      </dgm:t>
    </dgm:pt>
    <dgm:pt modelId="{B32E8F66-DDDB-4EC5-9476-A50DE3FABEDC}" type="pres">
      <dgm:prSet presAssocID="{9976A842-2597-432A-BF35-CDBF783F462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7AE701A-E00E-4CC9-A9F0-A8FACC677DD2}" type="pres">
      <dgm:prSet presAssocID="{0444E253-B9B2-48C9-9FEC-ADA747FD2F9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608C580-B626-4885-A2D3-6B5E747C54DF}" type="pres">
      <dgm:prSet presAssocID="{58315F5B-FC79-46C3-89A7-B2CE761ADF6B}" presName="sibTrans" presStyleLbl="sibTrans2D1" presStyleIdx="0" presStyleCnt="3"/>
      <dgm:spPr/>
      <dgm:t>
        <a:bodyPr/>
        <a:lstStyle/>
        <a:p>
          <a:endParaRPr lang="it-IT"/>
        </a:p>
      </dgm:t>
    </dgm:pt>
    <dgm:pt modelId="{DB780DB8-E6B3-4C97-98C9-D0FC4ACA6962}" type="pres">
      <dgm:prSet presAssocID="{58315F5B-FC79-46C3-89A7-B2CE761ADF6B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AE5699A6-BC2F-45FA-815F-B7CE4A177099}" type="pres">
      <dgm:prSet presAssocID="{0BD4B943-0EC5-41FC-8354-311B6780F1F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0A05CCB-7868-4FE6-8BAF-F3710B1CBAF6}" type="pres">
      <dgm:prSet presAssocID="{1C28D1A3-AA8D-49D9-B28B-F05303E48D6E}" presName="sibTrans" presStyleLbl="sibTrans2D1" presStyleIdx="1" presStyleCnt="3"/>
      <dgm:spPr/>
      <dgm:t>
        <a:bodyPr/>
        <a:lstStyle/>
        <a:p>
          <a:endParaRPr lang="it-IT"/>
        </a:p>
      </dgm:t>
    </dgm:pt>
    <dgm:pt modelId="{79D746DE-7C93-4844-8A96-9AA187A6AC64}" type="pres">
      <dgm:prSet presAssocID="{1C28D1A3-AA8D-49D9-B28B-F05303E48D6E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05D65A95-11EF-4C78-8F91-1EF28786874E}" type="pres">
      <dgm:prSet presAssocID="{21F93D9D-8893-4134-BA64-F9184E5FE71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ADFA9F-33BF-4F42-8E67-DF7938353AA3}" type="pres">
      <dgm:prSet presAssocID="{F5B8EF3E-2AF4-4456-85B5-CA7E94BDF3A9}" presName="sibTrans" presStyleLbl="sibTrans2D1" presStyleIdx="2" presStyleCnt="3"/>
      <dgm:spPr/>
      <dgm:t>
        <a:bodyPr/>
        <a:lstStyle/>
        <a:p>
          <a:endParaRPr lang="it-IT"/>
        </a:p>
      </dgm:t>
    </dgm:pt>
    <dgm:pt modelId="{8DDEF52D-2FF0-4746-913C-F61756B7C159}" type="pres">
      <dgm:prSet presAssocID="{F5B8EF3E-2AF4-4456-85B5-CA7E94BDF3A9}" presName="connectorText" presStyleLbl="sibTrans2D1" presStyleIdx="2" presStyleCnt="3"/>
      <dgm:spPr/>
      <dgm:t>
        <a:bodyPr/>
        <a:lstStyle/>
        <a:p>
          <a:endParaRPr lang="it-IT"/>
        </a:p>
      </dgm:t>
    </dgm:pt>
  </dgm:ptLst>
  <dgm:cxnLst>
    <dgm:cxn modelId="{72D3C1F5-5749-4D23-A3E1-D150E8C7480C}" srcId="{9976A842-2597-432A-BF35-CDBF783F4621}" destId="{21F93D9D-8893-4134-BA64-F9184E5FE71B}" srcOrd="2" destOrd="0" parTransId="{36779029-4FD0-4BB9-AAD9-2090F9C0D26A}" sibTransId="{F5B8EF3E-2AF4-4456-85B5-CA7E94BDF3A9}"/>
    <dgm:cxn modelId="{7DAEC2B8-4168-4FFC-92E6-25EB612BE988}" type="presOf" srcId="{0BD4B943-0EC5-41FC-8354-311B6780F1F4}" destId="{AE5699A6-BC2F-45FA-815F-B7CE4A177099}" srcOrd="0" destOrd="0" presId="urn:microsoft.com/office/officeart/2005/8/layout/cycle2"/>
    <dgm:cxn modelId="{34239519-C909-4667-B07A-B54E99FD4D54}" type="presOf" srcId="{F5B8EF3E-2AF4-4456-85B5-CA7E94BDF3A9}" destId="{8DDEF52D-2FF0-4746-913C-F61756B7C159}" srcOrd="1" destOrd="0" presId="urn:microsoft.com/office/officeart/2005/8/layout/cycle2"/>
    <dgm:cxn modelId="{F7C2346E-4DA3-48F3-9089-2A13DB25574D}" type="presOf" srcId="{1C28D1A3-AA8D-49D9-B28B-F05303E48D6E}" destId="{20A05CCB-7868-4FE6-8BAF-F3710B1CBAF6}" srcOrd="0" destOrd="0" presId="urn:microsoft.com/office/officeart/2005/8/layout/cycle2"/>
    <dgm:cxn modelId="{3966F92C-AC7E-428B-8D80-A57AD5FE2869}" type="presOf" srcId="{58315F5B-FC79-46C3-89A7-B2CE761ADF6B}" destId="{0608C580-B626-4885-A2D3-6B5E747C54DF}" srcOrd="0" destOrd="0" presId="urn:microsoft.com/office/officeart/2005/8/layout/cycle2"/>
    <dgm:cxn modelId="{679F1DB0-C44C-4434-A7A8-E6D3AAA45913}" type="presOf" srcId="{58315F5B-FC79-46C3-89A7-B2CE761ADF6B}" destId="{DB780DB8-E6B3-4C97-98C9-D0FC4ACA6962}" srcOrd="1" destOrd="0" presId="urn:microsoft.com/office/officeart/2005/8/layout/cycle2"/>
    <dgm:cxn modelId="{050378C7-3927-4F48-A12F-E31EB3A270D8}" srcId="{9976A842-2597-432A-BF35-CDBF783F4621}" destId="{0444E253-B9B2-48C9-9FEC-ADA747FD2F9B}" srcOrd="0" destOrd="0" parTransId="{9889A6F9-4410-4DE9-9FA6-DF9F07CADEEE}" sibTransId="{58315F5B-FC79-46C3-89A7-B2CE761ADF6B}"/>
    <dgm:cxn modelId="{8D3ED7FD-8411-4492-B790-0F1BB3A49782}" srcId="{9976A842-2597-432A-BF35-CDBF783F4621}" destId="{0BD4B943-0EC5-41FC-8354-311B6780F1F4}" srcOrd="1" destOrd="0" parTransId="{976383CE-4793-4964-ADAF-FD004B96B7B1}" sibTransId="{1C28D1A3-AA8D-49D9-B28B-F05303E48D6E}"/>
    <dgm:cxn modelId="{AAA3F30F-D470-4C81-B476-D770E7551070}" type="presOf" srcId="{0444E253-B9B2-48C9-9FEC-ADA747FD2F9B}" destId="{27AE701A-E00E-4CC9-A9F0-A8FACC677DD2}" srcOrd="0" destOrd="0" presId="urn:microsoft.com/office/officeart/2005/8/layout/cycle2"/>
    <dgm:cxn modelId="{10920BA0-6932-4D64-B456-DF25EAC2E5F0}" type="presOf" srcId="{21F93D9D-8893-4134-BA64-F9184E5FE71B}" destId="{05D65A95-11EF-4C78-8F91-1EF28786874E}" srcOrd="0" destOrd="0" presId="urn:microsoft.com/office/officeart/2005/8/layout/cycle2"/>
    <dgm:cxn modelId="{8A5400FA-9D08-4388-9EAE-EAB9EE91CC7A}" type="presOf" srcId="{F5B8EF3E-2AF4-4456-85B5-CA7E94BDF3A9}" destId="{75ADFA9F-33BF-4F42-8E67-DF7938353AA3}" srcOrd="0" destOrd="0" presId="urn:microsoft.com/office/officeart/2005/8/layout/cycle2"/>
    <dgm:cxn modelId="{2FF6C2A5-DA17-4BB6-B6F0-A1ED5249237A}" type="presOf" srcId="{1C28D1A3-AA8D-49D9-B28B-F05303E48D6E}" destId="{79D746DE-7C93-4844-8A96-9AA187A6AC64}" srcOrd="1" destOrd="0" presId="urn:microsoft.com/office/officeart/2005/8/layout/cycle2"/>
    <dgm:cxn modelId="{99F54D34-F06D-40CD-AB98-2E6740BC4F9A}" type="presOf" srcId="{9976A842-2597-432A-BF35-CDBF783F4621}" destId="{B32E8F66-DDDB-4EC5-9476-A50DE3FABEDC}" srcOrd="0" destOrd="0" presId="urn:microsoft.com/office/officeart/2005/8/layout/cycle2"/>
    <dgm:cxn modelId="{A6E3599E-6565-4ED2-9DD8-CF0C0B4934BD}" type="presParOf" srcId="{B32E8F66-DDDB-4EC5-9476-A50DE3FABEDC}" destId="{27AE701A-E00E-4CC9-A9F0-A8FACC677DD2}" srcOrd="0" destOrd="0" presId="urn:microsoft.com/office/officeart/2005/8/layout/cycle2"/>
    <dgm:cxn modelId="{969EEF48-B63F-40DF-8282-727568ECE15A}" type="presParOf" srcId="{B32E8F66-DDDB-4EC5-9476-A50DE3FABEDC}" destId="{0608C580-B626-4885-A2D3-6B5E747C54DF}" srcOrd="1" destOrd="0" presId="urn:microsoft.com/office/officeart/2005/8/layout/cycle2"/>
    <dgm:cxn modelId="{34F439B8-6AB3-4F4E-A048-4F18113638FC}" type="presParOf" srcId="{0608C580-B626-4885-A2D3-6B5E747C54DF}" destId="{DB780DB8-E6B3-4C97-98C9-D0FC4ACA6962}" srcOrd="0" destOrd="0" presId="urn:microsoft.com/office/officeart/2005/8/layout/cycle2"/>
    <dgm:cxn modelId="{85724CBB-94C8-4137-9BF9-F42C051951AC}" type="presParOf" srcId="{B32E8F66-DDDB-4EC5-9476-A50DE3FABEDC}" destId="{AE5699A6-BC2F-45FA-815F-B7CE4A177099}" srcOrd="2" destOrd="0" presId="urn:microsoft.com/office/officeart/2005/8/layout/cycle2"/>
    <dgm:cxn modelId="{89DBF593-74D9-477A-8704-455CB285BF6E}" type="presParOf" srcId="{B32E8F66-DDDB-4EC5-9476-A50DE3FABEDC}" destId="{20A05CCB-7868-4FE6-8BAF-F3710B1CBAF6}" srcOrd="3" destOrd="0" presId="urn:microsoft.com/office/officeart/2005/8/layout/cycle2"/>
    <dgm:cxn modelId="{42D59AE6-D31D-413D-ADC3-3F0F975F981F}" type="presParOf" srcId="{20A05CCB-7868-4FE6-8BAF-F3710B1CBAF6}" destId="{79D746DE-7C93-4844-8A96-9AA187A6AC64}" srcOrd="0" destOrd="0" presId="urn:microsoft.com/office/officeart/2005/8/layout/cycle2"/>
    <dgm:cxn modelId="{AFF788F2-8E97-4CDE-BC2D-F36565929C86}" type="presParOf" srcId="{B32E8F66-DDDB-4EC5-9476-A50DE3FABEDC}" destId="{05D65A95-11EF-4C78-8F91-1EF28786874E}" srcOrd="4" destOrd="0" presId="urn:microsoft.com/office/officeart/2005/8/layout/cycle2"/>
    <dgm:cxn modelId="{899E053D-B5B6-4E39-BA06-D1C84F4E41DA}" type="presParOf" srcId="{B32E8F66-DDDB-4EC5-9476-A50DE3FABEDC}" destId="{75ADFA9F-33BF-4F42-8E67-DF7938353AA3}" srcOrd="5" destOrd="0" presId="urn:microsoft.com/office/officeart/2005/8/layout/cycle2"/>
    <dgm:cxn modelId="{77A30158-B3CE-4EE0-95DC-E10BD43F972E}" type="presParOf" srcId="{75ADFA9F-33BF-4F42-8E67-DF7938353AA3}" destId="{8DDEF52D-2FF0-4746-913C-F61756B7C1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55BEC-BC6B-4E1B-984B-7284DCD22A34}">
      <dsp:nvSpPr>
        <dsp:cNvPr id="0" name=""/>
        <dsp:cNvSpPr/>
      </dsp:nvSpPr>
      <dsp:spPr>
        <a:xfrm>
          <a:off x="149308" y="914727"/>
          <a:ext cx="2174802" cy="716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Poor local interconnection</a:t>
          </a:r>
          <a:endParaRPr lang="en-US" sz="2400" kern="1200" noProof="0" dirty="0"/>
        </a:p>
      </dsp:txBody>
      <dsp:txXfrm>
        <a:off x="149308" y="914727"/>
        <a:ext cx="2174802" cy="716696"/>
      </dsp:txXfrm>
    </dsp:sp>
    <dsp:sp modelId="{41BA7146-E52C-4D40-AC78-17AB9E1BAC49}">
      <dsp:nvSpPr>
        <dsp:cNvPr id="0" name=""/>
        <dsp:cNvSpPr/>
      </dsp:nvSpPr>
      <dsp:spPr>
        <a:xfrm>
          <a:off x="146837" y="696753"/>
          <a:ext cx="172995" cy="1729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73A667-2161-4E88-A916-C866A55C23B8}">
      <dsp:nvSpPr>
        <dsp:cNvPr id="0" name=""/>
        <dsp:cNvSpPr/>
      </dsp:nvSpPr>
      <dsp:spPr>
        <a:xfrm>
          <a:off x="267934" y="454559"/>
          <a:ext cx="172995" cy="1729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593B8-B937-4BD8-806E-5431435AC9DA}">
      <dsp:nvSpPr>
        <dsp:cNvPr id="0" name=""/>
        <dsp:cNvSpPr/>
      </dsp:nvSpPr>
      <dsp:spPr>
        <a:xfrm>
          <a:off x="558567" y="502998"/>
          <a:ext cx="271850" cy="2718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56664-7973-46EC-AC90-B51979B70C03}">
      <dsp:nvSpPr>
        <dsp:cNvPr id="0" name=""/>
        <dsp:cNvSpPr/>
      </dsp:nvSpPr>
      <dsp:spPr>
        <a:xfrm>
          <a:off x="800760" y="236584"/>
          <a:ext cx="172995" cy="1729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0F9D2F-3C07-4727-A8A2-93237728D72C}">
      <dsp:nvSpPr>
        <dsp:cNvPr id="0" name=""/>
        <dsp:cNvSpPr/>
      </dsp:nvSpPr>
      <dsp:spPr>
        <a:xfrm>
          <a:off x="1115612" y="139707"/>
          <a:ext cx="172995" cy="1729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00767-4DC3-4607-AAA7-C54BEF5C4A8F}">
      <dsp:nvSpPr>
        <dsp:cNvPr id="0" name=""/>
        <dsp:cNvSpPr/>
      </dsp:nvSpPr>
      <dsp:spPr>
        <a:xfrm>
          <a:off x="1503123" y="309243"/>
          <a:ext cx="172995" cy="1729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A1732-13EE-4D0A-B6DC-FCA89A95DFCB}">
      <dsp:nvSpPr>
        <dsp:cNvPr id="0" name=""/>
        <dsp:cNvSpPr/>
      </dsp:nvSpPr>
      <dsp:spPr>
        <a:xfrm>
          <a:off x="1745317" y="430339"/>
          <a:ext cx="271850" cy="27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EFEDE-68C0-43FB-A6F9-508505AC6237}">
      <dsp:nvSpPr>
        <dsp:cNvPr id="0" name=""/>
        <dsp:cNvSpPr/>
      </dsp:nvSpPr>
      <dsp:spPr>
        <a:xfrm>
          <a:off x="2084388" y="696753"/>
          <a:ext cx="172995" cy="1729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AA575-5F36-41A7-8D9D-826E5D784ACA}">
      <dsp:nvSpPr>
        <dsp:cNvPr id="0" name=""/>
        <dsp:cNvSpPr/>
      </dsp:nvSpPr>
      <dsp:spPr>
        <a:xfrm>
          <a:off x="2229704" y="963166"/>
          <a:ext cx="172995" cy="1729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7EE17-7A49-4104-9159-1DDF263263A3}">
      <dsp:nvSpPr>
        <dsp:cNvPr id="0" name=""/>
        <dsp:cNvSpPr/>
      </dsp:nvSpPr>
      <dsp:spPr>
        <a:xfrm>
          <a:off x="970296" y="454559"/>
          <a:ext cx="444845" cy="44484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DB012-8F21-4525-95A3-5E671D8141F4}">
      <dsp:nvSpPr>
        <dsp:cNvPr id="0" name=""/>
        <dsp:cNvSpPr/>
      </dsp:nvSpPr>
      <dsp:spPr>
        <a:xfrm>
          <a:off x="25740" y="1374896"/>
          <a:ext cx="172995" cy="1729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1EFE7-52B1-4598-9D35-4A8BFFED30B2}">
      <dsp:nvSpPr>
        <dsp:cNvPr id="0" name=""/>
        <dsp:cNvSpPr/>
      </dsp:nvSpPr>
      <dsp:spPr>
        <a:xfrm>
          <a:off x="171056" y="1592870"/>
          <a:ext cx="271850" cy="2718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0053A-A5B3-4708-A8A8-6BC9DB2F7AD2}">
      <dsp:nvSpPr>
        <dsp:cNvPr id="0" name=""/>
        <dsp:cNvSpPr/>
      </dsp:nvSpPr>
      <dsp:spPr>
        <a:xfrm>
          <a:off x="534347" y="1786625"/>
          <a:ext cx="395418" cy="39541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E7F29-C596-44C5-A3AF-4F6C6608A510}">
      <dsp:nvSpPr>
        <dsp:cNvPr id="0" name=""/>
        <dsp:cNvSpPr/>
      </dsp:nvSpPr>
      <dsp:spPr>
        <a:xfrm>
          <a:off x="1042954" y="2101477"/>
          <a:ext cx="172995" cy="1729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D5410-7EE7-4C7A-9511-4C32F4074945}">
      <dsp:nvSpPr>
        <dsp:cNvPr id="0" name=""/>
        <dsp:cNvSpPr/>
      </dsp:nvSpPr>
      <dsp:spPr>
        <a:xfrm>
          <a:off x="1139832" y="1786625"/>
          <a:ext cx="271850" cy="27185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20472-6705-4B31-B93E-8E3E7E52EFB6}">
      <dsp:nvSpPr>
        <dsp:cNvPr id="0" name=""/>
        <dsp:cNvSpPr/>
      </dsp:nvSpPr>
      <dsp:spPr>
        <a:xfrm>
          <a:off x="1382026" y="2125697"/>
          <a:ext cx="172995" cy="1729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91194-DF38-48DC-830B-5A34B87DB4EF}">
      <dsp:nvSpPr>
        <dsp:cNvPr id="0" name=""/>
        <dsp:cNvSpPr/>
      </dsp:nvSpPr>
      <dsp:spPr>
        <a:xfrm>
          <a:off x="1600000" y="1738186"/>
          <a:ext cx="395418" cy="3954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5FF57-CC4B-4BC5-B6F7-6542B380D267}">
      <dsp:nvSpPr>
        <dsp:cNvPr id="0" name=""/>
        <dsp:cNvSpPr/>
      </dsp:nvSpPr>
      <dsp:spPr>
        <a:xfrm>
          <a:off x="2132827" y="1641309"/>
          <a:ext cx="271850" cy="2718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B17B5-7B4C-4061-A60B-1086465EE2E3}">
      <dsp:nvSpPr>
        <dsp:cNvPr id="0" name=""/>
        <dsp:cNvSpPr/>
      </dsp:nvSpPr>
      <dsp:spPr>
        <a:xfrm>
          <a:off x="2404677" y="502595"/>
          <a:ext cx="798385" cy="1524205"/>
        </a:xfrm>
        <a:prstGeom prst="chevron">
          <a:avLst>
            <a:gd name="adj" fmla="val 623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4B1A7-D891-4A1F-8881-4E84D429F4AA}">
      <dsp:nvSpPr>
        <dsp:cNvPr id="0" name=""/>
        <dsp:cNvSpPr/>
      </dsp:nvSpPr>
      <dsp:spPr>
        <a:xfrm>
          <a:off x="3203062" y="503335"/>
          <a:ext cx="2177415" cy="1524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Packets have to go abroad and come back</a:t>
          </a:r>
          <a:endParaRPr lang="en-US" sz="2400" kern="1200" noProof="0" dirty="0"/>
        </a:p>
      </dsp:txBody>
      <dsp:txXfrm>
        <a:off x="3203062" y="503335"/>
        <a:ext cx="2177415" cy="1524190"/>
      </dsp:txXfrm>
    </dsp:sp>
    <dsp:sp modelId="{78727682-B4AF-47DB-BFF3-F0A773543325}">
      <dsp:nvSpPr>
        <dsp:cNvPr id="0" name=""/>
        <dsp:cNvSpPr/>
      </dsp:nvSpPr>
      <dsp:spPr>
        <a:xfrm>
          <a:off x="5380477" y="502595"/>
          <a:ext cx="798385" cy="1524205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20BF3-B8AE-4FD7-B617-CD2F9EFB1582}">
      <dsp:nvSpPr>
        <dsp:cNvPr id="0" name=""/>
        <dsp:cNvSpPr/>
      </dsp:nvSpPr>
      <dsp:spPr>
        <a:xfrm>
          <a:off x="6265960" y="376631"/>
          <a:ext cx="1850802" cy="18508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Why not just host content abroad?</a:t>
          </a:r>
          <a:endParaRPr lang="en-US" sz="2400" kern="1200" noProof="0" dirty="0"/>
        </a:p>
      </dsp:txBody>
      <dsp:txXfrm>
        <a:off x="6537004" y="647675"/>
        <a:ext cx="1308714" cy="1308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E701A-E00E-4CC9-A9F0-A8FACC677DD2}">
      <dsp:nvSpPr>
        <dsp:cNvPr id="0" name=""/>
        <dsp:cNvSpPr/>
      </dsp:nvSpPr>
      <dsp:spPr>
        <a:xfrm>
          <a:off x="3154412" y="302"/>
          <a:ext cx="1920775" cy="192077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/>
            <a:t>Healthy interconnection environment</a:t>
          </a:r>
          <a:endParaRPr lang="en-US" sz="1500" kern="1200" noProof="0" dirty="0"/>
        </a:p>
      </dsp:txBody>
      <dsp:txXfrm>
        <a:off x="3435703" y="281593"/>
        <a:ext cx="1358193" cy="1358193"/>
      </dsp:txXfrm>
    </dsp:sp>
    <dsp:sp modelId="{0608C580-B626-4885-A2D3-6B5E747C54DF}">
      <dsp:nvSpPr>
        <dsp:cNvPr id="0" name=""/>
        <dsp:cNvSpPr/>
      </dsp:nvSpPr>
      <dsp:spPr>
        <a:xfrm rot="3600000">
          <a:off x="4573305" y="1873147"/>
          <a:ext cx="510877" cy="648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noProof="0"/>
        </a:p>
      </dsp:txBody>
      <dsp:txXfrm>
        <a:off x="4611621" y="1936434"/>
        <a:ext cx="357614" cy="388957"/>
      </dsp:txXfrm>
    </dsp:sp>
    <dsp:sp modelId="{AE5699A6-BC2F-45FA-815F-B7CE4A177099}">
      <dsp:nvSpPr>
        <dsp:cNvPr id="0" name=""/>
        <dsp:cNvSpPr/>
      </dsp:nvSpPr>
      <dsp:spPr>
        <a:xfrm>
          <a:off x="4596759" y="2498521"/>
          <a:ext cx="1920775" cy="1920775"/>
        </a:xfrm>
        <a:prstGeom prst="ellipse">
          <a:avLst/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/>
            <a:t>Keep local traffic local</a:t>
          </a:r>
          <a:endParaRPr lang="en-US" sz="1500" kern="1200" noProof="0" dirty="0"/>
        </a:p>
      </dsp:txBody>
      <dsp:txXfrm>
        <a:off x="4878050" y="2779812"/>
        <a:ext cx="1358193" cy="1358193"/>
      </dsp:txXfrm>
    </dsp:sp>
    <dsp:sp modelId="{20A05CCB-7868-4FE6-8BAF-F3710B1CBAF6}">
      <dsp:nvSpPr>
        <dsp:cNvPr id="0" name=""/>
        <dsp:cNvSpPr/>
      </dsp:nvSpPr>
      <dsp:spPr>
        <a:xfrm rot="10800000">
          <a:off x="3873820" y="3134778"/>
          <a:ext cx="510877" cy="648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198687"/>
            <a:satOff val="9275"/>
            <a:lumOff val="-10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/>
        </a:p>
      </dsp:txBody>
      <dsp:txXfrm rot="10800000">
        <a:off x="4027083" y="3264430"/>
        <a:ext cx="357614" cy="388957"/>
      </dsp:txXfrm>
    </dsp:sp>
    <dsp:sp modelId="{05D65A95-11EF-4C78-8F91-1EF28786874E}">
      <dsp:nvSpPr>
        <dsp:cNvPr id="0" name=""/>
        <dsp:cNvSpPr/>
      </dsp:nvSpPr>
      <dsp:spPr>
        <a:xfrm>
          <a:off x="1712064" y="2498521"/>
          <a:ext cx="1920775" cy="1920775"/>
        </a:xfrm>
        <a:prstGeom prst="ellipse">
          <a:avLst/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noProof="0" dirty="0" smtClean="0"/>
            <a:t>Development of local infrastructure</a:t>
          </a:r>
          <a:endParaRPr lang="en-US" sz="1500" kern="1200" noProof="0" dirty="0"/>
        </a:p>
      </dsp:txBody>
      <dsp:txXfrm>
        <a:off x="1993355" y="2779812"/>
        <a:ext cx="1358193" cy="1358193"/>
      </dsp:txXfrm>
    </dsp:sp>
    <dsp:sp modelId="{75ADFA9F-33BF-4F42-8E67-DF7938353AA3}">
      <dsp:nvSpPr>
        <dsp:cNvPr id="0" name=""/>
        <dsp:cNvSpPr/>
      </dsp:nvSpPr>
      <dsp:spPr>
        <a:xfrm rot="18000000">
          <a:off x="3130958" y="1898190"/>
          <a:ext cx="510877" cy="648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397374"/>
            <a:satOff val="18550"/>
            <a:lumOff val="-207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200" kern="1200"/>
        </a:p>
      </dsp:txBody>
      <dsp:txXfrm>
        <a:off x="3169274" y="2094207"/>
        <a:ext cx="357614" cy="388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88BF5-940D-4922-9F84-D60473D236CA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E0CB9-9D31-441D-9D45-F376EC0FBCF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48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My name is Daniele Arena, and I’ve been following this project since its conception. I have made some research to try to understand better the situation of interconnection in Albania, and here are some of the results.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E0CB9-9D31-441D-9D45-F376EC0FBCF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3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E0CB9-9D31-441D-9D45-F376EC0FBCF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221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23089-7BCA-4BE5-8732-3D57E7691F6B}" type="datetime1">
              <a:rPr lang="en-US" smtClean="0"/>
              <a:t>6/19/2018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B9AA-1B03-412E-B552-71C80D0EB6EC}" type="datetime1">
              <a:rPr lang="en-US" smtClean="0"/>
              <a:t>6/19/2018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EC422-AD5C-4A46-9C48-39F6EC6E9D44}" type="datetime1">
              <a:rPr lang="en-US" smtClean="0"/>
              <a:t>6/19/2018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68AD1-A10D-48A4-AF83-1B83D236B571}" type="datetime1">
              <a:rPr lang="en-US" smtClean="0"/>
              <a:t>6/19/2018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70FE1-93D5-4E01-A409-388E28C19F01}" type="datetime1">
              <a:rPr lang="en-US" smtClean="0"/>
              <a:t>6/19/2018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346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3464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1B4F-D167-4134-88AD-6EF965C10C1A}" type="datetime1">
              <a:rPr lang="en-US" smtClean="0"/>
              <a:t>6/19/2018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F3B9A-F5BD-4E24-B4F0-5AC7B9B8CACD}" type="datetime1">
              <a:rPr lang="en-US" smtClean="0"/>
              <a:t>6/19/2018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3E61-DDF8-4E39-A216-9CC022B17CF1}" type="datetime1">
              <a:rPr lang="en-US" smtClean="0"/>
              <a:t>6/19/2018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3DC11-E413-4120-8213-930DFF5C398C}" type="datetime1">
              <a:rPr lang="en-US" smtClean="0"/>
              <a:t>6/19/2018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57B8-3FCD-4590-B542-C7E8DDC4B9B1}" type="datetime1">
              <a:rPr lang="en-US" smtClean="0"/>
              <a:t>6/19/2018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902E9-6802-48AA-8459-2C14078404DD}" type="datetime1">
              <a:rPr lang="en-US" smtClean="0"/>
              <a:t>6/19/2018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D80901C-22B7-4559-A5E3-3D2636F235EF}" type="datetime1">
              <a:rPr lang="en-US" smtClean="0"/>
              <a:t>6/19/2018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3657600" y="6303063"/>
            <a:ext cx="2953871" cy="3291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RIPE SEE 7, 19 June 2018,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Timişoara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2" descr="E:\Documents\IXP Tirana\Logos\logo_namex_280px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78037"/>
            <a:ext cx="2819400" cy="74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cuments\ANIX\Events\ALNOF 2017\Presentations\Interconnection\aniX logo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19800"/>
            <a:ext cx="2057400" cy="75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ledi@anix.a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.arena@namex.i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ANIX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Albanian Neutral Internet Exchange</a:t>
            </a:r>
          </a:p>
          <a:p>
            <a:endParaRPr lang="en-US" sz="1800" dirty="0" smtClean="0"/>
          </a:p>
          <a:p>
            <a:r>
              <a:rPr lang="en-US" sz="1800" dirty="0" smtClean="0"/>
              <a:t>Daniele Arena – NAMEX</a:t>
            </a:r>
          </a:p>
          <a:p>
            <a:r>
              <a:rPr lang="it-IT" sz="1800" dirty="0" err="1" smtClean="0"/>
              <a:t>Kledi</a:t>
            </a:r>
            <a:r>
              <a:rPr lang="it-IT" sz="1800" dirty="0" smtClean="0"/>
              <a:t> </a:t>
            </a:r>
            <a:r>
              <a:rPr lang="it-IT" sz="1800" dirty="0" err="1" smtClean="0"/>
              <a:t>Andoni</a:t>
            </a:r>
            <a:r>
              <a:rPr lang="it-IT" sz="1800" dirty="0" smtClean="0"/>
              <a:t> – ANIX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31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vision: “</a:t>
            </a:r>
            <a:r>
              <a:rPr lang="en-US" dirty="0" err="1" smtClean="0"/>
              <a:t>peerify</a:t>
            </a:r>
            <a:r>
              <a:rPr lang="en-US" dirty="0" smtClean="0"/>
              <a:t>” Albania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6796532"/>
              </p:ext>
            </p:extLst>
          </p:nvPr>
        </p:nvGraphicFramePr>
        <p:xfrm>
          <a:off x="457200" y="1600200"/>
          <a:ext cx="8229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1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AE701A-E00E-4CC9-A9F0-A8FACC677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27AE701A-E00E-4CC9-A9F0-A8FACC677D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08C580-B626-4885-A2D3-6B5E747C5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0608C580-B626-4885-A2D3-6B5E747C5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5699A6-BC2F-45FA-815F-B7CE4A177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AE5699A6-BC2F-45FA-815F-B7CE4A177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A05CCB-7868-4FE6-8BAF-F3710B1CBA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20A05CCB-7868-4FE6-8BAF-F3710B1CBA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D65A95-11EF-4C78-8F91-1EF287868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05D65A95-11EF-4C78-8F91-1EF287868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ADFA9F-33BF-4F42-8E67-DF7938353A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75ADFA9F-33BF-4F42-8E67-DF7938353A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600" cap="small" dirty="0" smtClean="0"/>
              <a:t>ANIX Operations</a:t>
            </a:r>
            <a:endParaRPr lang="en-US" sz="36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439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only Neutral IXP in </a:t>
            </a:r>
            <a:r>
              <a:rPr lang="en-US" dirty="0" smtClean="0"/>
              <a:t>Albania</a:t>
            </a:r>
          </a:p>
          <a:p>
            <a:r>
              <a:rPr lang="en-US" dirty="0" smtClean="0"/>
              <a:t>Hosted </a:t>
            </a:r>
            <a:r>
              <a:rPr lang="en-US" dirty="0"/>
              <a:t>by RASH </a:t>
            </a:r>
            <a:r>
              <a:rPr lang="en-US" dirty="0" smtClean="0"/>
              <a:t>(the Albanian Academic Network) in </a:t>
            </a:r>
            <a:r>
              <a:rPr lang="en-US" dirty="0"/>
              <a:t>their Tirana </a:t>
            </a:r>
            <a:r>
              <a:rPr lang="en-US" dirty="0" smtClean="0"/>
              <a:t>Datacenter</a:t>
            </a:r>
          </a:p>
          <a:p>
            <a:pPr lvl="1"/>
            <a:r>
              <a:rPr lang="en-US" dirty="0"/>
              <a:t>Redundant </a:t>
            </a:r>
            <a:r>
              <a:rPr lang="en-US" dirty="0" smtClean="0"/>
              <a:t>Power </a:t>
            </a:r>
            <a:r>
              <a:rPr lang="en-US" dirty="0"/>
              <a:t>and Cooling</a:t>
            </a:r>
          </a:p>
          <a:p>
            <a:r>
              <a:rPr lang="en-US" dirty="0"/>
              <a:t>The only IXP in Albania which will be run by its members</a:t>
            </a:r>
          </a:p>
          <a:p>
            <a:pPr lvl="1"/>
            <a:r>
              <a:rPr lang="en-US" dirty="0" smtClean="0"/>
              <a:t>Only requirements are technical</a:t>
            </a:r>
          </a:p>
          <a:p>
            <a:pPr lvl="1"/>
            <a:r>
              <a:rPr lang="it-IT" dirty="0" err="1" smtClean="0"/>
              <a:t>Members</a:t>
            </a:r>
            <a:r>
              <a:rPr lang="it-IT" dirty="0" smtClean="0"/>
              <a:t> can </a:t>
            </a:r>
            <a:r>
              <a:rPr lang="en-US" dirty="0" smtClean="0"/>
              <a:t>exchange </a:t>
            </a:r>
            <a:r>
              <a:rPr lang="en-US" dirty="0"/>
              <a:t>services over </a:t>
            </a:r>
            <a:r>
              <a:rPr lang="en-US" dirty="0" smtClean="0"/>
              <a:t>ANIX</a:t>
            </a:r>
            <a:endParaRPr lang="en-US" dirty="0"/>
          </a:p>
          <a:p>
            <a:r>
              <a:rPr lang="en-US" dirty="0" smtClean="0"/>
              <a:t>Equipment </a:t>
            </a:r>
            <a:r>
              <a:rPr lang="en-US" dirty="0"/>
              <a:t>donated by NaMeX and others</a:t>
            </a:r>
          </a:p>
          <a:p>
            <a:r>
              <a:rPr lang="en-US" dirty="0"/>
              <a:t>Several ISPs </a:t>
            </a:r>
            <a:r>
              <a:rPr lang="en-US" dirty="0" smtClean="0"/>
              <a:t>helped </a:t>
            </a:r>
            <a:r>
              <a:rPr lang="en-US" dirty="0"/>
              <a:t>with conduit installations from the public pipe to the datacenter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6200000">
            <a:off x="6145553" y="1245847"/>
            <a:ext cx="3334764" cy="221467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6200000">
            <a:off x="6145553" y="3760447"/>
            <a:ext cx="3334764" cy="221467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059"/>
          <a:stretch/>
        </p:blipFill>
        <p:spPr>
          <a:xfrm rot="16200000">
            <a:off x="5252999" y="458994"/>
            <a:ext cx="1257882" cy="16585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/>
              <a:t>1 Cisco 6503 Switch</a:t>
            </a:r>
          </a:p>
          <a:p>
            <a:pPr lvl="1"/>
            <a:r>
              <a:rPr lang="en-US" dirty="0"/>
              <a:t>2 10G ports</a:t>
            </a:r>
          </a:p>
          <a:p>
            <a:pPr lvl="1"/>
            <a:r>
              <a:rPr lang="en-US" dirty="0"/>
              <a:t>16 Optical Gigabit ports</a:t>
            </a:r>
          </a:p>
          <a:p>
            <a:pPr lvl="1"/>
            <a:r>
              <a:rPr lang="en-US" dirty="0"/>
              <a:t>48 10/100/1000 ports</a:t>
            </a:r>
          </a:p>
          <a:p>
            <a:r>
              <a:rPr lang="en-US" dirty="0"/>
              <a:t>2 x86 Servers</a:t>
            </a:r>
          </a:p>
          <a:p>
            <a:pPr lvl="1"/>
            <a:r>
              <a:rPr lang="en-US" dirty="0" err="1"/>
              <a:t>VMWare</a:t>
            </a:r>
            <a:r>
              <a:rPr lang="en-US" dirty="0"/>
              <a:t> hypervisor</a:t>
            </a:r>
          </a:p>
          <a:p>
            <a:pPr lvl="1"/>
            <a:r>
              <a:rPr lang="en-US" dirty="0"/>
              <a:t>2 Route servers, 1 Route collector, 1 AS112 Route server, 1 Quarantine route server, IXP Manager, Reverse proxy/firewall</a:t>
            </a:r>
          </a:p>
          <a:p>
            <a:pPr lvl="1"/>
            <a:r>
              <a:rPr lang="en-US" dirty="0"/>
              <a:t>One route server on each server for redundancy</a:t>
            </a:r>
          </a:p>
          <a:p>
            <a:pPr lvl="1"/>
            <a:r>
              <a:rPr lang="en-US" dirty="0"/>
              <a:t>Ability to move </a:t>
            </a:r>
            <a:r>
              <a:rPr lang="en-US" dirty="0" err="1"/>
              <a:t>vms</a:t>
            </a:r>
            <a:r>
              <a:rPr lang="en-US" dirty="0"/>
              <a:t> to the next server in case of  equipment failure</a:t>
            </a:r>
          </a:p>
          <a:p>
            <a:r>
              <a:rPr lang="en-US" dirty="0"/>
              <a:t>1 Management router and </a:t>
            </a:r>
            <a:r>
              <a:rPr lang="en-US" dirty="0" smtClean="0"/>
              <a:t>switch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6200000">
            <a:off x="6540015" y="1314934"/>
            <a:ext cx="2903345" cy="193253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54425" y="1119674"/>
            <a:ext cx="2571207" cy="26542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9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84004"/>
          </a:xfrm>
        </p:spPr>
        <p:txBody>
          <a:bodyPr>
            <a:normAutofit/>
          </a:bodyPr>
          <a:lstStyle/>
          <a:p>
            <a:r>
              <a:rPr lang="en-US" dirty="0"/>
              <a:t>ANIX physical configuration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/>
        </p:blipFill>
        <p:spPr>
          <a:xfrm>
            <a:off x="2448807" y="2184204"/>
            <a:ext cx="4103769" cy="35682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41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84004"/>
          </a:xfrm>
        </p:spPr>
        <p:txBody>
          <a:bodyPr>
            <a:normAutofit/>
          </a:bodyPr>
          <a:lstStyle/>
          <a:p>
            <a:r>
              <a:rPr lang="en-US" dirty="0"/>
              <a:t>ANIX Logical configuration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1550792" y="2123459"/>
            <a:ext cx="6125447" cy="368943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67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267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IXP Manager</a:t>
            </a:r>
          </a:p>
          <a:p>
            <a:pPr lvl="1"/>
            <a:r>
              <a:rPr lang="en-US" dirty="0"/>
              <a:t>Membership maintenance</a:t>
            </a:r>
          </a:p>
          <a:p>
            <a:pPr lvl="1"/>
            <a:r>
              <a:rPr lang="en-US" dirty="0"/>
              <a:t>Billing functions</a:t>
            </a:r>
          </a:p>
          <a:p>
            <a:pPr lvl="1"/>
            <a:r>
              <a:rPr lang="en-US" dirty="0"/>
              <a:t>Switch maintenance</a:t>
            </a:r>
          </a:p>
          <a:p>
            <a:pPr lvl="1"/>
            <a:r>
              <a:rPr lang="en-US" dirty="0"/>
              <a:t>Route server automatic configuration</a:t>
            </a:r>
          </a:p>
          <a:p>
            <a:pPr lvl="1"/>
            <a:r>
              <a:rPr lang="en-US" dirty="0"/>
              <a:t>IRR database filtering for routes received</a:t>
            </a:r>
          </a:p>
          <a:p>
            <a:pPr lvl="1"/>
            <a:r>
              <a:rPr lang="en-US" dirty="0"/>
              <a:t>Graphing and statistics</a:t>
            </a:r>
          </a:p>
          <a:p>
            <a:pPr lvl="1"/>
            <a:r>
              <a:rPr lang="en-US" dirty="0"/>
              <a:t>Members interface</a:t>
            </a:r>
          </a:p>
          <a:p>
            <a:pPr lvl="1"/>
            <a:r>
              <a:rPr lang="en-US" dirty="0"/>
              <a:t>Open Source software</a:t>
            </a:r>
          </a:p>
          <a:p>
            <a:pPr lvl="1"/>
            <a:r>
              <a:rPr lang="en-US" dirty="0"/>
              <a:t>Community support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7386" y="3902291"/>
            <a:ext cx="4533510" cy="2816877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/>
        </p:blipFill>
        <p:spPr>
          <a:xfrm>
            <a:off x="4507386" y="1161338"/>
            <a:ext cx="4538082" cy="29813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77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>
            <a:normAutofit/>
          </a:bodyPr>
          <a:lstStyle/>
          <a:p>
            <a:r>
              <a:rPr lang="en-US" sz="2800" dirty="0"/>
              <a:t>Route Servers </a:t>
            </a:r>
          </a:p>
          <a:p>
            <a:pPr lvl="1"/>
            <a:r>
              <a:rPr lang="en-US" sz="2400" dirty="0"/>
              <a:t>BIRD Internet Routing Daemon</a:t>
            </a:r>
          </a:p>
          <a:p>
            <a:pPr lvl="1"/>
            <a:r>
              <a:rPr lang="en-US" sz="2400" dirty="0"/>
              <a:t>Both v4 and v6</a:t>
            </a:r>
          </a:p>
          <a:p>
            <a:pPr lvl="1"/>
            <a:r>
              <a:rPr lang="en-US" sz="2400" dirty="0"/>
              <a:t>2 public route servers for redundancy</a:t>
            </a:r>
          </a:p>
          <a:p>
            <a:pPr lvl="1"/>
            <a:r>
              <a:rPr lang="en-US" sz="2400" dirty="0"/>
              <a:t>Configuration automatically generated by IXPM</a:t>
            </a:r>
          </a:p>
          <a:p>
            <a:pPr lvl="1"/>
            <a:r>
              <a:rPr lang="en-US" sz="2400" dirty="0"/>
              <a:t>Performance statistics available over SNMP</a:t>
            </a:r>
          </a:p>
          <a:p>
            <a:pPr lvl="1"/>
            <a:r>
              <a:rPr lang="en-US" sz="2400" dirty="0"/>
              <a:t>BGP update dumps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57174"/>
            <a:ext cx="2590800" cy="12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5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Peering and Traffic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267200"/>
          </a:xfrm>
        </p:spPr>
        <p:txBody>
          <a:bodyPr>
            <a:normAutofit/>
          </a:bodyPr>
          <a:lstStyle/>
          <a:p>
            <a:r>
              <a:rPr lang="en-US" dirty="0"/>
              <a:t>3 active members</a:t>
            </a:r>
          </a:p>
          <a:p>
            <a:pPr lvl="1"/>
            <a:r>
              <a:rPr lang="en-US" dirty="0"/>
              <a:t>ABCOM</a:t>
            </a:r>
          </a:p>
          <a:p>
            <a:pPr lvl="1"/>
            <a:r>
              <a:rPr lang="en-US" dirty="0"/>
              <a:t>ATU</a:t>
            </a:r>
          </a:p>
          <a:p>
            <a:pPr lvl="1"/>
            <a:r>
              <a:rPr lang="en-US" dirty="0"/>
              <a:t>RASH</a:t>
            </a:r>
          </a:p>
          <a:p>
            <a:pPr lvl="1"/>
            <a:r>
              <a:rPr lang="en-US" dirty="0" smtClean="0"/>
              <a:t>28 </a:t>
            </a:r>
            <a:r>
              <a:rPr lang="en-US" dirty="0"/>
              <a:t>ASNs visible</a:t>
            </a:r>
          </a:p>
          <a:p>
            <a:pPr lvl="1"/>
            <a:r>
              <a:rPr lang="en-US" dirty="0" smtClean="0"/>
              <a:t>140</a:t>
            </a:r>
            <a:r>
              <a:rPr lang="en-US" dirty="0"/>
              <a:t>+ routes</a:t>
            </a: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539" y="1244510"/>
            <a:ext cx="5343357" cy="266809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72" y="3983663"/>
            <a:ext cx="5341724" cy="26672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Goal: increasing member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/>
              <a:t>Increase visibility</a:t>
            </a:r>
          </a:p>
          <a:p>
            <a:r>
              <a:rPr lang="en-US" dirty="0"/>
              <a:t>Provide training</a:t>
            </a:r>
          </a:p>
          <a:p>
            <a:r>
              <a:rPr lang="en-US" dirty="0"/>
              <a:t>Encourage/help ISPs who are present to optimize their routing in </a:t>
            </a:r>
            <a:r>
              <a:rPr lang="en-US" dirty="0" smtClean="0"/>
              <a:t>order to </a:t>
            </a:r>
            <a:r>
              <a:rPr lang="en-US" dirty="0"/>
              <a:t>make the most of the </a:t>
            </a:r>
            <a:r>
              <a:rPr lang="en-US" dirty="0" err="1"/>
              <a:t>exchnage</a:t>
            </a:r>
            <a:endParaRPr lang="en-US" dirty="0"/>
          </a:p>
          <a:p>
            <a:r>
              <a:rPr lang="en-US" dirty="0"/>
              <a:t>Encourage/help members to maintain their RIPE DB objects and </a:t>
            </a:r>
            <a:r>
              <a:rPr lang="en-US" dirty="0" err="1"/>
              <a:t>PeeringDB</a:t>
            </a:r>
            <a:r>
              <a:rPr lang="en-US" dirty="0"/>
              <a:t> </a:t>
            </a:r>
            <a:r>
              <a:rPr lang="en-US" dirty="0" smtClean="0"/>
              <a:t>profile</a:t>
            </a:r>
            <a:endParaRPr lang="en-US" dirty="0"/>
          </a:p>
          <a:p>
            <a:r>
              <a:rPr lang="en-US" dirty="0"/>
              <a:t>Bring international carriers</a:t>
            </a:r>
          </a:p>
          <a:p>
            <a:r>
              <a:rPr lang="en-US" dirty="0"/>
              <a:t>Bring caches from </a:t>
            </a:r>
            <a:r>
              <a:rPr lang="en-US" dirty="0" smtClean="0"/>
              <a:t>OTT/CDNs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year, at RIPE SEE 6 in </a:t>
            </a:r>
            <a:r>
              <a:rPr lang="en-US" dirty="0" err="1" smtClean="0"/>
              <a:t>Budva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06282"/>
            <a:ext cx="6095999" cy="45539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71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17"/>
            <a:ext cx="9144000" cy="5752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Q&amp;A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err="1" smtClean="0"/>
              <a:t>Kledi</a:t>
            </a:r>
            <a:r>
              <a:rPr lang="it-IT" dirty="0" smtClean="0"/>
              <a:t> </a:t>
            </a:r>
            <a:r>
              <a:rPr lang="it-IT" dirty="0" err="1" smtClean="0"/>
              <a:t>Andoni</a:t>
            </a:r>
            <a:r>
              <a:rPr lang="it-IT" dirty="0" smtClean="0"/>
              <a:t> – </a:t>
            </a:r>
            <a:r>
              <a:rPr lang="it-IT" dirty="0" smtClean="0">
                <a:hlinkClick r:id="rId3"/>
              </a:rPr>
              <a:t>kledi@anix.al</a:t>
            </a:r>
            <a:r>
              <a:rPr lang="it-IT" dirty="0" smtClean="0"/>
              <a:t> </a:t>
            </a:r>
          </a:p>
          <a:p>
            <a:r>
              <a:rPr lang="it-IT" dirty="0"/>
              <a:t>Daniele Arena – </a:t>
            </a:r>
            <a:r>
              <a:rPr lang="it-IT" dirty="0">
                <a:hlinkClick r:id="rId4"/>
              </a:rPr>
              <a:t>d.arena@namex.it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3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600" cap="small" dirty="0" smtClean="0"/>
              <a:t>Backup </a:t>
            </a:r>
            <a:r>
              <a:rPr lang="it-IT" sz="3600" cap="small" dirty="0" err="1" smtClean="0"/>
              <a:t>Slides</a:t>
            </a:r>
            <a:endParaRPr lang="en-US" sz="3600" cap="smal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on Albanian ISP/Internet </a:t>
            </a:r>
            <a:r>
              <a:rPr lang="en-US" dirty="0" smtClean="0"/>
              <a:t>Situation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(Updated June 2018)</a:t>
            </a:r>
          </a:p>
          <a:p>
            <a:r>
              <a:rPr lang="en-US" dirty="0" smtClean="0"/>
              <a:t>Albania is an ISP-rich environment: 55 ASNs</a:t>
            </a:r>
          </a:p>
          <a:p>
            <a:pPr lvl="1"/>
            <a:r>
              <a:rPr lang="en-US" dirty="0" smtClean="0"/>
              <a:t>Comparison: 41 MK, 15 ME, 144 GR, 158 RS</a:t>
            </a:r>
          </a:p>
          <a:p>
            <a:pPr lvl="1"/>
            <a:r>
              <a:rPr lang="en-US" dirty="0" smtClean="0"/>
              <a:t>909 IPv4 Routes</a:t>
            </a:r>
          </a:p>
          <a:p>
            <a:pPr lvl="1"/>
            <a:r>
              <a:rPr lang="en-US" dirty="0" smtClean="0"/>
              <a:t>37 IPv6 Routes</a:t>
            </a:r>
          </a:p>
          <a:p>
            <a:r>
              <a:rPr lang="en-US" dirty="0" smtClean="0"/>
              <a:t>42 ASNs with basic interconnection</a:t>
            </a:r>
          </a:p>
          <a:p>
            <a:pPr lvl="1"/>
            <a:r>
              <a:rPr lang="en-US" dirty="0" smtClean="0"/>
              <a:t>i.e. 3 IPv4 “adjacencies” (i.e. peerings + transits) or less</a:t>
            </a:r>
          </a:p>
          <a:p>
            <a:pPr lvl="1"/>
            <a:r>
              <a:rPr lang="en-US" dirty="0" smtClean="0"/>
              <a:t>76% of total</a:t>
            </a:r>
          </a:p>
          <a:p>
            <a:pPr lvl="1"/>
            <a:r>
              <a:rPr lang="en-US" dirty="0" smtClean="0"/>
              <a:t>Only 5 with 7+ adjacencies (i.e. “active” peering)</a:t>
            </a:r>
          </a:p>
          <a:p>
            <a:r>
              <a:rPr lang="en-US" dirty="0" smtClean="0"/>
              <a:t>Content</a:t>
            </a:r>
          </a:p>
          <a:p>
            <a:pPr lvl="1"/>
            <a:r>
              <a:rPr lang="en-US" dirty="0" smtClean="0"/>
              <a:t>About 19,400 .al domains registered</a:t>
            </a:r>
          </a:p>
        </p:txBody>
      </p:sp>
      <p:sp>
        <p:nvSpPr>
          <p:cNvPr id="8" name="Shape 137"/>
          <p:cNvSpPr/>
          <p:nvPr/>
        </p:nvSpPr>
        <p:spPr>
          <a:xfrm>
            <a:off x="3048000" y="6111389"/>
            <a:ext cx="4419600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just">
              <a:defRPr sz="2600"/>
            </a:lvl1pPr>
          </a:lstStyle>
          <a:p>
            <a:pPr algn="ctr"/>
            <a:r>
              <a:rPr lang="en-US" sz="1200" dirty="0"/>
              <a:t>(Sources: HE, </a:t>
            </a:r>
            <a:r>
              <a:rPr lang="en-US" sz="1200" dirty="0" err="1" smtClean="0"/>
              <a:t>DomainTools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92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 since last year?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We organized the first Albanian Network Operators Forum (ALNOF) on 14 November 2017 in Tirana</a:t>
            </a:r>
          </a:p>
          <a:p>
            <a:pPr lvl="1"/>
            <a:r>
              <a:rPr lang="en-US" dirty="0" smtClean="0"/>
              <a:t>Aim: get Albanian ISPs together to discuss networking</a:t>
            </a:r>
          </a:p>
          <a:p>
            <a:pPr lvl="1"/>
            <a:r>
              <a:rPr lang="it-IT" dirty="0" err="1" smtClean="0"/>
              <a:t>Partners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RIPE NCC, ISOC</a:t>
            </a:r>
          </a:p>
          <a:p>
            <a:pPr lvl="2"/>
            <a:r>
              <a:rPr lang="it-IT" dirty="0" smtClean="0"/>
              <a:t>Cisco, ADVA</a:t>
            </a:r>
            <a:endParaRPr lang="en-US" dirty="0" smtClean="0"/>
          </a:p>
          <a:p>
            <a:r>
              <a:rPr lang="en-US" dirty="0" smtClean="0"/>
              <a:t>Results:</a:t>
            </a:r>
          </a:p>
          <a:p>
            <a:pPr lvl="1"/>
            <a:r>
              <a:rPr lang="en-US" dirty="0"/>
              <a:t>ANIX initiative presented</a:t>
            </a:r>
            <a:br>
              <a:rPr lang="en-US" dirty="0"/>
            </a:br>
            <a:r>
              <a:rPr lang="en-US" dirty="0"/>
              <a:t>to Albanian ISPs</a:t>
            </a:r>
          </a:p>
          <a:p>
            <a:pPr lvl="1"/>
            <a:r>
              <a:rPr lang="en-US" dirty="0" smtClean="0"/>
              <a:t>ALNOG </a:t>
            </a:r>
            <a:r>
              <a:rPr lang="en-US" dirty="0" smtClean="0"/>
              <a:t>(Network Operators </a:t>
            </a:r>
            <a:br>
              <a:rPr lang="en-US" dirty="0" smtClean="0"/>
            </a:br>
            <a:r>
              <a:rPr lang="en-US" dirty="0" smtClean="0"/>
              <a:t>Group) </a:t>
            </a:r>
            <a:r>
              <a:rPr lang="en-US" dirty="0" smtClean="0"/>
              <a:t>created</a:t>
            </a:r>
            <a:endParaRPr lang="en-US" dirty="0" smtClean="0"/>
          </a:p>
        </p:txBody>
      </p:sp>
      <p:pic>
        <p:nvPicPr>
          <p:cNvPr id="4" name="Immagine 3" descr="Schermata 2018-03-20 alle 16.30.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129451"/>
            <a:ext cx="4419600" cy="2585549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257800"/>
            <a:ext cx="990600" cy="57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3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90800"/>
            <a:ext cx="3733800" cy="249017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ALNOF Snapshots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that 100 attendees</a:t>
            </a:r>
          </a:p>
          <a:p>
            <a:r>
              <a:rPr lang="en-US" dirty="0" smtClean="0"/>
              <a:t>50 Albanian ISPs and agencies </a:t>
            </a:r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2438400"/>
            <a:ext cx="3581400" cy="23885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91000"/>
            <a:ext cx="3581400" cy="23885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554" y="609600"/>
            <a:ext cx="3526446" cy="23518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667000"/>
            <a:ext cx="3733800" cy="24901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3886200"/>
            <a:ext cx="4267200" cy="28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months later…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676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ANIX Infrastructure has been set up</a:t>
            </a:r>
          </a:p>
          <a:p>
            <a:pPr lvl="1"/>
            <a:r>
              <a:rPr lang="en-US" dirty="0" smtClean="0"/>
              <a:t>Colocation: RASH (Academic Network of Albania)</a:t>
            </a:r>
          </a:p>
          <a:p>
            <a:pPr lvl="1"/>
            <a:r>
              <a:rPr lang="en-US" dirty="0" smtClean="0"/>
              <a:t>Hardware: Cisco core switch (donated by NAMEX)</a:t>
            </a:r>
          </a:p>
          <a:p>
            <a:pPr lvl="1"/>
            <a:r>
              <a:rPr lang="en-US" dirty="0" smtClean="0"/>
              <a:t>AS numbers and PI space allocated by RIPE NCC</a:t>
            </a:r>
          </a:p>
          <a:p>
            <a:pPr lvl="1"/>
            <a:r>
              <a:rPr lang="en-US" dirty="0" smtClean="0"/>
              <a:t>More details later</a:t>
            </a:r>
          </a:p>
          <a:p>
            <a:r>
              <a:rPr lang="en-US" dirty="0" err="1" smtClean="0"/>
              <a:t>Kledi</a:t>
            </a:r>
            <a:r>
              <a:rPr lang="en-US" dirty="0" smtClean="0"/>
              <a:t> joined the team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4500" y="3108960"/>
            <a:ext cx="2834280" cy="292608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6200000">
            <a:off x="6018240" y="1906560"/>
            <a:ext cx="3200400" cy="213048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2560"/>
            <a:ext cx="2830195" cy="114300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2050" name="Picture 2" descr="E:\Documents\ANIX\Events\RIPE SEE7\kledi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91000"/>
            <a:ext cx="20669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6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11711" cy="2743200"/>
          </a:xfrm>
        </p:spPr>
        <p:txBody>
          <a:bodyPr>
            <a:normAutofit/>
          </a:bodyPr>
          <a:lstStyle/>
          <a:p>
            <a:r>
              <a:rPr lang="en-US" dirty="0" smtClean="0"/>
              <a:t>ANIX is live!</a:t>
            </a:r>
          </a:p>
          <a:p>
            <a:pPr lvl="1"/>
            <a:r>
              <a:rPr lang="en-US" dirty="0" smtClean="0"/>
              <a:t>Started March 2018</a:t>
            </a:r>
          </a:p>
          <a:p>
            <a:pPr lvl="1"/>
            <a:r>
              <a:rPr lang="en-US" dirty="0" smtClean="0"/>
              <a:t>3 peers connected</a:t>
            </a:r>
          </a:p>
          <a:p>
            <a:pPr lvl="1"/>
            <a:r>
              <a:rPr lang="en-US" dirty="0" smtClean="0"/>
              <a:t>6 on the way</a:t>
            </a:r>
          </a:p>
          <a:p>
            <a:pPr lvl="1"/>
            <a:r>
              <a:rPr lang="en-US" dirty="0" smtClean="0"/>
              <a:t>Daily peak: 50-60 Mbps</a:t>
            </a:r>
          </a:p>
          <a:p>
            <a:pPr lvl="2"/>
            <a:r>
              <a:rPr lang="en-US" dirty="0" smtClean="0"/>
              <a:t>Spikes of 800 Mbps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11" y="1238450"/>
            <a:ext cx="4403714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3" y="4343400"/>
            <a:ext cx="4123623" cy="15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Albania seen from IXP-Country-Jedi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6512" y="5562600"/>
            <a:ext cx="2231088" cy="45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February 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2"/>
          <a:stretch/>
        </p:blipFill>
        <p:spPr>
          <a:xfrm>
            <a:off x="4953000" y="1447800"/>
            <a:ext cx="3395755" cy="414851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702186" y="5562600"/>
            <a:ext cx="1938625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June 2018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29" y="1458653"/>
            <a:ext cx="3373342" cy="4150775"/>
          </a:xfrm>
          <a:prstGeom prst="rect">
            <a:avLst/>
          </a:prstGeom>
        </p:spPr>
      </p:pic>
      <p:pic>
        <p:nvPicPr>
          <p:cNvPr id="10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933998"/>
            <a:ext cx="6769100" cy="308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Albania seen from IXP-Country-Jedi (2)</a:t>
            </a:r>
            <a:br>
              <a:rPr lang="en-US" dirty="0" smtClean="0"/>
            </a:br>
            <a:r>
              <a:rPr lang="en-US" dirty="0" smtClean="0"/>
              <a:t>Still some work to do…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416" y="5573027"/>
            <a:ext cx="2286000" cy="457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February 2018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02186" y="5562600"/>
            <a:ext cx="1938625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June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10228"/>
            <a:ext cx="3643233" cy="4062799"/>
          </a:xfrm>
          <a:prstGeom prst="rect">
            <a:avLst/>
          </a:prstGeom>
        </p:spPr>
      </p:pic>
      <p:pic>
        <p:nvPicPr>
          <p:cNvPr id="1026" name="Picture 2" descr="E:\Documents\ANIX\Events\RIPE SEE7\geopath-2018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153" y="1356627"/>
            <a:ext cx="3126689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Albanian content is hosted abroad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847752"/>
              </p:ext>
            </p:extLst>
          </p:nvPr>
        </p:nvGraphicFramePr>
        <p:xfrm>
          <a:off x="388219" y="3124200"/>
          <a:ext cx="82296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1828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Out of the Albanian Top-50 websites in </a:t>
            </a:r>
            <a:r>
              <a:rPr lang="en-US" dirty="0" err="1" smtClean="0"/>
              <a:t>Alexa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None of them are hosted inside Albania!</a:t>
            </a:r>
          </a:p>
          <a:p>
            <a:pPr lvl="1"/>
            <a:r>
              <a:rPr lang="en-US" dirty="0" smtClean="0"/>
              <a:t>(Many ISPs even host their own website outside Albania)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3593B8-B937-4BD8-806E-5431435AC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D93593B8-B937-4BD8-806E-5431435AC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856664-7973-46EC-AC90-B51979B70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A6856664-7973-46EC-AC90-B51979B70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11EFE7-52B1-4598-9D35-4A8BFFED30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011EFE7-52B1-4598-9D35-4A8BFFED30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BAA575-5F36-41A7-8D9D-826E5D784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6DBAA575-5F36-41A7-8D9D-826E5D784A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F20472-6705-4B31-B93E-8E3E7E52E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9AF20472-6705-4B31-B93E-8E3E7E52E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B7EE17-7A49-4104-9159-1DDF26326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B2B7EE17-7A49-4104-9159-1DDF263263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40053A-A5B3-4708-A8A8-6BC9DB2F7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7A40053A-A5B3-4708-A8A8-6BC9DB2F7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F5FF57-CC4B-4BC5-B6F7-6542B380D2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3EF5FF57-CC4B-4BC5-B6F7-6542B380D2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0F9D2F-3C07-4727-A8A2-93237728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6A0F9D2F-3C07-4727-A8A2-93237728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100767-4DC3-4607-AAA7-C54BEF5C4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0B100767-4DC3-4607-AAA7-C54BEF5C4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BA7146-E52C-4D40-AC78-17AB9E1BA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41BA7146-E52C-4D40-AC78-17AB9E1BA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5D5410-7EE7-4C7A-9511-4C32F4074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A45D5410-7EE7-4C7A-9511-4C32F4074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73A667-2161-4E88-A916-C866A55C23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6A73A667-2161-4E88-A916-C866A55C23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EEFEDE-68C0-43FB-A6F9-508505AC6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9BEEFEDE-68C0-43FB-A6F9-508505AC62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6DB012-8F21-4525-95A3-5E671D814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C06DB012-8F21-4525-95A3-5E671D8141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791194-DF38-48DC-830B-5A34B87DB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graphicEl>
                                              <a:dgm id="{CD791194-DF38-48DC-830B-5A34B87DB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2A1732-13EE-4D0A-B6DC-FCA89A95D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F32A1732-13EE-4D0A-B6DC-FCA89A95D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EE7F29-C596-44C5-A3AF-4F6C6608A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0CEE7F29-C596-44C5-A3AF-4F6C6608A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F55BEC-BC6B-4E1B-984B-7284DCD22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C9F55BEC-BC6B-4E1B-984B-7284DCD22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BB17B5-7B4C-4061-A60B-1086465EE2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0BBB17B5-7B4C-4061-A60B-1086465EE2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84B1A7-D891-4A1F-8881-4E84D429F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C784B1A7-D891-4A1F-8881-4E84D429F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727682-B4AF-47DB-BFF3-F0A7735433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dgm id="{78727682-B4AF-47DB-BFF3-F0A7735433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520BF3-B8AE-4FD7-B617-CD2F9EFB15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22520BF3-B8AE-4FD7-B617-CD2F9EFB15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6425</TotalTime>
  <Words>658</Words>
  <Application>Microsoft Office PowerPoint</Application>
  <PresentationFormat>On-screen Show (4:3)</PresentationFormat>
  <Paragraphs>127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Clarity</vt:lpstr>
      <vt:lpstr>ANIX</vt:lpstr>
      <vt:lpstr>Last year, at RIPE SEE 6 in Budva…</vt:lpstr>
      <vt:lpstr>What happened since last year?</vt:lpstr>
      <vt:lpstr>ALNOF Snapshots</vt:lpstr>
      <vt:lpstr>A few months later…</vt:lpstr>
      <vt:lpstr>Where are we now?</vt:lpstr>
      <vt:lpstr>Albania seen from IXP-Country-Jedi (1)</vt:lpstr>
      <vt:lpstr>Albania seen from IXP-Country-Jedi (2) Still some work to do…</vt:lpstr>
      <vt:lpstr>Albanian content is hosted abroad</vt:lpstr>
      <vt:lpstr>Our vision: “peerify” Albania</vt:lpstr>
      <vt:lpstr>ANIX Operations</vt:lpstr>
      <vt:lpstr>ANIX</vt:lpstr>
      <vt:lpstr>Technical info</vt:lpstr>
      <vt:lpstr>Technical info</vt:lpstr>
      <vt:lpstr>Technical info</vt:lpstr>
      <vt:lpstr>Technical info</vt:lpstr>
      <vt:lpstr>Technical info</vt:lpstr>
      <vt:lpstr>Peering and Traffic</vt:lpstr>
      <vt:lpstr>Goal: increasing member base</vt:lpstr>
      <vt:lpstr>Q&amp;A</vt:lpstr>
      <vt:lpstr>Backup Slides</vt:lpstr>
      <vt:lpstr>Update on Albanian ISP/Internet Situation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Project: IXP Tirana</dc:title>
  <dc:creator>Daniele</dc:creator>
  <cp:lastModifiedBy>Daniele Arena</cp:lastModifiedBy>
  <cp:revision>422</cp:revision>
  <dcterms:created xsi:type="dcterms:W3CDTF">2006-08-16T00:00:00Z</dcterms:created>
  <dcterms:modified xsi:type="dcterms:W3CDTF">2018-06-19T06:08:47Z</dcterms:modified>
</cp:coreProperties>
</file>