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79" r:id="rId6"/>
    <p:sldMasterId id="2147483681" r:id="rId7"/>
    <p:sldMasterId id="2147483683" r:id="rId8"/>
    <p:sldMasterId id="2147483698" r:id="rId9"/>
  </p:sldMasterIdLst>
  <p:notesMasterIdLst>
    <p:notesMasterId r:id="rId37"/>
  </p:notesMasterIdLst>
  <p:sldIdLst>
    <p:sldId id="420" r:id="rId10"/>
    <p:sldId id="1063" r:id="rId11"/>
    <p:sldId id="428" r:id="rId12"/>
    <p:sldId id="370" r:id="rId13"/>
    <p:sldId id="1088" r:id="rId14"/>
    <p:sldId id="1104" r:id="rId15"/>
    <p:sldId id="1093" r:id="rId16"/>
    <p:sldId id="1101" r:id="rId17"/>
    <p:sldId id="1097" r:id="rId18"/>
    <p:sldId id="272" r:id="rId19"/>
    <p:sldId id="1102" r:id="rId20"/>
    <p:sldId id="270" r:id="rId21"/>
    <p:sldId id="262" r:id="rId22"/>
    <p:sldId id="269" r:id="rId23"/>
    <p:sldId id="284" r:id="rId24"/>
    <p:sldId id="285" r:id="rId25"/>
    <p:sldId id="286" r:id="rId26"/>
    <p:sldId id="264" r:id="rId27"/>
    <p:sldId id="1095" r:id="rId28"/>
    <p:sldId id="1096" r:id="rId29"/>
    <p:sldId id="308" r:id="rId30"/>
    <p:sldId id="278" r:id="rId31"/>
    <p:sldId id="280" r:id="rId32"/>
    <p:sldId id="1099" r:id="rId33"/>
    <p:sldId id="266" r:id="rId34"/>
    <p:sldId id="304" r:id="rId35"/>
    <p:sldId id="11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De Giorgi" initials="MDG" lastIdx="1" clrIdx="0">
    <p:extLst>
      <p:ext uri="{19B8F6BF-5375-455C-9EA6-DF929625EA0E}">
        <p15:presenceInfo xmlns:p15="http://schemas.microsoft.com/office/powerpoint/2012/main" userId="S::marina.degiorgi@geant.org::6a91c7ad-f824-4005-8c6e-460699cd9346" providerId="AD"/>
      </p:ext>
    </p:extLst>
  </p:cmAuthor>
  <p:cmAuthor id="2" name="Paul Hasleham" initials="PH" lastIdx="1" clrIdx="1">
    <p:extLst>
      <p:ext uri="{19B8F6BF-5375-455C-9EA6-DF929625EA0E}">
        <p15:presenceInfo xmlns:p15="http://schemas.microsoft.com/office/powerpoint/2012/main" userId="vue7nv8lUmvJnVoN18htNPcEISingpEqoE+wkukXTH0=" providerId="None"/>
      </p:ext>
    </p:extLst>
  </p:cmAuthor>
  <p:cmAuthor id="3" name="Leonardo Marino" initials="LM" lastIdx="2" clrIdx="2">
    <p:extLst>
      <p:ext uri="{19B8F6BF-5375-455C-9EA6-DF929625EA0E}">
        <p15:presenceInfo xmlns:p15="http://schemas.microsoft.com/office/powerpoint/2012/main" userId="85O0jWq4khe/e03UXpgSX/u+MVRG/EN6OCKD0xVajVE=" providerId="None"/>
      </p:ext>
    </p:extLst>
  </p:cmAuthor>
  <p:cmAuthor id="4" name="ivan" initials="i" lastIdx="1" clrIdx="3">
    <p:extLst>
      <p:ext uri="{19B8F6BF-5375-455C-9EA6-DF929625EA0E}">
        <p15:presenceInfo xmlns:p15="http://schemas.microsoft.com/office/powerpoint/2012/main" userId="785d7955683161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EF6"/>
    <a:srgbClr val="C4457A"/>
    <a:srgbClr val="1F4270"/>
    <a:srgbClr val="F4E200"/>
    <a:srgbClr val="002060"/>
    <a:srgbClr val="45A342"/>
    <a:srgbClr val="0ABBC2"/>
    <a:srgbClr val="1F4E79"/>
    <a:srgbClr val="30338F"/>
    <a:srgbClr val="FFD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70740" autoAdjust="0"/>
  </p:normalViewPr>
  <p:slideViewPr>
    <p:cSldViewPr snapToGrid="0">
      <p:cViewPr varScale="1">
        <p:scale>
          <a:sx n="67" d="100"/>
          <a:sy n="67" d="100"/>
        </p:scale>
        <p:origin x="831" y="33"/>
      </p:cViewPr>
      <p:guideLst/>
    </p:cSldViewPr>
  </p:slideViewPr>
  <p:outlineViewPr>
    <p:cViewPr>
      <p:scale>
        <a:sx n="33" d="100"/>
        <a:sy n="33" d="100"/>
      </p:scale>
      <p:origin x="0" y="-440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32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DFA2B-42E7-483C-89A7-B63D17235420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26957-3063-4AF5-9C10-771E4439D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9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7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6ecd1b5a4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6ecd1b5a4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6ecd1b5a48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583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6ecd1b5a4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6ecd1b5a48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26ecd1b5a48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674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44138f13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44138f137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144138f137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44138f13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44138f137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144138f137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5255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09562da99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09562da994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309562da994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09634bb7a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09634bb7a8_1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309634bb7a8_1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09634bb7a8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09634bb7a8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309634bb7a8_1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6ecd1b5a4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6ecd1b5a48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6ecd1b5a48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702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09634bb7a8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09634bb7a8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309634bb7a8_1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39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960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72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608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cc77f20b2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cc77f20b2_1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7cc77f20b2_1_2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cc77f20b2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cc77f20b2_1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7cc77f20b2_1_2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23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7cc77f20b2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7cc77f20b2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7cc77f20b2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cc77f20b2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7cc77f20b2_1_3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g27cc77f20b2_1_3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cc77f20b2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7cc77f20b2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ecd1b5a4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6ecd1b5a48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6ecd1b5a48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47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939C3-905C-4049-D5FD-91F532688AE0}"/>
              </a:ext>
            </a:extLst>
          </p:cNvPr>
          <p:cNvSpPr/>
          <p:nvPr userDrawn="1"/>
        </p:nvSpPr>
        <p:spPr>
          <a:xfrm>
            <a:off x="0" y="-22301"/>
            <a:ext cx="12032535" cy="6338264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F30A1-C025-1F55-1C24-49A097BD0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47AC89-A300-37E0-582A-DEC698078DFC}"/>
              </a:ext>
            </a:extLst>
          </p:cNvPr>
          <p:cNvSpPr/>
          <p:nvPr userDrawn="1"/>
        </p:nvSpPr>
        <p:spPr>
          <a:xfrm>
            <a:off x="12754" y="4832211"/>
            <a:ext cx="12179246" cy="2042360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C079E9-6E43-7154-64B2-1A5EEF4F8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852542" y="682159"/>
            <a:ext cx="1432450" cy="689706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623F1CF0-B6DA-C595-B8D5-3F120932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54" y="2314410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09EE48B-16DB-EFC1-DECD-D77BE81D89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44354" y="2777636"/>
            <a:ext cx="10444393" cy="479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subtitle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41A64-01CD-4B12-F0DF-7AA9843D140F}"/>
              </a:ext>
            </a:extLst>
          </p:cNvPr>
          <p:cNvSpPr/>
          <p:nvPr userDrawn="1"/>
        </p:nvSpPr>
        <p:spPr>
          <a:xfrm>
            <a:off x="11037739" y="5716824"/>
            <a:ext cx="1171195" cy="1171195"/>
          </a:xfrm>
          <a:custGeom>
            <a:avLst/>
            <a:gdLst>
              <a:gd name="connsiteX0" fmla="*/ 0 w 1402596"/>
              <a:gd name="connsiteY0" fmla="*/ 0 h 1402596"/>
              <a:gd name="connsiteX1" fmla="*/ 1402596 w 1402596"/>
              <a:gd name="connsiteY1" fmla="*/ 0 h 1402596"/>
              <a:gd name="connsiteX2" fmla="*/ 1402596 w 1402596"/>
              <a:gd name="connsiteY2" fmla="*/ 1402596 h 1402596"/>
              <a:gd name="connsiteX3" fmla="*/ 0 w 1402596"/>
              <a:gd name="connsiteY3" fmla="*/ 1402596 h 1402596"/>
              <a:gd name="connsiteX4" fmla="*/ 0 w 1402596"/>
              <a:gd name="connsiteY4" fmla="*/ 0 h 1402596"/>
              <a:gd name="connsiteX0" fmla="*/ 0 w 1402596"/>
              <a:gd name="connsiteY0" fmla="*/ 1402596 h 1402596"/>
              <a:gd name="connsiteX1" fmla="*/ 1402596 w 1402596"/>
              <a:gd name="connsiteY1" fmla="*/ 0 h 1402596"/>
              <a:gd name="connsiteX2" fmla="*/ 1402596 w 1402596"/>
              <a:gd name="connsiteY2" fmla="*/ 1402596 h 1402596"/>
              <a:gd name="connsiteX3" fmla="*/ 0 w 1402596"/>
              <a:gd name="connsiteY3" fmla="*/ 1402596 h 140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596" h="1402596">
                <a:moveTo>
                  <a:pt x="0" y="1402596"/>
                </a:moveTo>
                <a:lnTo>
                  <a:pt x="1402596" y="0"/>
                </a:lnTo>
                <a:lnTo>
                  <a:pt x="1402596" y="1402596"/>
                </a:lnTo>
                <a:lnTo>
                  <a:pt x="0" y="14025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28DAA213-132D-6A2A-F21C-9C7AAC5538AA}"/>
              </a:ext>
            </a:extLst>
          </p:cNvPr>
          <p:cNvSpPr/>
          <p:nvPr userDrawn="1"/>
        </p:nvSpPr>
        <p:spPr>
          <a:xfrm rot="18940972">
            <a:off x="10539361" y="5650681"/>
            <a:ext cx="1640667" cy="774393"/>
          </a:xfrm>
          <a:custGeom>
            <a:avLst/>
            <a:gdLst>
              <a:gd name="connsiteX0" fmla="*/ 0 w 1591482"/>
              <a:gd name="connsiteY0" fmla="*/ 750465 h 750465"/>
              <a:gd name="connsiteX1" fmla="*/ 795741 w 1591482"/>
              <a:gd name="connsiteY1" fmla="*/ 0 h 750465"/>
              <a:gd name="connsiteX2" fmla="*/ 1591482 w 1591482"/>
              <a:gd name="connsiteY2" fmla="*/ 750465 h 750465"/>
              <a:gd name="connsiteX3" fmla="*/ 0 w 1591482"/>
              <a:gd name="connsiteY3" fmla="*/ 750465 h 750465"/>
              <a:gd name="connsiteX0" fmla="*/ 0 w 1591482"/>
              <a:gd name="connsiteY0" fmla="*/ 761518 h 761518"/>
              <a:gd name="connsiteX1" fmla="*/ 784688 w 1591482"/>
              <a:gd name="connsiteY1" fmla="*/ 0 h 761518"/>
              <a:gd name="connsiteX2" fmla="*/ 1591482 w 1591482"/>
              <a:gd name="connsiteY2" fmla="*/ 761518 h 761518"/>
              <a:gd name="connsiteX3" fmla="*/ 0 w 1591482"/>
              <a:gd name="connsiteY3" fmla="*/ 761518 h 761518"/>
              <a:gd name="connsiteX0" fmla="*/ 0 w 1591482"/>
              <a:gd name="connsiteY0" fmla="*/ 761518 h 761518"/>
              <a:gd name="connsiteX1" fmla="*/ 784688 w 1591482"/>
              <a:gd name="connsiteY1" fmla="*/ 0 h 761518"/>
              <a:gd name="connsiteX2" fmla="*/ 1591482 w 1591482"/>
              <a:gd name="connsiteY2" fmla="*/ 761518 h 761518"/>
              <a:gd name="connsiteX3" fmla="*/ 0 w 1591482"/>
              <a:gd name="connsiteY3" fmla="*/ 761518 h 761518"/>
              <a:gd name="connsiteX0" fmla="*/ 0 w 1591482"/>
              <a:gd name="connsiteY0" fmla="*/ 761518 h 761518"/>
              <a:gd name="connsiteX1" fmla="*/ 784688 w 1591482"/>
              <a:gd name="connsiteY1" fmla="*/ 0 h 761518"/>
              <a:gd name="connsiteX2" fmla="*/ 1591482 w 1591482"/>
              <a:gd name="connsiteY2" fmla="*/ 761518 h 761518"/>
              <a:gd name="connsiteX3" fmla="*/ 0 w 1591482"/>
              <a:gd name="connsiteY3" fmla="*/ 761518 h 761518"/>
              <a:gd name="connsiteX0" fmla="*/ 0 w 1591543"/>
              <a:gd name="connsiteY0" fmla="*/ 761518 h 761518"/>
              <a:gd name="connsiteX1" fmla="*/ 784688 w 1591543"/>
              <a:gd name="connsiteY1" fmla="*/ 0 h 761518"/>
              <a:gd name="connsiteX2" fmla="*/ 1591482 w 1591543"/>
              <a:gd name="connsiteY2" fmla="*/ 761518 h 761518"/>
              <a:gd name="connsiteX3" fmla="*/ 0 w 1591543"/>
              <a:gd name="connsiteY3" fmla="*/ 761518 h 761518"/>
              <a:gd name="connsiteX0" fmla="*/ 0 w 1591556"/>
              <a:gd name="connsiteY0" fmla="*/ 756181 h 756181"/>
              <a:gd name="connsiteX1" fmla="*/ 828613 w 1591556"/>
              <a:gd name="connsiteY1" fmla="*/ 0 h 756181"/>
              <a:gd name="connsiteX2" fmla="*/ 1591482 w 1591556"/>
              <a:gd name="connsiteY2" fmla="*/ 756181 h 756181"/>
              <a:gd name="connsiteX3" fmla="*/ 0 w 1591556"/>
              <a:gd name="connsiteY3" fmla="*/ 756181 h 756181"/>
              <a:gd name="connsiteX0" fmla="*/ 0 w 1591550"/>
              <a:gd name="connsiteY0" fmla="*/ 756181 h 756181"/>
              <a:gd name="connsiteX1" fmla="*/ 828613 w 1591550"/>
              <a:gd name="connsiteY1" fmla="*/ 0 h 756181"/>
              <a:gd name="connsiteX2" fmla="*/ 1591482 w 1591550"/>
              <a:gd name="connsiteY2" fmla="*/ 756181 h 756181"/>
              <a:gd name="connsiteX3" fmla="*/ 0 w 1591550"/>
              <a:gd name="connsiteY3" fmla="*/ 756181 h 756181"/>
              <a:gd name="connsiteX0" fmla="*/ 0 w 1591550"/>
              <a:gd name="connsiteY0" fmla="*/ 756181 h 756181"/>
              <a:gd name="connsiteX1" fmla="*/ 828613 w 1591550"/>
              <a:gd name="connsiteY1" fmla="*/ 0 h 756181"/>
              <a:gd name="connsiteX2" fmla="*/ 1591482 w 1591550"/>
              <a:gd name="connsiteY2" fmla="*/ 756181 h 756181"/>
              <a:gd name="connsiteX3" fmla="*/ 0 w 1591550"/>
              <a:gd name="connsiteY3" fmla="*/ 756181 h 756181"/>
              <a:gd name="connsiteX0" fmla="*/ 0 w 1591550"/>
              <a:gd name="connsiteY0" fmla="*/ 756181 h 756181"/>
              <a:gd name="connsiteX1" fmla="*/ 828613 w 1591550"/>
              <a:gd name="connsiteY1" fmla="*/ 0 h 756181"/>
              <a:gd name="connsiteX2" fmla="*/ 1591482 w 1591550"/>
              <a:gd name="connsiteY2" fmla="*/ 756181 h 756181"/>
              <a:gd name="connsiteX3" fmla="*/ 0 w 1591550"/>
              <a:gd name="connsiteY3" fmla="*/ 756181 h 756181"/>
              <a:gd name="connsiteX0" fmla="*/ 0 w 1591548"/>
              <a:gd name="connsiteY0" fmla="*/ 756181 h 756181"/>
              <a:gd name="connsiteX1" fmla="*/ 828613 w 1591548"/>
              <a:gd name="connsiteY1" fmla="*/ 0 h 756181"/>
              <a:gd name="connsiteX2" fmla="*/ 1591482 w 1591548"/>
              <a:gd name="connsiteY2" fmla="*/ 756181 h 756181"/>
              <a:gd name="connsiteX3" fmla="*/ 0 w 1591548"/>
              <a:gd name="connsiteY3" fmla="*/ 756181 h 756181"/>
              <a:gd name="connsiteX0" fmla="*/ 0 w 1591548"/>
              <a:gd name="connsiteY0" fmla="*/ 756181 h 756181"/>
              <a:gd name="connsiteX1" fmla="*/ 828613 w 1591548"/>
              <a:gd name="connsiteY1" fmla="*/ 0 h 756181"/>
              <a:gd name="connsiteX2" fmla="*/ 1591482 w 1591548"/>
              <a:gd name="connsiteY2" fmla="*/ 756181 h 756181"/>
              <a:gd name="connsiteX3" fmla="*/ 0 w 1591548"/>
              <a:gd name="connsiteY3" fmla="*/ 756181 h 756181"/>
              <a:gd name="connsiteX0" fmla="*/ 0 w 1591548"/>
              <a:gd name="connsiteY0" fmla="*/ 756181 h 756181"/>
              <a:gd name="connsiteX1" fmla="*/ 828613 w 1591548"/>
              <a:gd name="connsiteY1" fmla="*/ 0 h 756181"/>
              <a:gd name="connsiteX2" fmla="*/ 1591482 w 1591548"/>
              <a:gd name="connsiteY2" fmla="*/ 756181 h 756181"/>
              <a:gd name="connsiteX3" fmla="*/ 0 w 1591548"/>
              <a:gd name="connsiteY3" fmla="*/ 756181 h 756181"/>
              <a:gd name="connsiteX0" fmla="*/ 0 w 1591548"/>
              <a:gd name="connsiteY0" fmla="*/ 756181 h 756181"/>
              <a:gd name="connsiteX1" fmla="*/ 828613 w 1591548"/>
              <a:gd name="connsiteY1" fmla="*/ 0 h 756181"/>
              <a:gd name="connsiteX2" fmla="*/ 1591482 w 1591548"/>
              <a:gd name="connsiteY2" fmla="*/ 756181 h 756181"/>
              <a:gd name="connsiteX3" fmla="*/ 0 w 1591548"/>
              <a:gd name="connsiteY3" fmla="*/ 756181 h 756181"/>
              <a:gd name="connsiteX0" fmla="*/ 0 w 1568383"/>
              <a:gd name="connsiteY0" fmla="*/ 780013 h 780013"/>
              <a:gd name="connsiteX1" fmla="*/ 805448 w 1568383"/>
              <a:gd name="connsiteY1" fmla="*/ 0 h 780013"/>
              <a:gd name="connsiteX2" fmla="*/ 1568317 w 1568383"/>
              <a:gd name="connsiteY2" fmla="*/ 756181 h 780013"/>
              <a:gd name="connsiteX3" fmla="*/ 0 w 1568383"/>
              <a:gd name="connsiteY3" fmla="*/ 780013 h 780013"/>
              <a:gd name="connsiteX0" fmla="*/ 28149 w 1596532"/>
              <a:gd name="connsiteY0" fmla="*/ 780013 h 780020"/>
              <a:gd name="connsiteX1" fmla="*/ 833597 w 1596532"/>
              <a:gd name="connsiteY1" fmla="*/ 0 h 780020"/>
              <a:gd name="connsiteX2" fmla="*/ 1596466 w 1596532"/>
              <a:gd name="connsiteY2" fmla="*/ 756181 h 780020"/>
              <a:gd name="connsiteX3" fmla="*/ 28149 w 1596532"/>
              <a:gd name="connsiteY3" fmla="*/ 780013 h 780020"/>
              <a:gd name="connsiteX0" fmla="*/ 28149 w 1596719"/>
              <a:gd name="connsiteY0" fmla="*/ 780013 h 780020"/>
              <a:gd name="connsiteX1" fmla="*/ 833597 w 1596719"/>
              <a:gd name="connsiteY1" fmla="*/ 0 h 780020"/>
              <a:gd name="connsiteX2" fmla="*/ 1596466 w 1596719"/>
              <a:gd name="connsiteY2" fmla="*/ 756181 h 780020"/>
              <a:gd name="connsiteX3" fmla="*/ 28149 w 1596719"/>
              <a:gd name="connsiteY3" fmla="*/ 780013 h 780020"/>
              <a:gd name="connsiteX0" fmla="*/ 26113 w 1594683"/>
              <a:gd name="connsiteY0" fmla="*/ 780013 h 780029"/>
              <a:gd name="connsiteX1" fmla="*/ 831561 w 1594683"/>
              <a:gd name="connsiteY1" fmla="*/ 0 h 780029"/>
              <a:gd name="connsiteX2" fmla="*/ 1594430 w 1594683"/>
              <a:gd name="connsiteY2" fmla="*/ 756181 h 780029"/>
              <a:gd name="connsiteX3" fmla="*/ 26113 w 1594683"/>
              <a:gd name="connsiteY3" fmla="*/ 780013 h 780029"/>
              <a:gd name="connsiteX0" fmla="*/ 19416 w 1587986"/>
              <a:gd name="connsiteY0" fmla="*/ 780013 h 852385"/>
              <a:gd name="connsiteX1" fmla="*/ 824864 w 1587986"/>
              <a:gd name="connsiteY1" fmla="*/ 0 h 852385"/>
              <a:gd name="connsiteX2" fmla="*/ 1587733 w 1587986"/>
              <a:gd name="connsiteY2" fmla="*/ 756181 h 852385"/>
              <a:gd name="connsiteX3" fmla="*/ 19416 w 1587986"/>
              <a:gd name="connsiteY3" fmla="*/ 780013 h 852385"/>
              <a:gd name="connsiteX0" fmla="*/ 19416 w 1587986"/>
              <a:gd name="connsiteY0" fmla="*/ 780013 h 852385"/>
              <a:gd name="connsiteX1" fmla="*/ 824864 w 1587986"/>
              <a:gd name="connsiteY1" fmla="*/ 0 h 852385"/>
              <a:gd name="connsiteX2" fmla="*/ 1587733 w 1587986"/>
              <a:gd name="connsiteY2" fmla="*/ 756181 h 852385"/>
              <a:gd name="connsiteX3" fmla="*/ 19416 w 1587986"/>
              <a:gd name="connsiteY3" fmla="*/ 780013 h 852385"/>
              <a:gd name="connsiteX0" fmla="*/ 19416 w 1587986"/>
              <a:gd name="connsiteY0" fmla="*/ 780013 h 780013"/>
              <a:gd name="connsiteX1" fmla="*/ 824864 w 1587986"/>
              <a:gd name="connsiteY1" fmla="*/ 0 h 780013"/>
              <a:gd name="connsiteX2" fmla="*/ 1587733 w 1587986"/>
              <a:gd name="connsiteY2" fmla="*/ 756181 h 780013"/>
              <a:gd name="connsiteX3" fmla="*/ 19416 w 1587986"/>
              <a:gd name="connsiteY3" fmla="*/ 780013 h 780013"/>
              <a:gd name="connsiteX0" fmla="*/ 0 w 1568570"/>
              <a:gd name="connsiteY0" fmla="*/ 780013 h 780013"/>
              <a:gd name="connsiteX1" fmla="*/ 805448 w 1568570"/>
              <a:gd name="connsiteY1" fmla="*/ 0 h 780013"/>
              <a:gd name="connsiteX2" fmla="*/ 1568317 w 1568570"/>
              <a:gd name="connsiteY2" fmla="*/ 756181 h 780013"/>
              <a:gd name="connsiteX3" fmla="*/ 0 w 1568570"/>
              <a:gd name="connsiteY3" fmla="*/ 780013 h 78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8570" h="780013">
                <a:moveTo>
                  <a:pt x="0" y="780013"/>
                </a:moveTo>
                <a:cubicBezTo>
                  <a:pt x="22577" y="772854"/>
                  <a:pt x="614066" y="457407"/>
                  <a:pt x="805448" y="0"/>
                </a:cubicBezTo>
                <a:cubicBezTo>
                  <a:pt x="1338525" y="651398"/>
                  <a:pt x="1577484" y="756042"/>
                  <a:pt x="1568317" y="756181"/>
                </a:cubicBezTo>
                <a:lnTo>
                  <a:pt x="0" y="780013"/>
                </a:lnTo>
                <a:close/>
              </a:path>
            </a:pathLst>
          </a:custGeom>
          <a:solidFill>
            <a:srgbClr val="303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8479A2B-31D9-0E3C-9171-7C8A00505931}"/>
              </a:ext>
            </a:extLst>
          </p:cNvPr>
          <p:cNvSpPr txBox="1">
            <a:spLocks/>
          </p:cNvSpPr>
          <p:nvPr userDrawn="1"/>
        </p:nvSpPr>
        <p:spPr>
          <a:xfrm>
            <a:off x="11291245" y="6408696"/>
            <a:ext cx="1003253" cy="479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cap="all" dirty="0">
                <a:solidFill>
                  <a:srgbClr val="EE426D"/>
                </a:solidFill>
              </a:rPr>
              <a:t>Gn5-2</a:t>
            </a:r>
            <a:endParaRPr lang="en-GB" sz="2000" b="1" cap="all" dirty="0">
              <a:solidFill>
                <a:srgbClr val="EE42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7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939C3-905C-4049-D5FD-91F532688AE0}"/>
              </a:ext>
            </a:extLst>
          </p:cNvPr>
          <p:cNvSpPr/>
          <p:nvPr userDrawn="1"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F30A1-C025-1F55-1C24-49A097BD0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47AC89-A300-37E0-582A-DEC698078DFC}"/>
              </a:ext>
            </a:extLst>
          </p:cNvPr>
          <p:cNvSpPr/>
          <p:nvPr userDrawn="1"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C079E9-6E43-7154-64B2-1A5EEF4F8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852542" y="682159"/>
            <a:ext cx="1432450" cy="689706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623F1CF0-B6DA-C595-B8D5-3F120932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54" y="2187410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09EE48B-16DB-EFC1-DECD-D77BE81D89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44354" y="2650636"/>
            <a:ext cx="10444393" cy="479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subtitle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CA3BB8-A994-4079-4751-525E79977CE8}"/>
              </a:ext>
            </a:extLst>
          </p:cNvPr>
          <p:cNvSpPr txBox="1">
            <a:spLocks/>
          </p:cNvSpPr>
          <p:nvPr userDrawn="1"/>
        </p:nvSpPr>
        <p:spPr>
          <a:xfrm>
            <a:off x="744354" y="5303545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chemeClr val="bg1"/>
                </a:solidFill>
              </a:rPr>
              <a:t>www.geant.org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7868D09-7E26-5049-0782-B28B5EDDF4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9" y="5824136"/>
            <a:ext cx="1984777" cy="4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5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838201" y="1790721"/>
            <a:ext cx="10515600" cy="17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828261" y="3661062"/>
            <a:ext cx="10515600" cy="69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i="1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838201" y="6336882"/>
            <a:ext cx="10515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2540000" y="0"/>
            <a:ext cx="7111999" cy="16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/>
        </p:nvSpPr>
        <p:spPr>
          <a:xfrm>
            <a:off x="1523999" y="4537319"/>
            <a:ext cx="9144000" cy="59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838201" y="5768282"/>
            <a:ext cx="39402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perfSONAR is developed by a partnership of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>
            <a:off x="838201" y="4518986"/>
            <a:ext cx="10515600" cy="69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8450" y="5617513"/>
            <a:ext cx="5824729" cy="6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334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093155" y="-19675"/>
            <a:ext cx="2098845" cy="4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38200" y="6310311"/>
            <a:ext cx="365017" cy="3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838199" y="6310311"/>
            <a:ext cx="365017" cy="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666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895062" y="2897900"/>
            <a:ext cx="9452388" cy="16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895061" y="4589464"/>
            <a:ext cx="9452389" cy="149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 sz="3200" i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44" y="2482032"/>
            <a:ext cx="1686617" cy="168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10093155" y="-19675"/>
            <a:ext cx="2098845" cy="4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38200" y="6310311"/>
            <a:ext cx="365017" cy="3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838199" y="6310311"/>
            <a:ext cx="365017" cy="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 rotWithShape="1">
          <a:blip r:embed="rId5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928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093155" y="-19675"/>
            <a:ext cx="2098845" cy="4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838200" y="6310311"/>
            <a:ext cx="365017" cy="3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5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838199" y="6310311"/>
            <a:ext cx="365017" cy="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837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093155" y="-19675"/>
            <a:ext cx="2098845" cy="4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838200" y="6310311"/>
            <a:ext cx="365017" cy="3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6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838199" y="6310311"/>
            <a:ext cx="365017" cy="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064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093155" y="-19675"/>
            <a:ext cx="2098845" cy="4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838200" y="6310311"/>
            <a:ext cx="365017" cy="3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838199" y="6310311"/>
            <a:ext cx="365017" cy="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61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2"/>
          </p:nvPr>
        </p:nvSpPr>
        <p:spPr>
          <a:xfrm>
            <a:off x="839788" y="2057399"/>
            <a:ext cx="3932237" cy="407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093155" y="-19675"/>
            <a:ext cx="2098845" cy="4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838200" y="6310311"/>
            <a:ext cx="365017" cy="3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" name="Google Shape;70;p8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838199" y="6310311"/>
            <a:ext cx="365017" cy="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546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9"/>
          <p:cNvSpPr txBox="1">
            <a:spLocks noGrp="1"/>
          </p:cNvSpPr>
          <p:nvPr>
            <p:ph type="body" idx="1"/>
          </p:nvPr>
        </p:nvSpPr>
        <p:spPr>
          <a:xfrm>
            <a:off x="839788" y="2057399"/>
            <a:ext cx="3932237" cy="409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093155" y="-19675"/>
            <a:ext cx="2098845" cy="4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ldNum" idx="12"/>
          </p:nvPr>
        </p:nvSpPr>
        <p:spPr>
          <a:xfrm>
            <a:off x="838200" y="6310311"/>
            <a:ext cx="365017" cy="3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" name="Google Shape;79;p9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838199" y="6310311"/>
            <a:ext cx="365017" cy="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236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 rot="5400000">
            <a:off x="3888732" y="-1224907"/>
            <a:ext cx="44145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4" name="Google Shape;84;p1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093155" y="-19675"/>
            <a:ext cx="2098845" cy="4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ldNum" idx="12"/>
          </p:nvPr>
        </p:nvSpPr>
        <p:spPr>
          <a:xfrm>
            <a:off x="838200" y="6310311"/>
            <a:ext cx="365017" cy="3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" name="Google Shape;87;p10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838199" y="6310311"/>
            <a:ext cx="365017" cy="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0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51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9389" y="1567629"/>
            <a:ext cx="10444393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5B5F70-4483-CEAA-B08B-0FAAFC15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89" y="73417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758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/>
          </p:nvPr>
        </p:nvSpPr>
        <p:spPr>
          <a:xfrm rot="5400000">
            <a:off x="7101832" y="1988193"/>
            <a:ext cx="5875036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xfrm rot="5400000">
            <a:off x="1767832" y="-564507"/>
            <a:ext cx="587503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093155" y="-19675"/>
            <a:ext cx="2098845" cy="4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1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838200" y="6310311"/>
            <a:ext cx="365017" cy="3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" name="Google Shape;95;p11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838199" y="6310311"/>
            <a:ext cx="365017" cy="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755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">
  <p:cSld name="SINGLE COLUM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478365" y="452967"/>
            <a:ext cx="8691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body" idx="1"/>
          </p:nvPr>
        </p:nvSpPr>
        <p:spPr>
          <a:xfrm>
            <a:off x="478365" y="1396349"/>
            <a:ext cx="86913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body" idx="2"/>
          </p:nvPr>
        </p:nvSpPr>
        <p:spPr>
          <a:xfrm>
            <a:off x="478367" y="1906075"/>
            <a:ext cx="8691300" cy="4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ftr" idx="11"/>
          </p:nvPr>
        </p:nvSpPr>
        <p:spPr>
          <a:xfrm>
            <a:off x="1104573" y="6165033"/>
            <a:ext cx="4856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ldNum" idx="12"/>
          </p:nvPr>
        </p:nvSpPr>
        <p:spPr>
          <a:xfrm>
            <a:off x="478367" y="6165035"/>
            <a:ext cx="264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900"/>
            </a:lvl1pPr>
            <a:lvl2pPr marL="0" lvl="1" indent="0" algn="l" rtl="0">
              <a:spcBef>
                <a:spcPts val="0"/>
              </a:spcBef>
              <a:buNone/>
              <a:defRPr sz="1900"/>
            </a:lvl2pPr>
            <a:lvl3pPr marL="0" lvl="2" indent="0" algn="l" rtl="0">
              <a:spcBef>
                <a:spcPts val="0"/>
              </a:spcBef>
              <a:buNone/>
              <a:defRPr sz="1900"/>
            </a:lvl3pPr>
            <a:lvl4pPr marL="0" lvl="3" indent="0" algn="l" rtl="0">
              <a:spcBef>
                <a:spcPts val="0"/>
              </a:spcBef>
              <a:buNone/>
              <a:defRPr sz="1900"/>
            </a:lvl4pPr>
            <a:lvl5pPr marL="0" lvl="4" indent="0" algn="l" rtl="0">
              <a:spcBef>
                <a:spcPts val="0"/>
              </a:spcBef>
              <a:buNone/>
              <a:defRPr sz="1900"/>
            </a:lvl5pPr>
            <a:lvl6pPr marL="0" lvl="5" indent="0" algn="l" rtl="0">
              <a:spcBef>
                <a:spcPts val="0"/>
              </a:spcBef>
              <a:buNone/>
              <a:defRPr sz="1900"/>
            </a:lvl6pPr>
            <a:lvl7pPr marL="0" lvl="6" indent="0" algn="l" rtl="0">
              <a:spcBef>
                <a:spcPts val="0"/>
              </a:spcBef>
              <a:buNone/>
              <a:defRPr sz="1900"/>
            </a:lvl7pPr>
            <a:lvl8pPr marL="0" lvl="7" indent="0" algn="l" rtl="0">
              <a:spcBef>
                <a:spcPts val="0"/>
              </a:spcBef>
              <a:buNone/>
              <a:defRPr sz="1900"/>
            </a:lvl8pPr>
            <a:lvl9pPr marL="0" lvl="8" indent="0" algn="l" rtl="0">
              <a:spcBef>
                <a:spcPts val="0"/>
              </a:spcBef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48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2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104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F581CDD-E760-3C4B-B904-320C2653E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512986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1F4270"/>
                </a:solidFill>
              </a:defRPr>
            </a:lvl1pPr>
          </a:lstStyle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0832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3C02-CB49-7B46-F9C9-E6E7C6E1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390292"/>
            <a:ext cx="9390692" cy="752705"/>
          </a:xfrm>
          <a:prstGeom prst="rect">
            <a:avLst/>
          </a:prstGeom>
        </p:spPr>
        <p:txBody>
          <a:bodyPr/>
          <a:lstStyle>
            <a:lvl1pPr>
              <a:defRPr sz="2400" b="1" cap="none" baseline="0">
                <a:solidFill>
                  <a:srgbClr val="1F427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6790A62-2E7B-5F7B-4677-4AD038BB7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6502153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377"/>
            <a:fld id="{6FA41F67-6E16-BC4F-8A8C-42F359C0BCBA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244539-6C7B-7301-9B0A-59FE06FB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1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6" name="Google Shape;56;p6"/>
          <p:cNvPicPr preferRelativeResize="0"/>
          <p:nvPr/>
        </p:nvPicPr>
        <p:blipFill rotWithShape="1">
          <a:blip r:embed="rId2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99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" name="Google Shape;29;p3"/>
          <p:cNvPicPr preferRelativeResize="0"/>
          <p:nvPr userDrawn="1"/>
        </p:nvPicPr>
        <p:blipFill rotWithShape="1">
          <a:blip r:embed="rId2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33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895062" y="2897900"/>
            <a:ext cx="9452388" cy="16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895061" y="4589464"/>
            <a:ext cx="9452389" cy="149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 sz="3200" i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444" y="2482032"/>
            <a:ext cx="1686617" cy="168661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1415071" y="6310311"/>
            <a:ext cx="53700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7193275" y="6264250"/>
            <a:ext cx="416052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47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N5-IC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85978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9389" y="1567629"/>
            <a:ext cx="10444393" cy="4503737"/>
          </a:xfrm>
          <a:prstGeom prst="rect">
            <a:avLst/>
          </a:prstGeom>
        </p:spPr>
        <p:txBody>
          <a:bodyPr/>
          <a:lstStyle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5B5F70-4483-CEAA-B08B-0FAAFC15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89" y="387589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53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39E1F8-990F-F5B1-0F9A-2A6582A4B0A9}"/>
              </a:ext>
            </a:extLst>
          </p:cNvPr>
          <p:cNvSpPr/>
          <p:nvPr userDrawn="1"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85A7FE-50B9-666E-795F-45B63970C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B5C591-99D1-235D-18AA-B504CEF331E4}"/>
              </a:ext>
            </a:extLst>
          </p:cNvPr>
          <p:cNvSpPr/>
          <p:nvPr userDrawn="1"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D23DF3-447B-8C13-7C2C-570B97CE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852542" y="682159"/>
            <a:ext cx="1432450" cy="689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389" y="918524"/>
            <a:ext cx="10472611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388" y="1566391"/>
            <a:ext cx="104726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-38314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646471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r>
              <a:rPr lang="en-GB" dirty="0">
                <a:solidFill>
                  <a:schemeClr val="bg1"/>
                </a:solidFill>
              </a:rPr>
              <a:t>     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356610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F4E200"/>
                </a:solidFill>
                <a:latin typeface="+mn-lt"/>
              </a:rPr>
              <a:t>GN5-2</a:t>
            </a:r>
            <a:endParaRPr lang="en-GB" sz="1200" b="1" dirty="0">
              <a:solidFill>
                <a:srgbClr val="F4E200"/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38313"/>
            <a:ext cx="10286482" cy="5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9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5" r:id="rId2"/>
    <p:sldLayoutId id="2147483686" r:id="rId3"/>
    <p:sldLayoutId id="2147483694" r:id="rId4"/>
    <p:sldLayoutId id="2147483695" r:id="rId5"/>
    <p:sldLayoutId id="2147483696" r:id="rId6"/>
    <p:sldLayoutId id="214748371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0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39E1F8-990F-F5B1-0F9A-2A6582A4B0A9}"/>
              </a:ext>
            </a:extLst>
          </p:cNvPr>
          <p:cNvSpPr/>
          <p:nvPr userDrawn="1"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85A7FE-50B9-666E-795F-45B63970C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B5C591-99D1-235D-18AA-B504CEF331E4}"/>
              </a:ext>
            </a:extLst>
          </p:cNvPr>
          <p:cNvSpPr/>
          <p:nvPr userDrawn="1"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F881E-B96E-DF9A-A5E7-193EEFB67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852542" y="682159"/>
            <a:ext cx="1432450" cy="6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-1" y="0"/>
            <a:ext cx="200025" cy="6858000"/>
          </a:xfrm>
          <a:prstGeom prst="rect">
            <a:avLst/>
          </a:prstGeom>
          <a:solidFill>
            <a:srgbClr val="31B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796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stats.perfsonar.net/" TargetMode="Externa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erfsonar.net/install_quick_start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hyperlink" Target="https://docs.perfsonar.net/install_el.html#installation-automated-scrip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fsonar.net/" TargetMode="External"/><Relationship Id="rId7" Type="http://schemas.openxmlformats.org/officeDocument/2006/relationships/hyperlink" Target="http://fasterdata.es.ne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perfSONARProject" TargetMode="External"/><Relationship Id="rId5" Type="http://schemas.openxmlformats.org/officeDocument/2006/relationships/hyperlink" Target="https://stats.perfsonar.net/" TargetMode="External"/><Relationship Id="rId4" Type="http://schemas.openxmlformats.org/officeDocument/2006/relationships/hyperlink" Target="http://docs.perfsonar.ne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.garnizov@cc.bas.b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cs.google.com/document/d/1uYHX_eH55xvN80gPL-41nqt4otHGhxFcn8Ue6fxnrJM/edit?tab=t.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docs.google.com/document/d/1uYHX_eH55xvN80gPL-41nqt4otHGhxFcn8Ue6fxnrJM/edit?tab=t.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CCB0DA-D0FE-38AB-2E6B-0D79AC5FEAC8}"/>
              </a:ext>
            </a:extLst>
          </p:cNvPr>
          <p:cNvSpPr txBox="1">
            <a:spLocks/>
          </p:cNvSpPr>
          <p:nvPr/>
        </p:nvSpPr>
        <p:spPr>
          <a:xfrm>
            <a:off x="744354" y="3940600"/>
            <a:ext cx="7485589" cy="7322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cap="all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7EDA4-3067-4DC1-E658-1AB44EC4A9F6}"/>
              </a:ext>
            </a:extLst>
          </p:cNvPr>
          <p:cNvSpPr txBox="1">
            <a:spLocks/>
          </p:cNvSpPr>
          <p:nvPr/>
        </p:nvSpPr>
        <p:spPr>
          <a:xfrm>
            <a:off x="744355" y="5186065"/>
            <a:ext cx="6199690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RIPE South East Europe 13th Meeting - Sofia</a:t>
            </a:r>
          </a:p>
          <a:p>
            <a:r>
              <a:rPr lang="en-US" sz="1600" dirty="0">
                <a:solidFill>
                  <a:schemeClr val="bg1"/>
                </a:solidFill>
              </a:rPr>
              <a:t>April 7-8, 2025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4C65C26-CF99-E236-2A5D-989BA89C0B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4354" y="2777636"/>
            <a:ext cx="10444393" cy="1895230"/>
          </a:xfrm>
        </p:spPr>
        <p:txBody>
          <a:bodyPr lIns="91440" tIns="45720" rIns="91440" bIns="45720" anchor="t"/>
          <a:lstStyle/>
          <a:p>
            <a:pPr algn="ctr"/>
            <a:r>
              <a:rPr lang="bg-BG" dirty="0"/>
              <a:t>20 </a:t>
            </a:r>
            <a:r>
              <a:rPr lang="en-US" dirty="0"/>
              <a:t>years R&amp;E monitoring</a:t>
            </a:r>
          </a:p>
          <a:p>
            <a:endParaRPr lang="en-US" dirty="0">
              <a:cs typeface="Calibri"/>
            </a:endParaRPr>
          </a:p>
          <a:p>
            <a:r>
              <a:rPr lang="en-US" sz="1800" dirty="0">
                <a:cs typeface="Calibri"/>
              </a:rPr>
              <a:t>Ivan Garnizov, BREN</a:t>
            </a:r>
          </a:p>
          <a:p>
            <a:r>
              <a:rPr lang="en-US" sz="1800" dirty="0" err="1">
                <a:cs typeface="Calibri"/>
              </a:rPr>
              <a:t>pS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DevTeam</a:t>
            </a:r>
            <a:r>
              <a:rPr lang="en-US" sz="1800" dirty="0">
                <a:cs typeface="Calibri"/>
              </a:rPr>
              <a:t> WP6T3 and </a:t>
            </a:r>
            <a:r>
              <a:rPr lang="en-US" sz="1800" dirty="0" err="1">
                <a:cs typeface="Calibri"/>
              </a:rPr>
              <a:t>pS</a:t>
            </a:r>
            <a:r>
              <a:rPr lang="en-US" sz="1800" dirty="0">
                <a:cs typeface="Calibri"/>
              </a:rPr>
              <a:t> system engineer for NOC WP9T2 in GÉANT GN5-2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756CC-192B-4955-A114-437A6DC4F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69" y="1467543"/>
            <a:ext cx="4667661" cy="1096338"/>
          </a:xfrm>
          <a:prstGeom prst="rect">
            <a:avLst/>
          </a:prstGeom>
        </p:spPr>
      </p:pic>
      <p:pic>
        <p:nvPicPr>
          <p:cNvPr id="7" name="Picture 6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58E9118-6586-4F77-A503-A662F5099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7" y="6126935"/>
            <a:ext cx="1984777" cy="414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BAA0B-EC48-4F65-9C65-A436AF9F2B20}"/>
              </a:ext>
            </a:extLst>
          </p:cNvPr>
          <p:cNvSpPr txBox="1"/>
          <p:nvPr/>
        </p:nvSpPr>
        <p:spPr>
          <a:xfrm>
            <a:off x="2510590" y="6080144"/>
            <a:ext cx="141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Horizon Europe </a:t>
            </a:r>
          </a:p>
          <a:p>
            <a:r>
              <a:rPr lang="de-DE" sz="1200" b="1" dirty="0" err="1">
                <a:solidFill>
                  <a:schemeClr val="bg1"/>
                </a:solidFill>
              </a:rPr>
              <a:t>programme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544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52;p29">
            <a:extLst>
              <a:ext uri="{FF2B5EF4-FFF2-40B4-BE49-F238E27FC236}">
                <a16:creationId xmlns:a16="http://schemas.microsoft.com/office/drawing/2014/main" id="{9BFCF4D8-4381-4138-94CB-2065A83E51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13" y="1583125"/>
            <a:ext cx="7096576" cy="45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53;p29">
            <a:extLst>
              <a:ext uri="{FF2B5EF4-FFF2-40B4-BE49-F238E27FC236}">
                <a16:creationId xmlns:a16="http://schemas.microsoft.com/office/drawing/2014/main" id="{EC79AF68-B898-4B2A-BECF-6E57E627F1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US" sz="3300" dirty="0"/>
              <a:t>The Fundamentals</a:t>
            </a:r>
            <a:endParaRPr sz="3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478" y="1590175"/>
            <a:ext cx="5723448" cy="315235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US" sz="3300" dirty="0"/>
              <a:t>New UI: Instrumentation</a:t>
            </a:r>
            <a:endParaRPr sz="3300" dirty="0"/>
          </a:p>
        </p:txBody>
      </p:sp>
      <p:pic>
        <p:nvPicPr>
          <p:cNvPr id="262" name="Google Shape;26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350" y="3518752"/>
            <a:ext cx="6619551" cy="252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88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912" y="1543175"/>
            <a:ext cx="7270175" cy="4558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US" sz="3300" dirty="0"/>
              <a:t>New UI: Focus on Measurements</a:t>
            </a:r>
            <a:endParaRPr sz="3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963" y="1525400"/>
            <a:ext cx="10964076" cy="4604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US" sz="3300" dirty="0"/>
              <a:t>New UI: </a:t>
            </a:r>
            <a:r>
              <a:rPr lang="en-US" sz="3300" dirty="0" err="1"/>
              <a:t>MaDDash</a:t>
            </a:r>
            <a:r>
              <a:rPr lang="en-US" sz="3300" dirty="0"/>
              <a:t> Integration</a:t>
            </a:r>
            <a:endParaRPr sz="3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427512" y="387800"/>
            <a:ext cx="11382738" cy="116223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US" sz="3300" dirty="0"/>
              <a:t>Analytic plugins by </a:t>
            </a:r>
            <a:r>
              <a:rPr lang="en-US" sz="3300" dirty="0" err="1"/>
              <a:t>NetSage</a:t>
            </a:r>
            <a:r>
              <a:rPr lang="en-US" sz="3300" dirty="0"/>
              <a:t> and </a:t>
            </a:r>
            <a:r>
              <a:rPr lang="en-US" sz="3300" dirty="0" err="1"/>
              <a:t>ESnet</a:t>
            </a:r>
            <a:endParaRPr sz="3300" dirty="0"/>
          </a:p>
        </p:txBody>
      </p:sp>
      <p:pic>
        <p:nvPicPr>
          <p:cNvPr id="230" name="Google Shape;2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3833" y="1778800"/>
            <a:ext cx="2968598" cy="25825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1" name="Google Shape;2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6970" y="2232100"/>
            <a:ext cx="4356859" cy="21351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2" name="Google Shape;23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6967" y="4521900"/>
            <a:ext cx="3510701" cy="21351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3" name="Google Shape;23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1667" y="4521900"/>
            <a:ext cx="3920768" cy="2135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4" name="Google Shape;23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2400" y="2245533"/>
            <a:ext cx="4010563" cy="1658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5" name="Google Shape;23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400" y="4132800"/>
            <a:ext cx="4010563" cy="25242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7" name="Google Shape;237;p27"/>
          <p:cNvSpPr txBox="1">
            <a:spLocks noGrp="1"/>
          </p:cNvSpPr>
          <p:nvPr>
            <p:ph type="sldNum" idx="4294967295"/>
          </p:nvPr>
        </p:nvSpPr>
        <p:spPr>
          <a:xfrm>
            <a:off x="838200" y="6310311"/>
            <a:ext cx="365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 dirty="0"/>
              <a:t>What is iperf3?</a:t>
            </a:r>
            <a:endParaRPr dirty="0"/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4656221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200" dirty="0"/>
              <a:t>iperf3 is an open-source tool that measures network traffic performance between a client and server</a:t>
            </a:r>
            <a:endParaRPr sz="2200" dirty="0"/>
          </a:p>
          <a:p>
            <a:pPr marL="457200" lvl="0" indent="-374650" algn="l" rtl="0"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200" dirty="0"/>
              <a:t>It was designed to be used in perfSONAR, but can also be used on its own</a:t>
            </a:r>
            <a:endParaRPr sz="2200" dirty="0"/>
          </a:p>
          <a:p>
            <a:pPr marL="457200" lvl="0" indent="-374650" algn="l" rtl="0"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200" dirty="0"/>
              <a:t>Linux, MacOS, and FreeBSD are all officially supported</a:t>
            </a:r>
            <a:endParaRPr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2F3018-08DA-43C1-909B-2E1CCC304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77" y="1627020"/>
            <a:ext cx="2242385" cy="21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/>
              <a:t>iperf3 Multi-Threading</a:t>
            </a:r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body" idx="1"/>
          </p:nvPr>
        </p:nvSpPr>
        <p:spPr>
          <a:xfrm>
            <a:off x="838200" y="1690700"/>
            <a:ext cx="10436700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marR="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900" dirty="0"/>
              <a:t>Before multi-threading, iperf3 was capable of 30-50 Gbps, with single stream TCP, possibly more with tuning</a:t>
            </a:r>
            <a:endParaRPr sz="290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457200" lvl="0" indent="-3492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2900" dirty="0"/>
              <a:t>Many links are faster than iperf3</a:t>
            </a:r>
            <a:endParaRPr sz="2900" dirty="0"/>
          </a:p>
          <a:p>
            <a:pPr marL="914400" lvl="1" indent="-3492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○"/>
            </a:pPr>
            <a:r>
              <a:rPr lang="en-US" sz="2500" dirty="0"/>
              <a:t>Site connections: N x 100G</a:t>
            </a:r>
            <a:endParaRPr sz="2500" dirty="0"/>
          </a:p>
          <a:p>
            <a:pPr marL="914400" lvl="1" indent="-3492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○"/>
            </a:pPr>
            <a:r>
              <a:rPr lang="en-US" sz="2500" dirty="0"/>
              <a:t>Backbone: 400G +</a:t>
            </a:r>
            <a:endParaRPr sz="250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457200" lvl="0" indent="-3492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-US" sz="2900" dirty="0"/>
              <a:t>So what if we want to support connections with higher bandwidth? How do we get more throughput?</a:t>
            </a:r>
            <a:endParaRPr sz="290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457200" lvl="0" indent="-3492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-US" sz="2900" dirty="0"/>
              <a:t>The problem: Adding more parallel connections doesn’t increase throughput</a:t>
            </a:r>
            <a:endParaRPr sz="290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457200" marR="0" lvl="0" indent="-3492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-US" sz="2900" dirty="0"/>
              <a:t>Solution: Adding multi-threading to iperf3 to use multiple CPU cores</a:t>
            </a:r>
            <a:endParaRPr sz="2900" dirty="0"/>
          </a:p>
        </p:txBody>
      </p:sp>
    </p:spTree>
    <p:extLst>
      <p:ext uri="{BB962C8B-B14F-4D97-AF65-F5344CB8AC3E}">
        <p14:creationId xmlns:p14="http://schemas.microsoft.com/office/powerpoint/2010/main" val="2314194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/>
              <a:t>Effects on Performance</a:t>
            </a:r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838200" y="1690700"/>
            <a:ext cx="4828500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 dirty="0"/>
              <a:t>Internal testing showed that iperf3-mt has significant improvements in throughput performance over iperf3 </a:t>
            </a:r>
            <a:endParaRPr sz="3100" dirty="0"/>
          </a:p>
        </p:txBody>
      </p:sp>
      <p:pic>
        <p:nvPicPr>
          <p:cNvPr id="186" name="Google Shape;18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8275" y="1261675"/>
            <a:ext cx="6640450" cy="49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 txBox="1"/>
          <p:nvPr/>
        </p:nvSpPr>
        <p:spPr>
          <a:xfrm>
            <a:off x="7424650" y="2484575"/>
            <a:ext cx="130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iperf3-mt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10272450" y="4911025"/>
            <a:ext cx="1525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iperf3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15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/>
              <a:t>LS dashboard refreshment</a:t>
            </a:r>
            <a:endParaRPr/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525" y="1690824"/>
            <a:ext cx="7934099" cy="433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0824" y="1819000"/>
            <a:ext cx="1824151" cy="183548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>
            <a:spLocks noGrp="1"/>
          </p:cNvSpPr>
          <p:nvPr>
            <p:ph type="body" idx="1"/>
          </p:nvPr>
        </p:nvSpPr>
        <p:spPr>
          <a:xfrm>
            <a:off x="9073800" y="3782650"/>
            <a:ext cx="3118200" cy="48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2000" u="sng">
                <a:solidFill>
                  <a:schemeClr val="hlink"/>
                </a:solidFill>
                <a:hlinkClick r:id="rId5"/>
              </a:rPr>
              <a:t>https://stats.perfsonar.net/</a:t>
            </a:r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7;p22">
            <a:extLst>
              <a:ext uri="{FF2B5EF4-FFF2-40B4-BE49-F238E27FC236}">
                <a16:creationId xmlns:a16="http://schemas.microsoft.com/office/drawing/2014/main" id="{293985C1-33D4-4BE3-AABE-0BC3DD12CE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 sz="3300" dirty="0">
                <a:solidFill>
                  <a:srgbClr val="00B050"/>
                </a:solidFill>
              </a:rPr>
              <a:t>20 years of experience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42C0F-ABE0-4EC7-A670-F1A656A2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41" y="1277192"/>
            <a:ext cx="9704832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3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647392-1A9F-F464-62AA-79846A85F94D}"/>
              </a:ext>
            </a:extLst>
          </p:cNvPr>
          <p:cNvSpPr/>
          <p:nvPr/>
        </p:nvSpPr>
        <p:spPr>
          <a:xfrm>
            <a:off x="0" y="-22302"/>
            <a:ext cx="12192000" cy="6880302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1074-511B-F7F7-7184-05D147319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49880" r="43663" b="13066"/>
          <a:stretch/>
        </p:blipFill>
        <p:spPr>
          <a:xfrm>
            <a:off x="1" y="-22301"/>
            <a:ext cx="12192000" cy="68803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826CCE-5263-DF21-8901-C8262BC09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6CD25-B170-D60C-B057-EB21C65BC304}"/>
              </a:ext>
            </a:extLst>
          </p:cNvPr>
          <p:cNvSpPr txBox="1"/>
          <p:nvPr/>
        </p:nvSpPr>
        <p:spPr>
          <a:xfrm>
            <a:off x="-3441391" y="-1026681"/>
            <a:ext cx="3441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Paul can we have an agenda slide?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F1761-CBB0-980A-34FD-C07351A57019}"/>
              </a:ext>
            </a:extLst>
          </p:cNvPr>
          <p:cNvSpPr txBox="1"/>
          <p:nvPr/>
        </p:nvSpPr>
        <p:spPr>
          <a:xfrm>
            <a:off x="558140" y="2104877"/>
            <a:ext cx="10284031" cy="3062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Organisation, environment, focus and challenges</a:t>
            </a:r>
          </a:p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The perfSONAR platform and features</a:t>
            </a:r>
          </a:p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Measuring of 400Gb/s and above</a:t>
            </a:r>
          </a:p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 glance in the near future</a:t>
            </a:r>
          </a:p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Resources</a:t>
            </a:r>
          </a:p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F1D4A-BD9F-3674-8D9F-5F25E4B1116C}"/>
              </a:ext>
            </a:extLst>
          </p:cNvPr>
          <p:cNvSpPr txBox="1"/>
          <p:nvPr/>
        </p:nvSpPr>
        <p:spPr>
          <a:xfrm>
            <a:off x="1177720" y="1396990"/>
            <a:ext cx="1796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4E200"/>
                </a:solidFill>
              </a:rPr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3E950-E6B0-26EA-42D0-7B941145C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0128188" y="673685"/>
            <a:ext cx="1432450" cy="6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02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7;p22">
            <a:extLst>
              <a:ext uri="{FF2B5EF4-FFF2-40B4-BE49-F238E27FC236}">
                <a16:creationId xmlns:a16="http://schemas.microsoft.com/office/drawing/2014/main" id="{06587AEE-3D4F-4DB4-AE56-514700DFAE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 dirty="0"/>
              <a:t>20 years of experience…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270BF-021D-4D8A-9CC8-2EE627A86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3342"/>
            <a:ext cx="6559296" cy="4895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693DBA-1DE9-4FAC-BFD2-9A44DECA67D6}"/>
              </a:ext>
            </a:extLst>
          </p:cNvPr>
          <p:cNvSpPr/>
          <p:nvPr/>
        </p:nvSpPr>
        <p:spPr>
          <a:xfrm rot="21183302">
            <a:off x="6810916" y="4261311"/>
            <a:ext cx="26430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April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01A6DC-818D-4D1C-8251-C2C41C597C5F}"/>
              </a:ext>
            </a:extLst>
          </p:cNvPr>
          <p:cNvSpPr txBox="1"/>
          <p:nvPr/>
        </p:nvSpPr>
        <p:spPr>
          <a:xfrm>
            <a:off x="7777738" y="6256555"/>
            <a:ext cx="419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Source: https://www.perfsonar.net/about_history.html</a:t>
            </a:r>
          </a:p>
        </p:txBody>
      </p:sp>
    </p:spTree>
    <p:extLst>
      <p:ext uri="{BB962C8B-B14F-4D97-AF65-F5344CB8AC3E}">
        <p14:creationId xmlns:p14="http://schemas.microsoft.com/office/powerpoint/2010/main" val="3441806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43;p39">
            <a:extLst>
              <a:ext uri="{FF2B5EF4-FFF2-40B4-BE49-F238E27FC236}">
                <a16:creationId xmlns:a16="http://schemas.microsoft.com/office/drawing/2014/main" id="{E5892D6E-8FF2-4CAA-B946-5D8A955DB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b="1" dirty="0"/>
              <a:t>Materials used</a:t>
            </a:r>
            <a:endParaRPr lang="de-DE" dirty="0"/>
          </a:p>
          <a:p>
            <a:pPr lvl="1"/>
            <a:r>
              <a:rPr lang="en-US" dirty="0"/>
              <a:t>SKA Regional Centre Network Technical Roadmap- Network needs, Distributed Data Management - Rosie Bolton   (Aula Magna)</a:t>
            </a:r>
            <a:br>
              <a:rPr lang="en-US" dirty="0"/>
            </a:br>
            <a:r>
              <a:rPr lang="en-US" dirty="0"/>
              <a:t> LHCOPN-LHCONE meeting #52 - INFN Catania IT 04.2024</a:t>
            </a:r>
            <a:endParaRPr lang="de-DE" dirty="0"/>
          </a:p>
          <a:p>
            <a:pPr lvl="1"/>
            <a:r>
              <a:rPr lang="en-US" dirty="0" err="1"/>
              <a:t>BelleII</a:t>
            </a:r>
            <a:r>
              <a:rPr lang="en-US" dirty="0"/>
              <a:t> update - Silvio </a:t>
            </a:r>
            <a:r>
              <a:rPr lang="en-US" dirty="0" err="1"/>
              <a:t>Pardi</a:t>
            </a:r>
            <a:r>
              <a:rPr lang="en-US" dirty="0"/>
              <a:t> (</a:t>
            </a:r>
            <a:r>
              <a:rPr lang="en-US" dirty="0" err="1"/>
              <a:t>Universita</a:t>
            </a:r>
            <a:r>
              <a:rPr lang="en-US" dirty="0"/>
              <a:t> Federico II e INFN </a:t>
            </a:r>
            <a:r>
              <a:rPr lang="en-US" dirty="0" err="1"/>
              <a:t>Sezione</a:t>
            </a:r>
            <a:r>
              <a:rPr lang="en-US" dirty="0"/>
              <a:t> di Napoli (IT)</a:t>
            </a:r>
            <a:br>
              <a:rPr lang="en-US" dirty="0"/>
            </a:br>
            <a:r>
              <a:rPr lang="en-US" dirty="0"/>
              <a:t>LHCOPN-LHCONE meeting #52 - INFN Catania IT 04.2024 </a:t>
            </a:r>
            <a:endParaRPr lang="de-DE" dirty="0"/>
          </a:p>
          <a:p>
            <a:pPr lvl="1"/>
            <a:r>
              <a:rPr lang="en-US" dirty="0"/>
              <a:t>Belle II Network Overview, Malachi Schram1, Silvio Pardi2, Soh Suzuki3, </a:t>
            </a:r>
            <a:r>
              <a:rPr lang="en-US" dirty="0" err="1"/>
              <a:t>Takanori</a:t>
            </a:r>
            <a:r>
              <a:rPr lang="en-US" dirty="0"/>
              <a:t> Hara3</a:t>
            </a:r>
            <a:br>
              <a:rPr lang="en-US" dirty="0"/>
            </a:br>
            <a:r>
              <a:rPr lang="en-US" dirty="0"/>
              <a:t>LHCONE Meeting – Berkeley, 06.2015</a:t>
            </a:r>
            <a:endParaRPr lang="de-DE" dirty="0"/>
          </a:p>
          <a:p>
            <a:pPr lvl="1"/>
            <a:r>
              <a:rPr lang="en-US" dirty="0"/>
              <a:t>perfSONAR in the WLCG, Duncan Rand, Imperial College London</a:t>
            </a:r>
            <a:br>
              <a:rPr lang="en-US" dirty="0"/>
            </a:br>
            <a:r>
              <a:rPr lang="en-US" dirty="0"/>
              <a:t>First European perfSONAR meeting, London, June 2019</a:t>
            </a:r>
            <a:endParaRPr lang="de-D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3C116D-6C79-4977-8705-6D0924E7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202" y="2094846"/>
            <a:ext cx="7212875" cy="3811444"/>
          </a:xfrm>
          <a:prstGeom prst="rect">
            <a:avLst/>
          </a:prstGeom>
        </p:spPr>
      </p:pic>
      <p:sp>
        <p:nvSpPr>
          <p:cNvPr id="189" name="Google Shape;18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 dirty="0" err="1"/>
              <a:t>Usecases</a:t>
            </a:r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42758-453E-498F-AF48-51503C38A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7987">
            <a:off x="2918210" y="1270470"/>
            <a:ext cx="7800545" cy="4932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DA0817-FBE5-4D04-853E-23C9D9633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2565">
            <a:off x="3093193" y="1352164"/>
            <a:ext cx="6639071" cy="46935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C2DFDA-FA7A-4769-BD83-7311DB84D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176" y="1376378"/>
            <a:ext cx="7151921" cy="50560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C9B962-7108-4487-8C40-B2F5199EF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8514">
            <a:off x="1327838" y="1047756"/>
            <a:ext cx="7314448" cy="51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>
            <a:spLocks noGrp="1"/>
          </p:cNvSpPr>
          <p:nvPr>
            <p:ph type="title"/>
          </p:nvPr>
        </p:nvSpPr>
        <p:spPr>
          <a:xfrm>
            <a:off x="1895062" y="2897900"/>
            <a:ext cx="9452400" cy="166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Future of perfSONAR</a:t>
            </a:r>
            <a:endParaRPr/>
          </a:p>
        </p:txBody>
      </p:sp>
      <p:sp>
        <p:nvSpPr>
          <p:cNvPr id="315" name="Google Shape;315;p36"/>
          <p:cNvSpPr txBox="1">
            <a:spLocks noGrp="1"/>
          </p:cNvSpPr>
          <p:nvPr>
            <p:ph type="body" idx="1"/>
          </p:nvPr>
        </p:nvSpPr>
        <p:spPr>
          <a:xfrm>
            <a:off x="1895061" y="4589464"/>
            <a:ext cx="9452400" cy="14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 sz="3300" dirty="0"/>
              <a:t>perfSONAR 5.2.0 (April 2025) and </a:t>
            </a:r>
            <a:r>
              <a:rPr lang="en-US" sz="3300" b="1" dirty="0"/>
              <a:t>5.3.0 (Q4 2025)</a:t>
            </a:r>
            <a:endParaRPr sz="3300" b="1" dirty="0"/>
          </a:p>
        </p:txBody>
      </p:sp>
      <p:sp>
        <p:nvSpPr>
          <p:cNvPr id="333" name="Google Shape;333;p38"/>
          <p:cNvSpPr txBox="1">
            <a:spLocks noGrp="1"/>
          </p:cNvSpPr>
          <p:nvPr>
            <p:ph type="body" idx="1"/>
          </p:nvPr>
        </p:nvSpPr>
        <p:spPr>
          <a:xfrm>
            <a:off x="838200" y="1536494"/>
            <a:ext cx="6124500" cy="241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086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 b="1" dirty="0" err="1"/>
              <a:t>psCompose</a:t>
            </a:r>
            <a:r>
              <a:rPr lang="en-US" dirty="0"/>
              <a:t>: Improving test configuration experience</a:t>
            </a:r>
            <a:endParaRPr dirty="0"/>
          </a:p>
          <a:p>
            <a:pPr marL="457200" lvl="0" indent="-3086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 dirty="0"/>
              <a:t>On-demand measurement UI</a:t>
            </a:r>
            <a:endParaRPr dirty="0"/>
          </a:p>
          <a:p>
            <a:pPr marL="457200" lvl="0" indent="-3086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 dirty="0"/>
              <a:t>Lookup service enhancements</a:t>
            </a:r>
            <a:endParaRPr dirty="0"/>
          </a:p>
          <a:p>
            <a:pPr marL="457200" lvl="0" indent="-3086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 dirty="0"/>
              <a:t>Micro-dependency analysis</a:t>
            </a:r>
          </a:p>
          <a:p>
            <a:pPr marL="457200" lvl="0" indent="-3086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 dirty="0"/>
              <a:t>Support of new Linux distributions</a:t>
            </a:r>
            <a:endParaRPr dirty="0"/>
          </a:p>
        </p:txBody>
      </p:sp>
      <p:pic>
        <p:nvPicPr>
          <p:cNvPr id="335" name="Google Shape;3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7325" y="1356875"/>
            <a:ext cx="4294395" cy="24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300" y="3968900"/>
            <a:ext cx="5403745" cy="258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7326" y="3952226"/>
            <a:ext cx="4294399" cy="2619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7191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700" b="1" dirty="0"/>
              <a:t>Operational analysis and alarming</a:t>
            </a:r>
            <a:endParaRPr sz="2700" b="1" dirty="0"/>
          </a:p>
          <a:p>
            <a:pPr marL="914400" lvl="1" indent="-387191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700" dirty="0"/>
              <a:t>Leverage features of current technology stack</a:t>
            </a:r>
            <a:endParaRPr sz="2700" dirty="0"/>
          </a:p>
          <a:p>
            <a:pPr marL="914400" lvl="1" indent="-387191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700" dirty="0"/>
              <a:t>Better orchestration of debugging process</a:t>
            </a:r>
            <a:endParaRPr sz="2700" dirty="0"/>
          </a:p>
          <a:p>
            <a:pPr marL="914400" lvl="1" indent="-387191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700" dirty="0"/>
              <a:t>Integration with existing data, processes and projects (e.g. </a:t>
            </a:r>
            <a:r>
              <a:rPr lang="en-US" sz="2700" dirty="0" err="1"/>
              <a:t>MetrANOVA</a:t>
            </a:r>
            <a:r>
              <a:rPr lang="en-US" sz="2700" dirty="0"/>
              <a:t>)</a:t>
            </a:r>
            <a:endParaRPr sz="2700" dirty="0"/>
          </a:p>
          <a:p>
            <a:pPr marL="914400" lvl="1" indent="-387191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700" dirty="0"/>
              <a:t>Explore possibilities in </a:t>
            </a:r>
            <a:r>
              <a:rPr lang="en-US" sz="2700" dirty="0" err="1"/>
              <a:t>AIOps</a:t>
            </a:r>
            <a:r>
              <a:rPr lang="en-US" sz="2700" dirty="0"/>
              <a:t> for identifying relevant measurements</a:t>
            </a:r>
            <a:endParaRPr sz="2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700" dirty="0"/>
          </a:p>
          <a:p>
            <a:pPr marL="457200" lvl="0" indent="-387191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700" b="1" dirty="0"/>
              <a:t>Training the community on the new generation of perfSONAR</a:t>
            </a:r>
            <a:endParaRPr sz="2700" b="1" dirty="0"/>
          </a:p>
          <a:p>
            <a:pPr marL="914400" lvl="1" indent="-387191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700" dirty="0"/>
              <a:t>Update our perfSONAR channel on YouTube</a:t>
            </a:r>
            <a:endParaRPr sz="2700" dirty="0"/>
          </a:p>
          <a:p>
            <a:pPr marL="914400" lvl="1" indent="-387191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700" dirty="0"/>
              <a:t>Organize workshop events for the community: USA and Europe</a:t>
            </a:r>
            <a:endParaRPr sz="2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700" dirty="0"/>
          </a:p>
        </p:txBody>
      </p:sp>
      <p:sp>
        <p:nvSpPr>
          <p:cNvPr id="344" name="Google Shape;34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US"/>
              <a:t>What comes next?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 dirty="0"/>
              <a:t>Installation quick start</a:t>
            </a:r>
            <a:endParaRPr dirty="0"/>
          </a:p>
        </p:txBody>
      </p:sp>
      <p:sp>
        <p:nvSpPr>
          <p:cNvPr id="211" name="Google Shape;211;p24"/>
          <p:cNvSpPr txBox="1">
            <a:spLocks noGrp="1"/>
          </p:cNvSpPr>
          <p:nvPr>
            <p:ph type="body" idx="1"/>
          </p:nvPr>
        </p:nvSpPr>
        <p:spPr>
          <a:xfrm>
            <a:off x="838200" y="1690700"/>
            <a:ext cx="7601400" cy="3807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300" dirty="0"/>
              <a:t>Install instructions are &gt; </a:t>
            </a:r>
            <a:r>
              <a:rPr lang="en-US" sz="2300" u="sng" dirty="0">
                <a:solidFill>
                  <a:schemeClr val="hlink"/>
                </a:solidFill>
                <a:hlinkClick r:id="rId3"/>
              </a:rPr>
              <a:t>here</a:t>
            </a:r>
            <a:endParaRPr sz="23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300" dirty="0"/>
              <a:t>New install script (to run as root):</a:t>
            </a:r>
          </a:p>
          <a:p>
            <a:pPr lvl="0">
              <a:spcBef>
                <a:spcPts val="0"/>
              </a:spcBef>
            </a:pPr>
            <a:r>
              <a:rPr lang="en-US" sz="2300" dirty="0">
                <a:latin typeface="Consolas"/>
                <a:ea typeface="Consolas"/>
                <a:cs typeface="Consolas"/>
                <a:sym typeface="Consolas"/>
              </a:rPr>
              <a:t>Bundle options &gt; </a:t>
            </a:r>
            <a:r>
              <a:rPr lang="en-US" sz="2300" dirty="0">
                <a:latin typeface="Consolas"/>
                <a:ea typeface="Consolas"/>
                <a:cs typeface="Consolas"/>
                <a:sym typeface="Consolas"/>
                <a:hlinkClick r:id="rId4"/>
              </a:rPr>
              <a:t>here</a:t>
            </a:r>
            <a:endParaRPr lang="en-US" sz="2300" dirty="0">
              <a:latin typeface="Consolas"/>
              <a:ea typeface="Consolas"/>
              <a:cs typeface="Consolas"/>
              <a:sym typeface="Consola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sz="2600" dirty="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8439563" y="1360250"/>
            <a:ext cx="331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 Instructions</a:t>
            </a:r>
            <a:endParaRPr sz="3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8338500" y="5226950"/>
            <a:ext cx="366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https://docs.perfsonar.net/install_quick_start</a:t>
            </a:r>
            <a:endParaRPr i="1"/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2000" y="2066750"/>
            <a:ext cx="2989233" cy="30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14;p24">
            <a:extLst>
              <a:ext uri="{FF2B5EF4-FFF2-40B4-BE49-F238E27FC236}">
                <a16:creationId xmlns:a16="http://schemas.microsoft.com/office/drawing/2014/main" id="{34D2325D-37AC-41F0-88D4-6664ACBA2072}"/>
              </a:ext>
            </a:extLst>
          </p:cNvPr>
          <p:cNvSpPr txBox="1"/>
          <p:nvPr/>
        </p:nvSpPr>
        <p:spPr>
          <a:xfrm>
            <a:off x="1055700" y="3769199"/>
            <a:ext cx="7166400" cy="118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31B63F"/>
                </a:solidFill>
                <a:latin typeface="Consolas"/>
                <a:ea typeface="Consolas"/>
                <a:cs typeface="Consolas"/>
                <a:sym typeface="Consolas"/>
              </a:rPr>
              <a:t>curl -s https://downloads.perfsonar.net/install | </a:t>
            </a:r>
            <a:r>
              <a:rPr lang="en-US" sz="2400" dirty="0" err="1">
                <a:solidFill>
                  <a:srgbClr val="31B63F"/>
                </a:solidFill>
                <a:latin typeface="Consolas"/>
                <a:ea typeface="Consolas"/>
                <a:cs typeface="Consolas"/>
                <a:sym typeface="Consolas"/>
              </a:rPr>
              <a:t>sh</a:t>
            </a:r>
            <a:r>
              <a:rPr lang="en-US" sz="2400" dirty="0">
                <a:solidFill>
                  <a:srgbClr val="31B63F"/>
                </a:solidFill>
                <a:latin typeface="Consolas"/>
                <a:ea typeface="Consolas"/>
                <a:cs typeface="Consolas"/>
                <a:sym typeface="Consolas"/>
              </a:rPr>
              <a:t> -s - toolkit</a:t>
            </a:r>
            <a:endParaRPr sz="2400" dirty="0">
              <a:solidFill>
                <a:srgbClr val="31B63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45333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37BF50"/>
                </a:solidFill>
                <a:latin typeface="Calibri"/>
              </a:defRPr>
            </a:pPr>
            <a:r>
              <a:rPr lang="en-US" dirty="0"/>
              <a:t>Additional Resources</a:t>
            </a:r>
            <a:endParaRPr dirty="0"/>
          </a:p>
        </p:txBody>
      </p:sp>
      <p:sp>
        <p:nvSpPr>
          <p:cNvPr id="7" name="Google Shape;834;p62">
            <a:extLst>
              <a:ext uri="{FF2B5EF4-FFF2-40B4-BE49-F238E27FC236}">
                <a16:creationId xmlns:a16="http://schemas.microsoft.com/office/drawing/2014/main" id="{C6A3BF46-4354-4114-BC9D-E075E6B835EB}"/>
              </a:ext>
            </a:extLst>
          </p:cNvPr>
          <p:cNvSpPr txBox="1">
            <a:spLocks/>
          </p:cNvSpPr>
          <p:nvPr/>
        </p:nvSpPr>
        <p:spPr>
          <a:xfrm>
            <a:off x="506237" y="1869922"/>
            <a:ext cx="9374033" cy="37233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37033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n-US" sz="2400" dirty="0"/>
              <a:t>perfSONAR Website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http://www.perfsonar.net/</a:t>
            </a:r>
            <a:r>
              <a:rPr lang="en-US" sz="2400" dirty="0"/>
              <a:t> </a:t>
            </a:r>
          </a:p>
          <a:p>
            <a:pPr marL="171450" indent="-137033">
              <a:lnSpc>
                <a:spcPct val="70000"/>
              </a:lnSpc>
              <a:spcBef>
                <a:spcPts val="750"/>
              </a:spcBef>
              <a:buClr>
                <a:schemeClr val="dk1"/>
              </a:buClr>
              <a:buSzPts val="1400"/>
            </a:pPr>
            <a:endParaRPr lang="en-US" sz="2400" dirty="0"/>
          </a:p>
          <a:p>
            <a:pPr marL="171450" indent="-137033">
              <a:lnSpc>
                <a:spcPct val="70000"/>
              </a:lnSpc>
              <a:spcBef>
                <a:spcPts val="750"/>
              </a:spcBef>
              <a:buClr>
                <a:schemeClr val="dk1"/>
              </a:buClr>
              <a:buSzPts val="1400"/>
            </a:pPr>
            <a:r>
              <a:rPr lang="en-US" sz="2400" dirty="0" err="1"/>
              <a:t>perfSONAR</a:t>
            </a:r>
            <a:r>
              <a:rPr lang="en-US" sz="2400" dirty="0"/>
              <a:t> Documentation </a:t>
            </a: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http://docs.perfsonar.net/</a:t>
            </a:r>
            <a:endParaRPr lang="en-US" sz="2400" dirty="0"/>
          </a:p>
          <a:p>
            <a:pPr marL="171450" indent="-137033">
              <a:lnSpc>
                <a:spcPct val="70000"/>
              </a:lnSpc>
              <a:spcBef>
                <a:spcPts val="750"/>
              </a:spcBef>
              <a:buClr>
                <a:schemeClr val="dk1"/>
              </a:buClr>
              <a:buSzPts val="1400"/>
            </a:pPr>
            <a:endParaRPr lang="en-US" sz="2400" b="0" i="0" dirty="0">
              <a:solidFill>
                <a:srgbClr val="242424"/>
              </a:solidFill>
              <a:effectLst/>
            </a:endParaRPr>
          </a:p>
          <a:p>
            <a:pPr marL="171450" indent="-137033">
              <a:lnSpc>
                <a:spcPct val="70000"/>
              </a:lnSpc>
              <a:spcBef>
                <a:spcPts val="750"/>
              </a:spcBef>
              <a:buClr>
                <a:schemeClr val="dk1"/>
              </a:buClr>
              <a:buSzPts val="1400"/>
            </a:pPr>
            <a:r>
              <a:rPr lang="en-US" sz="2400" dirty="0"/>
              <a:t>Lookup Service Dashboard</a:t>
            </a:r>
            <a:r>
              <a:rPr lang="en-US" sz="2400" b="0" i="0" dirty="0">
                <a:solidFill>
                  <a:srgbClr val="242424"/>
                </a:solidFill>
                <a:effectLst/>
              </a:rPr>
              <a:t> </a:t>
            </a:r>
            <a:r>
              <a:rPr lang="en-US" sz="2400" b="0" i="0" dirty="0">
                <a:effectLst/>
                <a:hlinkClick r:id="rId5"/>
              </a:rPr>
              <a:t>https://stats.perfsonar.net/</a:t>
            </a:r>
            <a:endParaRPr lang="en-US" sz="2400" b="0" i="0" dirty="0">
              <a:effectLst/>
            </a:endParaRPr>
          </a:p>
          <a:p>
            <a:pPr marL="171450" indent="-137033">
              <a:lnSpc>
                <a:spcPct val="70000"/>
              </a:lnSpc>
              <a:spcBef>
                <a:spcPts val="750"/>
              </a:spcBef>
              <a:buClr>
                <a:schemeClr val="dk1"/>
              </a:buClr>
              <a:buSzPts val="1400"/>
            </a:pPr>
            <a:endParaRPr lang="en-US" sz="2400" dirty="0"/>
          </a:p>
          <a:p>
            <a:pPr marL="171450" indent="-137033">
              <a:lnSpc>
                <a:spcPct val="70000"/>
              </a:lnSpc>
              <a:spcBef>
                <a:spcPts val="750"/>
              </a:spcBef>
              <a:buClr>
                <a:schemeClr val="dk1"/>
              </a:buClr>
              <a:buSzPts val="1400"/>
            </a:pPr>
            <a:r>
              <a:rPr lang="en-US" sz="2400" dirty="0"/>
              <a:t>YouTube Channel </a:t>
            </a:r>
            <a:r>
              <a:rPr lang="en-US" sz="2400" dirty="0">
                <a:hlinkClick r:id="rId6"/>
              </a:rPr>
              <a:t>https://www.youtube.com/perfSONARProject</a:t>
            </a:r>
            <a:r>
              <a:rPr lang="en-US" sz="2400" dirty="0"/>
              <a:t> </a:t>
            </a:r>
          </a:p>
          <a:p>
            <a:pPr marL="171450" indent="-137033">
              <a:lnSpc>
                <a:spcPct val="70000"/>
              </a:lnSpc>
              <a:spcBef>
                <a:spcPts val="750"/>
              </a:spcBef>
              <a:buClr>
                <a:schemeClr val="dk1"/>
              </a:buClr>
              <a:buSzPts val="1400"/>
            </a:pPr>
            <a:endParaRPr lang="en-US" sz="2400" dirty="0"/>
          </a:p>
          <a:p>
            <a:pPr marL="171450" indent="-137033">
              <a:lnSpc>
                <a:spcPct val="70000"/>
              </a:lnSpc>
              <a:spcBef>
                <a:spcPts val="750"/>
              </a:spcBef>
              <a:buClr>
                <a:schemeClr val="dk1"/>
              </a:buClr>
              <a:buSzPts val="1400"/>
            </a:pPr>
            <a:r>
              <a:rPr lang="en-US" sz="2400" dirty="0" err="1"/>
              <a:t>FasterData</a:t>
            </a:r>
            <a:r>
              <a:rPr lang="en-US" sz="2400" dirty="0"/>
              <a:t> Knowledge Base </a:t>
            </a:r>
            <a:r>
              <a:rPr lang="en-US" sz="2400" u="sng" dirty="0">
                <a:solidFill>
                  <a:schemeClr val="hlink"/>
                </a:solidFill>
                <a:hlinkClick r:id="rId7"/>
              </a:rPr>
              <a:t>http://fasterdata.es.net</a:t>
            </a:r>
            <a:r>
              <a:rPr lang="en-US" sz="2400" u="sng" dirty="0">
                <a:solidFill>
                  <a:schemeClr val="hlink"/>
                </a:solidFill>
              </a:rPr>
              <a:t>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9669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ctrTitle"/>
          </p:nvPr>
        </p:nvSpPr>
        <p:spPr>
          <a:xfrm>
            <a:off x="838201" y="1790721"/>
            <a:ext cx="10515600" cy="17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bg-BG" dirty="0"/>
              <a:t>20 </a:t>
            </a:r>
            <a:r>
              <a:rPr lang="en-US" dirty="0"/>
              <a:t>years R&amp;E monitoring</a:t>
            </a:r>
            <a:endParaRPr dirty="0"/>
          </a:p>
        </p:txBody>
      </p:sp>
      <p:sp>
        <p:nvSpPr>
          <p:cNvPr id="112" name="Google Shape;112;p14"/>
          <p:cNvSpPr txBox="1">
            <a:spLocks noGrp="1"/>
          </p:cNvSpPr>
          <p:nvPr>
            <p:ph type="ftr" idx="11"/>
          </p:nvPr>
        </p:nvSpPr>
        <p:spPr>
          <a:xfrm>
            <a:off x="838201" y="6336882"/>
            <a:ext cx="10515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©2025 The perfSONAR Project and its Contributors  ・  Licensed CC BY-SA 4.0  ・  https://www.perfsonar.net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 txBox="1">
            <a:spLocks noGrp="1"/>
          </p:cNvSpPr>
          <p:nvPr>
            <p:ph type="body" idx="2"/>
          </p:nvPr>
        </p:nvSpPr>
        <p:spPr>
          <a:xfrm>
            <a:off x="838201" y="4518986"/>
            <a:ext cx="10515600" cy="9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1850"/>
            </a:pPr>
            <a:r>
              <a:rPr lang="en-US" sz="1850" dirty="0"/>
              <a:t>Ivan Garnizov • BREN / GÉANT WP6T3 and WP9T2 • </a:t>
            </a:r>
            <a:r>
              <a:rPr lang="en-US" sz="1850" u="sng" dirty="0">
                <a:solidFill>
                  <a:schemeClr val="hlink"/>
                </a:solidFill>
                <a:hlinkClick r:id="rId3"/>
              </a:rPr>
              <a:t>i.garnizov@cc.bas.bg</a:t>
            </a:r>
            <a:endParaRPr lang="en-US" sz="1850" u="sng" dirty="0">
              <a:solidFill>
                <a:schemeClr val="hlink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SzPts val="1850"/>
            </a:pPr>
            <a:endParaRPr lang="en-US" sz="1850" u="sng" dirty="0">
              <a:solidFill>
                <a:schemeClr val="hlink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SzPts val="1850"/>
            </a:pPr>
            <a:r>
              <a:rPr lang="en-US" sz="1850" dirty="0">
                <a:hlinkClick r:id="rId4"/>
              </a:rPr>
              <a:t>Network metrics challenge</a:t>
            </a:r>
            <a:endParaRPr lang="en-US" sz="1850" dirty="0"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"/>
          </p:nvPr>
        </p:nvSpPr>
        <p:spPr>
          <a:xfrm>
            <a:off x="828261" y="3661062"/>
            <a:ext cx="10515600" cy="69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/>
            <a:r>
              <a:rPr lang="en-US" sz="1850" i="0" dirty="0"/>
              <a:t>Questions?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65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D4B588-1282-408D-E95A-1F8F4DE38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69" y="556097"/>
            <a:ext cx="11191631" cy="6348046"/>
          </a:xfrm>
          <a:prstGeom prst="rect">
            <a:avLst/>
          </a:prstGeom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449389" y="1342412"/>
            <a:ext cx="4045322" cy="25768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 b="0" dirty="0">
                <a:solidFill>
                  <a:schemeClr val="accent1">
                    <a:lumMod val="50000"/>
                  </a:schemeClr>
                </a:solidFill>
              </a:rPr>
              <a:t>Interconnects research, education and innovation communities worldwide, with secure, high-capacity networks. </a:t>
            </a:r>
          </a:p>
          <a:p>
            <a:pPr>
              <a:lnSpc>
                <a:spcPct val="100000"/>
              </a:lnSpc>
            </a:pPr>
            <a:r>
              <a:rPr lang="en-GB" sz="2200" b="0" dirty="0">
                <a:solidFill>
                  <a:schemeClr val="accent1">
                    <a:lumMod val="50000"/>
                  </a:schemeClr>
                </a:solidFill>
              </a:rPr>
              <a:t>Total Backbone Trunk Capacity</a:t>
            </a: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12.8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Tbps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4C5A2-2F04-4EB2-A731-1BBF8F6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3300" dirty="0">
                <a:solidFill>
                  <a:srgbClr val="00B050"/>
                </a:solidFill>
                <a:latin typeface="Calibri"/>
              </a:rPr>
              <a:t>The GÉANT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51DEB-FC46-4470-B929-3C7E4FFEFFB8}"/>
              </a:ext>
            </a:extLst>
          </p:cNvPr>
          <p:cNvSpPr txBox="1"/>
          <p:nvPr/>
        </p:nvSpPr>
        <p:spPr>
          <a:xfrm>
            <a:off x="449389" y="4380666"/>
            <a:ext cx="42789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38 European National Research and Education Networks + </a:t>
            </a: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</a:rPr>
              <a:t>NORDUnet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( 5 Nordic NRENs)</a:t>
            </a:r>
          </a:p>
          <a:p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over 10,000 institutions and 50 million academic users.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298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279B8F-6F20-BB3C-703B-DE68941C182F}"/>
              </a:ext>
            </a:extLst>
          </p:cNvPr>
          <p:cNvGrpSpPr/>
          <p:nvPr/>
        </p:nvGrpSpPr>
        <p:grpSpPr>
          <a:xfrm>
            <a:off x="8021" y="556844"/>
            <a:ext cx="12183979" cy="6301156"/>
            <a:chOff x="152400" y="556844"/>
            <a:chExt cx="12183979" cy="63011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CE83F2-1096-AF86-E090-B424B8612094}"/>
                </a:ext>
              </a:extLst>
            </p:cNvPr>
            <p:cNvSpPr/>
            <p:nvPr/>
          </p:nvSpPr>
          <p:spPr>
            <a:xfrm>
              <a:off x="152400" y="556844"/>
              <a:ext cx="12183979" cy="6301156"/>
            </a:xfrm>
            <a:prstGeom prst="rect">
              <a:avLst/>
            </a:prstGeom>
            <a:solidFill>
              <a:srgbClr val="D4E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5BF3CF-B8C1-B7D4-61DA-84125864B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" b="6263"/>
            <a:stretch/>
          </p:blipFill>
          <p:spPr>
            <a:xfrm>
              <a:off x="738931" y="971782"/>
              <a:ext cx="11058777" cy="580320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820CBCB-4B1F-47EE-94AD-8C35D58D6A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81063"/>
            <a:ext cx="12277968" cy="43021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GB" sz="3300" dirty="0">
                <a:solidFill>
                  <a:srgbClr val="00B050"/>
                </a:solidFill>
                <a:latin typeface="Calibri"/>
              </a:rPr>
              <a:t>At the heart of global research and education networking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634719-33C9-4364-A480-3AF04BBDF943}"/>
              </a:ext>
            </a:extLst>
          </p:cNvPr>
          <p:cNvSpPr/>
          <p:nvPr/>
        </p:nvSpPr>
        <p:spPr>
          <a:xfrm>
            <a:off x="184484" y="2517612"/>
            <a:ext cx="26710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CERN </a:t>
            </a:r>
          </a:p>
          <a:p>
            <a:r>
              <a:rPr lang="en-US" dirty="0"/>
              <a:t>EOSC</a:t>
            </a:r>
          </a:p>
          <a:p>
            <a:r>
              <a:rPr lang="en-US" dirty="0"/>
              <a:t>SKAO</a:t>
            </a:r>
          </a:p>
          <a:p>
            <a:r>
              <a:rPr lang="en-US" dirty="0"/>
              <a:t>PRACE</a:t>
            </a:r>
          </a:p>
          <a:p>
            <a:r>
              <a:rPr lang="en-US" dirty="0"/>
              <a:t>Belle II</a:t>
            </a:r>
          </a:p>
          <a:p>
            <a:r>
              <a:rPr lang="en-US" dirty="0" err="1"/>
              <a:t>EuroHPC</a:t>
            </a:r>
            <a:endParaRPr lang="en-US" dirty="0"/>
          </a:p>
          <a:p>
            <a:r>
              <a:rPr lang="de-DE" dirty="0"/>
              <a:t>ITER - Fusion Research</a:t>
            </a:r>
          </a:p>
        </p:txBody>
      </p:sp>
    </p:spTree>
    <p:extLst>
      <p:ext uri="{BB962C8B-B14F-4D97-AF65-F5344CB8AC3E}">
        <p14:creationId xmlns:p14="http://schemas.microsoft.com/office/powerpoint/2010/main" val="699061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899A5E-9296-8E1A-1DC9-0AB80A15A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5</a:t>
            </a:fld>
            <a:endParaRPr lang="en-GB" dirty="0"/>
          </a:p>
        </p:txBody>
      </p:sp>
      <p:sp>
        <p:nvSpPr>
          <p:cNvPr id="7" name="Google Shape;241;p21">
            <a:extLst>
              <a:ext uri="{FF2B5EF4-FFF2-40B4-BE49-F238E27FC236}">
                <a16:creationId xmlns:a16="http://schemas.microsoft.com/office/drawing/2014/main" id="{0E315180-943A-4FE1-B057-1B391E00D69B}"/>
              </a:ext>
            </a:extLst>
          </p:cNvPr>
          <p:cNvSpPr txBox="1">
            <a:spLocks/>
          </p:cNvSpPr>
          <p:nvPr/>
        </p:nvSpPr>
        <p:spPr>
          <a:xfrm>
            <a:off x="844296" y="1272103"/>
            <a:ext cx="4174958" cy="12902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b="1" kern="1200" cap="none" baseline="0">
                <a:solidFill>
                  <a:srgbClr val="1F4270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sz="3300" dirty="0">
                <a:solidFill>
                  <a:srgbClr val="00B050"/>
                </a:solidFill>
              </a:rPr>
              <a:t>Problem Statement: make data flow</a:t>
            </a:r>
          </a:p>
        </p:txBody>
      </p:sp>
      <p:sp>
        <p:nvSpPr>
          <p:cNvPr id="8" name="Google Shape;242;p21">
            <a:extLst>
              <a:ext uri="{FF2B5EF4-FFF2-40B4-BE49-F238E27FC236}">
                <a16:creationId xmlns:a16="http://schemas.microsoft.com/office/drawing/2014/main" id="{DC478817-759F-4B18-82F2-A6CB2C74705E}"/>
              </a:ext>
            </a:extLst>
          </p:cNvPr>
          <p:cNvSpPr txBox="1">
            <a:spLocks/>
          </p:cNvSpPr>
          <p:nvPr/>
        </p:nvSpPr>
        <p:spPr>
          <a:xfrm>
            <a:off x="844297" y="3048001"/>
            <a:ext cx="5347956" cy="29230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65100">
              <a:spcBef>
                <a:spcPts val="0"/>
              </a:spcBef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2200" dirty="0"/>
              <a:t>The global Research &amp; Education network ecosystem</a:t>
            </a:r>
          </a:p>
          <a:p>
            <a:pPr marL="171450" indent="-165100">
              <a:spcBef>
                <a:spcPts val="0"/>
              </a:spcBef>
              <a:buClr>
                <a:schemeClr val="dk1"/>
              </a:buClr>
              <a:buSzPts val="1500"/>
              <a:buFont typeface="Calibri"/>
              <a:buChar char="•"/>
            </a:pPr>
            <a:endParaRPr lang="en-US" sz="2200" dirty="0"/>
          </a:p>
          <a:p>
            <a:pPr marL="171450" indent="-165100">
              <a:spcBef>
                <a:spcPts val="750"/>
              </a:spcBef>
              <a:buClr>
                <a:schemeClr val="dk1"/>
              </a:buClr>
              <a:buSzPts val="1500"/>
            </a:pPr>
            <a:r>
              <a:rPr lang="en-US" sz="2200" dirty="0"/>
              <a:t>This complex, heterogeneous set of networks </a:t>
            </a:r>
            <a:r>
              <a:rPr lang="en-US" sz="2200" b="1" u="sng" dirty="0">
                <a:solidFill>
                  <a:srgbClr val="00B050"/>
                </a:solidFill>
              </a:rPr>
              <a:t>must</a:t>
            </a:r>
            <a:r>
              <a:rPr lang="en-US" sz="2200" dirty="0"/>
              <a:t> operate seamlessly from “end to end”</a:t>
            </a:r>
          </a:p>
          <a:p>
            <a:pPr marL="171450" indent="-165100">
              <a:spcBef>
                <a:spcPts val="750"/>
              </a:spcBef>
              <a:buClr>
                <a:schemeClr val="dk1"/>
              </a:buClr>
              <a:buSzPts val="1500"/>
            </a:pPr>
            <a:endParaRPr lang="en-US" sz="2200" dirty="0"/>
          </a:p>
          <a:p>
            <a:pPr marL="171450" indent="-165100"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2200" dirty="0"/>
              <a:t>Data mobility is required</a:t>
            </a:r>
          </a:p>
          <a:p>
            <a:pPr marL="171450" indent="-165100"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•"/>
            </a:pPr>
            <a:endParaRPr lang="en-US" sz="2200" dirty="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EB78843-3DD4-47F1-B42C-659CE48B4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53" y="864216"/>
            <a:ext cx="2725981" cy="2627712"/>
          </a:xfrm>
          <a:prstGeom prst="rect">
            <a:avLst/>
          </a:prstGeom>
        </p:spPr>
      </p:pic>
      <p:pic>
        <p:nvPicPr>
          <p:cNvPr id="10" name="Picture 9" descr="A diagram of network connections&#10;&#10;Description automatically generated">
            <a:extLst>
              <a:ext uri="{FF2B5EF4-FFF2-40B4-BE49-F238E27FC236}">
                <a16:creationId xmlns:a16="http://schemas.microsoft.com/office/drawing/2014/main" id="{3CBAEE16-DF81-499D-B004-5641C3F6D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19" y="4055753"/>
            <a:ext cx="5157047" cy="212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1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922FA28-7071-FBE8-2C11-074B052FF196}"/>
              </a:ext>
            </a:extLst>
          </p:cNvPr>
          <p:cNvGrpSpPr/>
          <p:nvPr/>
        </p:nvGrpSpPr>
        <p:grpSpPr>
          <a:xfrm>
            <a:off x="1282469" y="1815573"/>
            <a:ext cx="9902767" cy="3972906"/>
            <a:chOff x="1097742" y="1724885"/>
            <a:chExt cx="8792528" cy="3187839"/>
          </a:xfrm>
        </p:grpSpPr>
        <p:grpSp>
          <p:nvGrpSpPr>
            <p:cNvPr id="7" name="Google Shape;343;p30">
              <a:extLst>
                <a:ext uri="{FF2B5EF4-FFF2-40B4-BE49-F238E27FC236}">
                  <a16:creationId xmlns:a16="http://schemas.microsoft.com/office/drawing/2014/main" id="{2C5B2DE7-4DC0-68F8-6616-318C16CBA518}"/>
                </a:ext>
              </a:extLst>
            </p:cNvPr>
            <p:cNvGrpSpPr/>
            <p:nvPr/>
          </p:nvGrpSpPr>
          <p:grpSpPr>
            <a:xfrm>
              <a:off x="4615007" y="2816690"/>
              <a:ext cx="1800225" cy="606028"/>
              <a:chOff x="1134" y="2661"/>
              <a:chExt cx="1134" cy="918"/>
            </a:xfrm>
          </p:grpSpPr>
          <p:sp>
            <p:nvSpPr>
              <p:cNvPr id="69" name="Google Shape;344;p30">
                <a:extLst>
                  <a:ext uri="{FF2B5EF4-FFF2-40B4-BE49-F238E27FC236}">
                    <a16:creationId xmlns:a16="http://schemas.microsoft.com/office/drawing/2014/main" id="{FE9FC325-1D7D-BB9F-4185-C8CFC164A12B}"/>
                  </a:ext>
                </a:extLst>
              </p:cNvPr>
              <p:cNvSpPr/>
              <p:nvPr/>
            </p:nvSpPr>
            <p:spPr>
              <a:xfrm>
                <a:off x="1134" y="2661"/>
                <a:ext cx="1134" cy="91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-1" y="8613"/>
                      <a:pt x="-1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4" y="13940"/>
                      <a:pt x="474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299"/>
                      <a:pt x="6247" y="20299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6"/>
                      <a:pt x="11036" y="21596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6"/>
                      <a:pt x="15802" y="18946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-1"/>
                      <a:pt x="16758" y="-1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-1"/>
                      <a:pt x="13174" y="-1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49"/>
                      <a:pt x="9358" y="649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1"/>
                      <a:pt x="5288" y="1971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09"/>
                      <a:pt x="2172" y="13109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dist="107763" dir="2700000" algn="ctr" rotWithShape="0">
                  <a:srgbClr val="000000">
                    <a:alpha val="74901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" name="Google Shape;345;p30">
                <a:extLst>
                  <a:ext uri="{FF2B5EF4-FFF2-40B4-BE49-F238E27FC236}">
                    <a16:creationId xmlns:a16="http://schemas.microsoft.com/office/drawing/2014/main" id="{66B57907-E83A-4A77-D7C2-027FB6C542C8}"/>
                  </a:ext>
                </a:extLst>
              </p:cNvPr>
              <p:cNvGrpSpPr/>
              <p:nvPr/>
            </p:nvGrpSpPr>
            <p:grpSpPr>
              <a:xfrm>
                <a:off x="1346" y="2838"/>
                <a:ext cx="657" cy="548"/>
                <a:chOff x="200" y="2514"/>
                <a:chExt cx="657" cy="548"/>
              </a:xfrm>
            </p:grpSpPr>
            <p:cxnSp>
              <p:nvCxnSpPr>
                <p:cNvPr id="71" name="Google Shape;346;p30">
                  <a:extLst>
                    <a:ext uri="{FF2B5EF4-FFF2-40B4-BE49-F238E27FC236}">
                      <a16:creationId xmlns:a16="http://schemas.microsoft.com/office/drawing/2014/main" id="{53D88E8B-F65F-D37C-AD6D-F3734B20A743}"/>
                    </a:ext>
                  </a:extLst>
                </p:cNvPr>
                <p:cNvCxnSpPr/>
                <p:nvPr/>
              </p:nvCxnSpPr>
              <p:spPr>
                <a:xfrm rot="-5400000" flipH="1">
                  <a:off x="527" y="2549"/>
                  <a:ext cx="2" cy="13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72" name="Google Shape;347;p30">
                  <a:extLst>
                    <a:ext uri="{FF2B5EF4-FFF2-40B4-BE49-F238E27FC236}">
                      <a16:creationId xmlns:a16="http://schemas.microsoft.com/office/drawing/2014/main" id="{7FA81B8F-8CE4-7B1F-4097-0636DF143CE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200" y="2856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73" name="Google Shape;348;p30">
                  <a:extLst>
                    <a:ext uri="{FF2B5EF4-FFF2-40B4-BE49-F238E27FC236}">
                      <a16:creationId xmlns:a16="http://schemas.microsoft.com/office/drawing/2014/main" id="{3E0812D8-B2E3-2ECB-5624-FDDF47E699FE}"/>
                    </a:ext>
                  </a:extLst>
                </p:cNvPr>
                <p:cNvCxnSpPr/>
                <p:nvPr/>
              </p:nvCxnSpPr>
              <p:spPr>
                <a:xfrm>
                  <a:off x="331" y="2717"/>
                  <a:ext cx="0" cy="197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74" name="Google Shape;349;p30">
                  <a:extLst>
                    <a:ext uri="{FF2B5EF4-FFF2-40B4-BE49-F238E27FC236}">
                      <a16:creationId xmlns:a16="http://schemas.microsoft.com/office/drawing/2014/main" id="{EFFB6D73-C174-9395-72F2-F48B7D56FF5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200" y="2514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" name="Google Shape;350;p30">
                  <a:extLst>
                    <a:ext uri="{FF2B5EF4-FFF2-40B4-BE49-F238E27FC236}">
                      <a16:creationId xmlns:a16="http://schemas.microsoft.com/office/drawing/2014/main" id="{FA2A5E40-8AB2-A33D-76B9-DF76FB39685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94" y="2514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" name="Google Shape;351;p30">
                  <a:extLst>
                    <a:ext uri="{FF2B5EF4-FFF2-40B4-BE49-F238E27FC236}">
                      <a16:creationId xmlns:a16="http://schemas.microsoft.com/office/drawing/2014/main" id="{73138106-89C1-9B7B-1B03-3C781097E99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94" y="2856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77" name="Google Shape;352;p30">
                  <a:extLst>
                    <a:ext uri="{FF2B5EF4-FFF2-40B4-BE49-F238E27FC236}">
                      <a16:creationId xmlns:a16="http://schemas.microsoft.com/office/drawing/2014/main" id="{868A00E3-3DA7-7C77-838A-237AACF69F40}"/>
                    </a:ext>
                  </a:extLst>
                </p:cNvPr>
                <p:cNvCxnSpPr/>
                <p:nvPr/>
              </p:nvCxnSpPr>
              <p:spPr>
                <a:xfrm>
                  <a:off x="725" y="2717"/>
                  <a:ext cx="0" cy="197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" name="Google Shape;353;p30">
                  <a:extLst>
                    <a:ext uri="{FF2B5EF4-FFF2-40B4-BE49-F238E27FC236}">
                      <a16:creationId xmlns:a16="http://schemas.microsoft.com/office/drawing/2014/main" id="{854ADE64-21A6-0F64-4DD6-4F6C6D373CFF}"/>
                    </a:ext>
                  </a:extLst>
                </p:cNvPr>
                <p:cNvCxnSpPr/>
                <p:nvPr/>
              </p:nvCxnSpPr>
              <p:spPr>
                <a:xfrm rot="-5400000" flipH="1">
                  <a:off x="527" y="2891"/>
                  <a:ext cx="2" cy="13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8" name="Google Shape;354;p30">
              <a:extLst>
                <a:ext uri="{FF2B5EF4-FFF2-40B4-BE49-F238E27FC236}">
                  <a16:creationId xmlns:a16="http://schemas.microsoft.com/office/drawing/2014/main" id="{224F3B53-65DA-52AA-5462-6FEF7CA528C0}"/>
                </a:ext>
              </a:extLst>
            </p:cNvPr>
            <p:cNvGrpSpPr/>
            <p:nvPr/>
          </p:nvGrpSpPr>
          <p:grpSpPr>
            <a:xfrm>
              <a:off x="2973529" y="3414383"/>
              <a:ext cx="1800225" cy="604838"/>
              <a:chOff x="1134" y="2661"/>
              <a:chExt cx="1134" cy="918"/>
            </a:xfrm>
          </p:grpSpPr>
          <p:sp>
            <p:nvSpPr>
              <p:cNvPr id="59" name="Google Shape;355;p30">
                <a:extLst>
                  <a:ext uri="{FF2B5EF4-FFF2-40B4-BE49-F238E27FC236}">
                    <a16:creationId xmlns:a16="http://schemas.microsoft.com/office/drawing/2014/main" id="{763E3681-E37C-C837-0E3A-55D985A69B67}"/>
                  </a:ext>
                </a:extLst>
              </p:cNvPr>
              <p:cNvSpPr/>
              <p:nvPr/>
            </p:nvSpPr>
            <p:spPr>
              <a:xfrm>
                <a:off x="1134" y="2661"/>
                <a:ext cx="1134" cy="91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-1" y="8613"/>
                      <a:pt x="-1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4" y="13940"/>
                      <a:pt x="474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299"/>
                      <a:pt x="6247" y="20299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6"/>
                      <a:pt x="11036" y="21596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6"/>
                      <a:pt x="15802" y="18946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-1"/>
                      <a:pt x="16758" y="-1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-1"/>
                      <a:pt x="13174" y="-1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49"/>
                      <a:pt x="9358" y="649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1"/>
                      <a:pt x="5288" y="1971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09"/>
                      <a:pt x="2172" y="13109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dist="107763" dir="2700000" algn="ctr" rotWithShape="0">
                  <a:srgbClr val="000000">
                    <a:alpha val="74901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" name="Google Shape;356;p30">
                <a:extLst>
                  <a:ext uri="{FF2B5EF4-FFF2-40B4-BE49-F238E27FC236}">
                    <a16:creationId xmlns:a16="http://schemas.microsoft.com/office/drawing/2014/main" id="{A790BF75-2C36-2044-97C6-5F90A756B831}"/>
                  </a:ext>
                </a:extLst>
              </p:cNvPr>
              <p:cNvGrpSpPr/>
              <p:nvPr/>
            </p:nvGrpSpPr>
            <p:grpSpPr>
              <a:xfrm>
                <a:off x="1346" y="2838"/>
                <a:ext cx="657" cy="548"/>
                <a:chOff x="200" y="2514"/>
                <a:chExt cx="657" cy="548"/>
              </a:xfrm>
            </p:grpSpPr>
            <p:cxnSp>
              <p:nvCxnSpPr>
                <p:cNvPr id="61" name="Google Shape;357;p30">
                  <a:extLst>
                    <a:ext uri="{FF2B5EF4-FFF2-40B4-BE49-F238E27FC236}">
                      <a16:creationId xmlns:a16="http://schemas.microsoft.com/office/drawing/2014/main" id="{35AF9318-08DE-54B4-30EA-7BCD1B12D480}"/>
                    </a:ext>
                  </a:extLst>
                </p:cNvPr>
                <p:cNvCxnSpPr/>
                <p:nvPr/>
              </p:nvCxnSpPr>
              <p:spPr>
                <a:xfrm rot="-5400000" flipH="1">
                  <a:off x="527" y="2549"/>
                  <a:ext cx="2" cy="13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62" name="Google Shape;358;p30">
                  <a:extLst>
                    <a:ext uri="{FF2B5EF4-FFF2-40B4-BE49-F238E27FC236}">
                      <a16:creationId xmlns:a16="http://schemas.microsoft.com/office/drawing/2014/main" id="{757FF1B9-1B86-8268-F2A2-CD300C95F47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200" y="2856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63" name="Google Shape;359;p30">
                  <a:extLst>
                    <a:ext uri="{FF2B5EF4-FFF2-40B4-BE49-F238E27FC236}">
                      <a16:creationId xmlns:a16="http://schemas.microsoft.com/office/drawing/2014/main" id="{E296AB8B-689F-CDCE-0D38-A014E4BC7FF8}"/>
                    </a:ext>
                  </a:extLst>
                </p:cNvPr>
                <p:cNvCxnSpPr/>
                <p:nvPr/>
              </p:nvCxnSpPr>
              <p:spPr>
                <a:xfrm>
                  <a:off x="331" y="2717"/>
                  <a:ext cx="0" cy="197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64" name="Google Shape;360;p30">
                  <a:extLst>
                    <a:ext uri="{FF2B5EF4-FFF2-40B4-BE49-F238E27FC236}">
                      <a16:creationId xmlns:a16="http://schemas.microsoft.com/office/drawing/2014/main" id="{EDA6F6F3-28C3-6429-F60F-70EF948E822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200" y="2514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" name="Google Shape;361;p30">
                  <a:extLst>
                    <a:ext uri="{FF2B5EF4-FFF2-40B4-BE49-F238E27FC236}">
                      <a16:creationId xmlns:a16="http://schemas.microsoft.com/office/drawing/2014/main" id="{5A2EBBC9-5266-9D0C-26D7-DC062CC2723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94" y="2514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" name="Google Shape;362;p30">
                  <a:extLst>
                    <a:ext uri="{FF2B5EF4-FFF2-40B4-BE49-F238E27FC236}">
                      <a16:creationId xmlns:a16="http://schemas.microsoft.com/office/drawing/2014/main" id="{0AE03786-427B-642D-74AB-312B41EC46E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94" y="2856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67" name="Google Shape;363;p30">
                  <a:extLst>
                    <a:ext uri="{FF2B5EF4-FFF2-40B4-BE49-F238E27FC236}">
                      <a16:creationId xmlns:a16="http://schemas.microsoft.com/office/drawing/2014/main" id="{4018A4AC-88DB-DFC0-E607-4DC36D8B1478}"/>
                    </a:ext>
                  </a:extLst>
                </p:cNvPr>
                <p:cNvCxnSpPr/>
                <p:nvPr/>
              </p:nvCxnSpPr>
              <p:spPr>
                <a:xfrm>
                  <a:off x="725" y="2717"/>
                  <a:ext cx="0" cy="197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" name="Google Shape;364;p30">
                  <a:extLst>
                    <a:ext uri="{FF2B5EF4-FFF2-40B4-BE49-F238E27FC236}">
                      <a16:creationId xmlns:a16="http://schemas.microsoft.com/office/drawing/2014/main" id="{A33BA760-5C7E-CC95-2FED-DF62E84D7A04}"/>
                    </a:ext>
                  </a:extLst>
                </p:cNvPr>
                <p:cNvCxnSpPr/>
                <p:nvPr/>
              </p:nvCxnSpPr>
              <p:spPr>
                <a:xfrm rot="-5400000" flipH="1">
                  <a:off x="527" y="2891"/>
                  <a:ext cx="2" cy="13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" name="Google Shape;365;p30">
              <a:extLst>
                <a:ext uri="{FF2B5EF4-FFF2-40B4-BE49-F238E27FC236}">
                  <a16:creationId xmlns:a16="http://schemas.microsoft.com/office/drawing/2014/main" id="{54AF728D-EFCF-AC8B-EDDA-FA0953848F37}"/>
                </a:ext>
              </a:extLst>
            </p:cNvPr>
            <p:cNvGrpSpPr/>
            <p:nvPr/>
          </p:nvGrpSpPr>
          <p:grpSpPr>
            <a:xfrm>
              <a:off x="1351107" y="2816690"/>
              <a:ext cx="1800225" cy="606028"/>
              <a:chOff x="210" y="2451"/>
              <a:chExt cx="1134" cy="918"/>
            </a:xfrm>
          </p:grpSpPr>
          <p:sp>
            <p:nvSpPr>
              <p:cNvPr id="49" name="Google Shape;366;p30">
                <a:extLst>
                  <a:ext uri="{FF2B5EF4-FFF2-40B4-BE49-F238E27FC236}">
                    <a16:creationId xmlns:a16="http://schemas.microsoft.com/office/drawing/2014/main" id="{A0D89BEF-B236-4641-640C-6814D61E4818}"/>
                  </a:ext>
                </a:extLst>
              </p:cNvPr>
              <p:cNvSpPr/>
              <p:nvPr/>
            </p:nvSpPr>
            <p:spPr>
              <a:xfrm>
                <a:off x="210" y="2451"/>
                <a:ext cx="1134" cy="91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-1" y="8613"/>
                      <a:pt x="-1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4" y="13940"/>
                      <a:pt x="474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299"/>
                      <a:pt x="6247" y="20299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6"/>
                      <a:pt x="11036" y="21596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6"/>
                      <a:pt x="15802" y="18946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-1"/>
                      <a:pt x="16758" y="-1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-1"/>
                      <a:pt x="13174" y="-1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49"/>
                      <a:pt x="9358" y="649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1"/>
                      <a:pt x="5288" y="1971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09"/>
                      <a:pt x="2172" y="13109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dist="107763" dir="2700000" algn="ctr" rotWithShape="0">
                  <a:srgbClr val="000000">
                    <a:alpha val="74901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" name="Google Shape;367;p30">
                <a:extLst>
                  <a:ext uri="{FF2B5EF4-FFF2-40B4-BE49-F238E27FC236}">
                    <a16:creationId xmlns:a16="http://schemas.microsoft.com/office/drawing/2014/main" id="{80E80E79-D130-0938-C03F-485A208820E5}"/>
                  </a:ext>
                </a:extLst>
              </p:cNvPr>
              <p:cNvGrpSpPr/>
              <p:nvPr/>
            </p:nvGrpSpPr>
            <p:grpSpPr>
              <a:xfrm>
                <a:off x="422" y="2600"/>
                <a:ext cx="703" cy="576"/>
                <a:chOff x="422" y="2600"/>
                <a:chExt cx="703" cy="576"/>
              </a:xfrm>
            </p:grpSpPr>
            <p:pic>
              <p:nvPicPr>
                <p:cNvPr id="51" name="Google Shape;368;p30">
                  <a:extLst>
                    <a:ext uri="{FF2B5EF4-FFF2-40B4-BE49-F238E27FC236}">
                      <a16:creationId xmlns:a16="http://schemas.microsoft.com/office/drawing/2014/main" id="{D306CA2B-3DB3-10E9-41CE-355AB369EB7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22" y="2970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52" name="Google Shape;369;p30">
                  <a:extLst>
                    <a:ext uri="{FF2B5EF4-FFF2-40B4-BE49-F238E27FC236}">
                      <a16:creationId xmlns:a16="http://schemas.microsoft.com/office/drawing/2014/main" id="{3C36F45C-4954-3155-42FD-68E144387989}"/>
                    </a:ext>
                  </a:extLst>
                </p:cNvPr>
                <p:cNvCxnSpPr/>
                <p:nvPr/>
              </p:nvCxnSpPr>
              <p:spPr>
                <a:xfrm>
                  <a:off x="553" y="2831"/>
                  <a:ext cx="0" cy="197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" name="Google Shape;370;p30">
                  <a:extLst>
                    <a:ext uri="{FF2B5EF4-FFF2-40B4-BE49-F238E27FC236}">
                      <a16:creationId xmlns:a16="http://schemas.microsoft.com/office/drawing/2014/main" id="{D4E28D99-D86D-735B-F8F8-AA1B44798DEA}"/>
                    </a:ext>
                  </a:extLst>
                </p:cNvPr>
                <p:cNvCxnSpPr/>
                <p:nvPr/>
              </p:nvCxnSpPr>
              <p:spPr>
                <a:xfrm rot="-5400000" flipH="1">
                  <a:off x="749" y="3005"/>
                  <a:ext cx="2" cy="13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" name="Google Shape;371;p30">
                  <a:extLst>
                    <a:ext uri="{FF2B5EF4-FFF2-40B4-BE49-F238E27FC236}">
                      <a16:creationId xmlns:a16="http://schemas.microsoft.com/office/drawing/2014/main" id="{F344DF56-4E0F-5D3D-3882-30290FE2B66C}"/>
                    </a:ext>
                  </a:extLst>
                </p:cNvPr>
                <p:cNvCxnSpPr/>
                <p:nvPr/>
              </p:nvCxnSpPr>
              <p:spPr>
                <a:xfrm rot="-5400000" flipH="1">
                  <a:off x="564" y="2833"/>
                  <a:ext cx="379" cy="168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55" name="Google Shape;372;p30">
                  <a:extLst>
                    <a:ext uri="{FF2B5EF4-FFF2-40B4-BE49-F238E27FC236}">
                      <a16:creationId xmlns:a16="http://schemas.microsoft.com/office/drawing/2014/main" id="{8739393C-FED9-3C69-D48F-599AB79564C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22" y="2628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" name="Google Shape;373;p30">
                  <a:extLst>
                    <a:ext uri="{FF2B5EF4-FFF2-40B4-BE49-F238E27FC236}">
                      <a16:creationId xmlns:a16="http://schemas.microsoft.com/office/drawing/2014/main" id="{9DBAB869-7EF2-DB4E-9EA8-FECE54CA726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816" y="2970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57" name="Google Shape;374;p30">
                  <a:extLst>
                    <a:ext uri="{FF2B5EF4-FFF2-40B4-BE49-F238E27FC236}">
                      <a16:creationId xmlns:a16="http://schemas.microsoft.com/office/drawing/2014/main" id="{EBD1AB99-2BF3-2CD0-4BA5-E0B1FA5EA86D}"/>
                    </a:ext>
                  </a:extLst>
                </p:cNvPr>
                <p:cNvCxnSpPr/>
                <p:nvPr/>
              </p:nvCxnSpPr>
              <p:spPr>
                <a:xfrm flipH="1">
                  <a:off x="947" y="2850"/>
                  <a:ext cx="1" cy="178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58" name="Google Shape;375;p30">
                  <a:extLst>
                    <a:ext uri="{FF2B5EF4-FFF2-40B4-BE49-F238E27FC236}">
                      <a16:creationId xmlns:a16="http://schemas.microsoft.com/office/drawing/2014/main" id="{BE23A0F4-FB1A-3422-DED0-980C95C67386}"/>
                    </a:ext>
                  </a:extLst>
                </p:cNvPr>
                <p:cNvSpPr/>
                <p:nvPr/>
              </p:nvSpPr>
              <p:spPr>
                <a:xfrm>
                  <a:off x="873" y="2600"/>
                  <a:ext cx="252" cy="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6994" y="15388"/>
                      </a:moveTo>
                      <a:lnTo>
                        <a:pt x="16994" y="13553"/>
                      </a:lnTo>
                      <a:lnTo>
                        <a:pt x="19535" y="13553"/>
                      </a:lnTo>
                      <a:lnTo>
                        <a:pt x="19535" y="10729"/>
                      </a:lnTo>
                      <a:lnTo>
                        <a:pt x="19535" y="6776"/>
                      </a:lnTo>
                      <a:lnTo>
                        <a:pt x="19535" y="0"/>
                      </a:lnTo>
                      <a:lnTo>
                        <a:pt x="10800" y="0"/>
                      </a:lnTo>
                      <a:lnTo>
                        <a:pt x="2065" y="0"/>
                      </a:lnTo>
                      <a:lnTo>
                        <a:pt x="2065" y="6776"/>
                      </a:lnTo>
                      <a:lnTo>
                        <a:pt x="2065" y="10729"/>
                      </a:lnTo>
                      <a:lnTo>
                        <a:pt x="2065" y="13553"/>
                      </a:lnTo>
                      <a:lnTo>
                        <a:pt x="4606" y="13553"/>
                      </a:lnTo>
                      <a:lnTo>
                        <a:pt x="4606" y="15388"/>
                      </a:lnTo>
                      <a:lnTo>
                        <a:pt x="0" y="15388"/>
                      </a:lnTo>
                      <a:lnTo>
                        <a:pt x="0" y="21600"/>
                      </a:lnTo>
                      <a:lnTo>
                        <a:pt x="10800" y="21600"/>
                      </a:lnTo>
                      <a:lnTo>
                        <a:pt x="21600" y="21600"/>
                      </a:lnTo>
                      <a:lnTo>
                        <a:pt x="21600" y="15388"/>
                      </a:lnTo>
                      <a:lnTo>
                        <a:pt x="16994" y="15388"/>
                      </a:lnTo>
                      <a:close/>
                    </a:path>
                    <a:path w="21600" h="21600" extrusionOk="0">
                      <a:moveTo>
                        <a:pt x="4606" y="15388"/>
                      </a:moveTo>
                      <a:lnTo>
                        <a:pt x="4606" y="13553"/>
                      </a:lnTo>
                      <a:lnTo>
                        <a:pt x="16994" y="13553"/>
                      </a:lnTo>
                      <a:lnTo>
                        <a:pt x="16994" y="15388"/>
                      </a:lnTo>
                      <a:lnTo>
                        <a:pt x="4606" y="15388"/>
                      </a:lnTo>
                    </a:path>
                    <a:path w="21600" h="21600" extrusionOk="0">
                      <a:moveTo>
                        <a:pt x="4606" y="11294"/>
                      </a:moveTo>
                      <a:lnTo>
                        <a:pt x="4606" y="2259"/>
                      </a:lnTo>
                      <a:lnTo>
                        <a:pt x="16994" y="2259"/>
                      </a:lnTo>
                      <a:lnTo>
                        <a:pt x="16994" y="11294"/>
                      </a:lnTo>
                      <a:lnTo>
                        <a:pt x="4606" y="11294"/>
                      </a:lnTo>
                      <a:moveTo>
                        <a:pt x="13976" y="17082"/>
                      </a:moveTo>
                      <a:lnTo>
                        <a:pt x="13976" y="16376"/>
                      </a:lnTo>
                      <a:lnTo>
                        <a:pt x="20171" y="16376"/>
                      </a:lnTo>
                      <a:lnTo>
                        <a:pt x="20171" y="17082"/>
                      </a:lnTo>
                      <a:lnTo>
                        <a:pt x="13976" y="17082"/>
                      </a:lnTo>
                    </a:path>
                  </a:pathLst>
                </a:custGeom>
                <a:solidFill>
                  <a:srgbClr val="C0C0C0"/>
                </a:solidFill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" name="Google Shape;376;p30">
              <a:extLst>
                <a:ext uri="{FF2B5EF4-FFF2-40B4-BE49-F238E27FC236}">
                  <a16:creationId xmlns:a16="http://schemas.microsoft.com/office/drawing/2014/main" id="{C34EDE0C-E1BF-4471-E6D5-341C6046CCFD}"/>
                </a:ext>
              </a:extLst>
            </p:cNvPr>
            <p:cNvSpPr txBox="1"/>
            <p:nvPr/>
          </p:nvSpPr>
          <p:spPr>
            <a:xfrm>
              <a:off x="1493979" y="2182085"/>
              <a:ext cx="9144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Source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Campus</a:t>
              </a:r>
              <a:endParaRPr dirty="0"/>
            </a:p>
          </p:txBody>
        </p:sp>
        <p:sp>
          <p:nvSpPr>
            <p:cNvPr id="11" name="Google Shape;377;p30">
              <a:extLst>
                <a:ext uri="{FF2B5EF4-FFF2-40B4-BE49-F238E27FC236}">
                  <a16:creationId xmlns:a16="http://schemas.microsoft.com/office/drawing/2014/main" id="{DD8D3D65-FF28-F47A-EEFD-E134649DA227}"/>
                </a:ext>
              </a:extLst>
            </p:cNvPr>
            <p:cNvSpPr txBox="1"/>
            <p:nvPr/>
          </p:nvSpPr>
          <p:spPr>
            <a:xfrm>
              <a:off x="5191508" y="2182085"/>
              <a:ext cx="90281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Backbone</a:t>
              </a:r>
              <a:endParaRPr/>
            </a:p>
          </p:txBody>
        </p:sp>
        <p:cxnSp>
          <p:nvCxnSpPr>
            <p:cNvPr id="12" name="Google Shape;378;p30">
              <a:extLst>
                <a:ext uri="{FF2B5EF4-FFF2-40B4-BE49-F238E27FC236}">
                  <a16:creationId xmlns:a16="http://schemas.microsoft.com/office/drawing/2014/main" id="{C10EEDA0-AFBE-9357-B313-FF1454E8ACB7}"/>
                </a:ext>
              </a:extLst>
            </p:cNvPr>
            <p:cNvCxnSpPr/>
            <p:nvPr/>
          </p:nvCxnSpPr>
          <p:spPr>
            <a:xfrm>
              <a:off x="2821129" y="3313180"/>
              <a:ext cx="414338" cy="179785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379;p30">
              <a:extLst>
                <a:ext uri="{FF2B5EF4-FFF2-40B4-BE49-F238E27FC236}">
                  <a16:creationId xmlns:a16="http://schemas.microsoft.com/office/drawing/2014/main" id="{A6BC0392-FBEF-8CAB-8282-F1734A91E686}"/>
                </a:ext>
              </a:extLst>
            </p:cNvPr>
            <p:cNvCxnSpPr/>
            <p:nvPr/>
          </p:nvCxnSpPr>
          <p:spPr>
            <a:xfrm flipH="1">
              <a:off x="4527692" y="3326277"/>
              <a:ext cx="334962" cy="123825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" name="Google Shape;381;p30">
              <a:extLst>
                <a:ext uri="{FF2B5EF4-FFF2-40B4-BE49-F238E27FC236}">
                  <a16:creationId xmlns:a16="http://schemas.microsoft.com/office/drawing/2014/main" id="{5E727E64-C2C7-0CCE-1803-C30FE2C8F46F}"/>
                </a:ext>
              </a:extLst>
            </p:cNvPr>
            <p:cNvSpPr txBox="1"/>
            <p:nvPr/>
          </p:nvSpPr>
          <p:spPr>
            <a:xfrm>
              <a:off x="3447434" y="4239485"/>
              <a:ext cx="60159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NREN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82;p30">
              <a:extLst>
                <a:ext uri="{FF2B5EF4-FFF2-40B4-BE49-F238E27FC236}">
                  <a16:creationId xmlns:a16="http://schemas.microsoft.com/office/drawing/2014/main" id="{FF40BC5F-B8D1-D86F-04A5-B909CB0F04FF}"/>
                </a:ext>
              </a:extLst>
            </p:cNvPr>
            <p:cNvSpPr txBox="1"/>
            <p:nvPr/>
          </p:nvSpPr>
          <p:spPr>
            <a:xfrm>
              <a:off x="2983054" y="1724885"/>
              <a:ext cx="22288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Congested or faulty links between domains</a:t>
              </a:r>
              <a:endParaRPr/>
            </a:p>
          </p:txBody>
        </p:sp>
        <p:cxnSp>
          <p:nvCxnSpPr>
            <p:cNvPr id="17" name="Google Shape;383;p30">
              <a:extLst>
                <a:ext uri="{FF2B5EF4-FFF2-40B4-BE49-F238E27FC236}">
                  <a16:creationId xmlns:a16="http://schemas.microsoft.com/office/drawing/2014/main" id="{FEAD5DA2-D2D3-4119-4AE7-CD94C2B7F94B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4097479" y="2248105"/>
              <a:ext cx="430200" cy="100080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18" name="Google Shape;384;p30">
              <a:extLst>
                <a:ext uri="{FF2B5EF4-FFF2-40B4-BE49-F238E27FC236}">
                  <a16:creationId xmlns:a16="http://schemas.microsoft.com/office/drawing/2014/main" id="{AA704FF7-A320-071B-B090-E72531656AF5}"/>
                </a:ext>
              </a:extLst>
            </p:cNvPr>
            <p:cNvSpPr txBox="1"/>
            <p:nvPr/>
          </p:nvSpPr>
          <p:spPr>
            <a:xfrm>
              <a:off x="1097742" y="4389504"/>
              <a:ext cx="19907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Congested intra- campus links</a:t>
              </a:r>
              <a:endParaRPr/>
            </a:p>
          </p:txBody>
        </p:sp>
        <p:cxnSp>
          <p:nvCxnSpPr>
            <p:cNvPr id="19" name="Google Shape;385;p30">
              <a:extLst>
                <a:ext uri="{FF2B5EF4-FFF2-40B4-BE49-F238E27FC236}">
                  <a16:creationId xmlns:a16="http://schemas.microsoft.com/office/drawing/2014/main" id="{EFFBD28A-7480-10FB-1AA0-8FB34816DAAF}"/>
                </a:ext>
              </a:extLst>
            </p:cNvPr>
            <p:cNvCxnSpPr/>
            <p:nvPr/>
          </p:nvCxnSpPr>
          <p:spPr>
            <a:xfrm rot="10800000" flipH="1">
              <a:off x="1687657" y="3597740"/>
              <a:ext cx="207963" cy="791765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1" name="Google Shape;387;p30">
              <a:extLst>
                <a:ext uri="{FF2B5EF4-FFF2-40B4-BE49-F238E27FC236}">
                  <a16:creationId xmlns:a16="http://schemas.microsoft.com/office/drawing/2014/main" id="{078099AC-7AF2-59DF-8AA4-A172FB8BCA84}"/>
                </a:ext>
              </a:extLst>
            </p:cNvPr>
            <p:cNvSpPr txBox="1"/>
            <p:nvPr/>
          </p:nvSpPr>
          <p:spPr>
            <a:xfrm>
              <a:off x="8621105" y="2378293"/>
              <a:ext cx="102405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Destination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Campus</a:t>
              </a:r>
              <a:endParaRPr/>
            </a:p>
          </p:txBody>
        </p:sp>
        <p:sp>
          <p:nvSpPr>
            <p:cNvPr id="22" name="Google Shape;388;p30">
              <a:extLst>
                <a:ext uri="{FF2B5EF4-FFF2-40B4-BE49-F238E27FC236}">
                  <a16:creationId xmlns:a16="http://schemas.microsoft.com/office/drawing/2014/main" id="{8D080B45-82C2-AE50-E5C0-749A46DC71AF}"/>
                </a:ext>
              </a:extLst>
            </p:cNvPr>
            <p:cNvSpPr txBox="1"/>
            <p:nvPr/>
          </p:nvSpPr>
          <p:spPr>
            <a:xfrm>
              <a:off x="6370779" y="1808720"/>
              <a:ext cx="2895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Latency dependant problems inside domains with small RTT</a:t>
              </a:r>
              <a:endParaRPr/>
            </a:p>
          </p:txBody>
        </p:sp>
        <p:cxnSp>
          <p:nvCxnSpPr>
            <p:cNvPr id="23" name="Google Shape;389;p30">
              <a:extLst>
                <a:ext uri="{FF2B5EF4-FFF2-40B4-BE49-F238E27FC236}">
                  <a16:creationId xmlns:a16="http://schemas.microsoft.com/office/drawing/2014/main" id="{2E2DE104-B728-BBD5-9C19-E19799EF45B7}"/>
                </a:ext>
              </a:extLst>
            </p:cNvPr>
            <p:cNvCxnSpPr/>
            <p:nvPr/>
          </p:nvCxnSpPr>
          <p:spPr>
            <a:xfrm>
              <a:off x="7767779" y="2258287"/>
              <a:ext cx="866776" cy="712313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grpSp>
          <p:nvGrpSpPr>
            <p:cNvPr id="24" name="Google Shape;390;p30">
              <a:extLst>
                <a:ext uri="{FF2B5EF4-FFF2-40B4-BE49-F238E27FC236}">
                  <a16:creationId xmlns:a16="http://schemas.microsoft.com/office/drawing/2014/main" id="{615E9210-093A-67BC-823A-A5C4D201ECD7}"/>
                </a:ext>
              </a:extLst>
            </p:cNvPr>
            <p:cNvGrpSpPr/>
            <p:nvPr/>
          </p:nvGrpSpPr>
          <p:grpSpPr>
            <a:xfrm>
              <a:off x="6216795" y="3414383"/>
              <a:ext cx="1800225" cy="604838"/>
              <a:chOff x="1134" y="2661"/>
              <a:chExt cx="1134" cy="918"/>
            </a:xfrm>
          </p:grpSpPr>
          <p:sp>
            <p:nvSpPr>
              <p:cNvPr id="39" name="Google Shape;391;p30">
                <a:extLst>
                  <a:ext uri="{FF2B5EF4-FFF2-40B4-BE49-F238E27FC236}">
                    <a16:creationId xmlns:a16="http://schemas.microsoft.com/office/drawing/2014/main" id="{A3687835-FE99-75B9-D07B-F2327B8426CC}"/>
                  </a:ext>
                </a:extLst>
              </p:cNvPr>
              <p:cNvSpPr/>
              <p:nvPr/>
            </p:nvSpPr>
            <p:spPr>
              <a:xfrm>
                <a:off x="1134" y="2661"/>
                <a:ext cx="1134" cy="91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-1" y="8613"/>
                      <a:pt x="-1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4" y="13940"/>
                      <a:pt x="474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299"/>
                      <a:pt x="6247" y="20299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6"/>
                      <a:pt x="11036" y="21596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6"/>
                      <a:pt x="15802" y="18946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-1"/>
                      <a:pt x="16758" y="-1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-1"/>
                      <a:pt x="13174" y="-1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49"/>
                      <a:pt x="9358" y="649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1"/>
                      <a:pt x="5288" y="1971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09"/>
                      <a:pt x="2172" y="13109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dist="107763" dir="2700000" algn="ctr" rotWithShape="0">
                  <a:srgbClr val="000000">
                    <a:alpha val="74901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" name="Google Shape;392;p30">
                <a:extLst>
                  <a:ext uri="{FF2B5EF4-FFF2-40B4-BE49-F238E27FC236}">
                    <a16:creationId xmlns:a16="http://schemas.microsoft.com/office/drawing/2014/main" id="{CE573D77-3D3F-2CF1-62B6-D430AF7291B4}"/>
                  </a:ext>
                </a:extLst>
              </p:cNvPr>
              <p:cNvGrpSpPr/>
              <p:nvPr/>
            </p:nvGrpSpPr>
            <p:grpSpPr>
              <a:xfrm>
                <a:off x="1346" y="2838"/>
                <a:ext cx="657" cy="548"/>
                <a:chOff x="200" y="2514"/>
                <a:chExt cx="657" cy="548"/>
              </a:xfrm>
            </p:grpSpPr>
            <p:cxnSp>
              <p:nvCxnSpPr>
                <p:cNvPr id="41" name="Google Shape;393;p30">
                  <a:extLst>
                    <a:ext uri="{FF2B5EF4-FFF2-40B4-BE49-F238E27FC236}">
                      <a16:creationId xmlns:a16="http://schemas.microsoft.com/office/drawing/2014/main" id="{263AF617-655D-5B3B-185F-9CD5EABAF492}"/>
                    </a:ext>
                  </a:extLst>
                </p:cNvPr>
                <p:cNvCxnSpPr/>
                <p:nvPr/>
              </p:nvCxnSpPr>
              <p:spPr>
                <a:xfrm rot="-5400000" flipH="1">
                  <a:off x="527" y="2549"/>
                  <a:ext cx="2" cy="13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42" name="Google Shape;394;p30">
                  <a:extLst>
                    <a:ext uri="{FF2B5EF4-FFF2-40B4-BE49-F238E27FC236}">
                      <a16:creationId xmlns:a16="http://schemas.microsoft.com/office/drawing/2014/main" id="{7626869B-0B14-923F-0C19-FDCE55B7641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200" y="2856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3" name="Google Shape;395;p30">
                  <a:extLst>
                    <a:ext uri="{FF2B5EF4-FFF2-40B4-BE49-F238E27FC236}">
                      <a16:creationId xmlns:a16="http://schemas.microsoft.com/office/drawing/2014/main" id="{C4833955-2842-5436-8BD6-38CE2B32DEEC}"/>
                    </a:ext>
                  </a:extLst>
                </p:cNvPr>
                <p:cNvCxnSpPr/>
                <p:nvPr/>
              </p:nvCxnSpPr>
              <p:spPr>
                <a:xfrm>
                  <a:off x="331" y="2717"/>
                  <a:ext cx="0" cy="197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44" name="Google Shape;396;p30">
                  <a:extLst>
                    <a:ext uri="{FF2B5EF4-FFF2-40B4-BE49-F238E27FC236}">
                      <a16:creationId xmlns:a16="http://schemas.microsoft.com/office/drawing/2014/main" id="{22E2B864-77AE-D50D-4641-4C6B97DF9D2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200" y="2514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" name="Google Shape;397;p30">
                  <a:extLst>
                    <a:ext uri="{FF2B5EF4-FFF2-40B4-BE49-F238E27FC236}">
                      <a16:creationId xmlns:a16="http://schemas.microsoft.com/office/drawing/2014/main" id="{F6298F82-06FC-4F08-319F-BB40583F125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94" y="2514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" name="Google Shape;398;p30">
                  <a:extLst>
                    <a:ext uri="{FF2B5EF4-FFF2-40B4-BE49-F238E27FC236}">
                      <a16:creationId xmlns:a16="http://schemas.microsoft.com/office/drawing/2014/main" id="{55A7C731-624C-6A90-2FB1-1FEF9BDAB64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94" y="2856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7" name="Google Shape;399;p30">
                  <a:extLst>
                    <a:ext uri="{FF2B5EF4-FFF2-40B4-BE49-F238E27FC236}">
                      <a16:creationId xmlns:a16="http://schemas.microsoft.com/office/drawing/2014/main" id="{A1E82BF5-FC0E-682F-8B47-8B8AE1817ED1}"/>
                    </a:ext>
                  </a:extLst>
                </p:cNvPr>
                <p:cNvCxnSpPr/>
                <p:nvPr/>
              </p:nvCxnSpPr>
              <p:spPr>
                <a:xfrm>
                  <a:off x="725" y="2717"/>
                  <a:ext cx="0" cy="197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" name="Google Shape;400;p30">
                  <a:extLst>
                    <a:ext uri="{FF2B5EF4-FFF2-40B4-BE49-F238E27FC236}">
                      <a16:creationId xmlns:a16="http://schemas.microsoft.com/office/drawing/2014/main" id="{DB737522-DC0E-BD9F-592C-B704787AB0AB}"/>
                    </a:ext>
                  </a:extLst>
                </p:cNvPr>
                <p:cNvCxnSpPr/>
                <p:nvPr/>
              </p:nvCxnSpPr>
              <p:spPr>
                <a:xfrm rot="-5400000" flipH="1">
                  <a:off x="527" y="2891"/>
                  <a:ext cx="2" cy="13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25" name="Google Shape;401;p30">
              <a:extLst>
                <a:ext uri="{FF2B5EF4-FFF2-40B4-BE49-F238E27FC236}">
                  <a16:creationId xmlns:a16="http://schemas.microsoft.com/office/drawing/2014/main" id="{7A374442-FEF7-57DF-6C10-94894C1A9FC8}"/>
                </a:ext>
              </a:extLst>
            </p:cNvPr>
            <p:cNvSpPr txBox="1"/>
            <p:nvPr/>
          </p:nvSpPr>
          <p:spPr>
            <a:xfrm>
              <a:off x="6563365" y="4296636"/>
              <a:ext cx="81339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Regional</a:t>
              </a:r>
              <a:endParaRPr/>
            </a:p>
          </p:txBody>
        </p:sp>
        <p:cxnSp>
          <p:nvCxnSpPr>
            <p:cNvPr id="26" name="Google Shape;402;p30">
              <a:extLst>
                <a:ext uri="{FF2B5EF4-FFF2-40B4-BE49-F238E27FC236}">
                  <a16:creationId xmlns:a16="http://schemas.microsoft.com/office/drawing/2014/main" id="{FF456177-6850-0A42-EA82-09306ADCE521}"/>
                </a:ext>
              </a:extLst>
            </p:cNvPr>
            <p:cNvCxnSpPr/>
            <p:nvPr/>
          </p:nvCxnSpPr>
          <p:spPr>
            <a:xfrm>
              <a:off x="6091382" y="3313180"/>
              <a:ext cx="404813" cy="173831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403;p30">
              <a:extLst>
                <a:ext uri="{FF2B5EF4-FFF2-40B4-BE49-F238E27FC236}">
                  <a16:creationId xmlns:a16="http://schemas.microsoft.com/office/drawing/2014/main" id="{4791AE98-5CFA-B6B6-458E-2D1ECDA8C3AA}"/>
                </a:ext>
              </a:extLst>
            </p:cNvPr>
            <p:cNvCxnSpPr/>
            <p:nvPr/>
          </p:nvCxnSpPr>
          <p:spPr>
            <a:xfrm flipH="1">
              <a:off x="7767782" y="3326276"/>
              <a:ext cx="320675" cy="122634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8" name="Google Shape;404;p30">
              <a:extLst>
                <a:ext uri="{FF2B5EF4-FFF2-40B4-BE49-F238E27FC236}">
                  <a16:creationId xmlns:a16="http://schemas.microsoft.com/office/drawing/2014/main" id="{8BC5710E-00C8-411B-160B-93BE9256A452}"/>
                </a:ext>
              </a:extLst>
            </p:cNvPr>
            <p:cNvGrpSpPr/>
            <p:nvPr/>
          </p:nvGrpSpPr>
          <p:grpSpPr>
            <a:xfrm>
              <a:off x="8090045" y="2970599"/>
              <a:ext cx="1800225" cy="606028"/>
              <a:chOff x="210" y="2451"/>
              <a:chExt cx="1134" cy="918"/>
            </a:xfrm>
          </p:grpSpPr>
          <p:sp>
            <p:nvSpPr>
              <p:cNvPr id="29" name="Google Shape;405;p30">
                <a:extLst>
                  <a:ext uri="{FF2B5EF4-FFF2-40B4-BE49-F238E27FC236}">
                    <a16:creationId xmlns:a16="http://schemas.microsoft.com/office/drawing/2014/main" id="{9545FDCB-D1E1-D670-904A-49F4D8A8F030}"/>
                  </a:ext>
                </a:extLst>
              </p:cNvPr>
              <p:cNvSpPr/>
              <p:nvPr/>
            </p:nvSpPr>
            <p:spPr>
              <a:xfrm>
                <a:off x="210" y="2451"/>
                <a:ext cx="1134" cy="91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-1" y="8613"/>
                      <a:pt x="-1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4" y="13940"/>
                      <a:pt x="474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299"/>
                      <a:pt x="6247" y="20299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6"/>
                      <a:pt x="11036" y="21596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6"/>
                      <a:pt x="15802" y="18946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-1"/>
                      <a:pt x="16758" y="-1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-1"/>
                      <a:pt x="13174" y="-1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49"/>
                      <a:pt x="9358" y="649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1"/>
                      <a:pt x="5288" y="1971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09"/>
                      <a:pt x="2172" y="13109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dist="107763" dir="2700000" algn="ctr" rotWithShape="0">
                  <a:srgbClr val="000000">
                    <a:alpha val="74901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" name="Google Shape;406;p30">
                <a:extLst>
                  <a:ext uri="{FF2B5EF4-FFF2-40B4-BE49-F238E27FC236}">
                    <a16:creationId xmlns:a16="http://schemas.microsoft.com/office/drawing/2014/main" id="{F50D0132-5121-C7D7-0351-325BFAE24928}"/>
                  </a:ext>
                </a:extLst>
              </p:cNvPr>
              <p:cNvGrpSpPr/>
              <p:nvPr/>
            </p:nvGrpSpPr>
            <p:grpSpPr>
              <a:xfrm>
                <a:off x="422" y="2600"/>
                <a:ext cx="703" cy="576"/>
                <a:chOff x="422" y="2600"/>
                <a:chExt cx="703" cy="576"/>
              </a:xfrm>
            </p:grpSpPr>
            <p:pic>
              <p:nvPicPr>
                <p:cNvPr id="31" name="Google Shape;407;p30">
                  <a:extLst>
                    <a:ext uri="{FF2B5EF4-FFF2-40B4-BE49-F238E27FC236}">
                      <a16:creationId xmlns:a16="http://schemas.microsoft.com/office/drawing/2014/main" id="{147A5EBD-6D8E-7F15-BFAF-27CF5071ED3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22" y="2970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2" name="Google Shape;408;p30">
                  <a:extLst>
                    <a:ext uri="{FF2B5EF4-FFF2-40B4-BE49-F238E27FC236}">
                      <a16:creationId xmlns:a16="http://schemas.microsoft.com/office/drawing/2014/main" id="{DE341EC7-C19F-2030-DB46-23E62025EF6E}"/>
                    </a:ext>
                  </a:extLst>
                </p:cNvPr>
                <p:cNvCxnSpPr/>
                <p:nvPr/>
              </p:nvCxnSpPr>
              <p:spPr>
                <a:xfrm>
                  <a:off x="553" y="2831"/>
                  <a:ext cx="0" cy="197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" name="Google Shape;409;p30">
                  <a:extLst>
                    <a:ext uri="{FF2B5EF4-FFF2-40B4-BE49-F238E27FC236}">
                      <a16:creationId xmlns:a16="http://schemas.microsoft.com/office/drawing/2014/main" id="{92CFBB77-F1FC-F8B6-63B0-C85A31685D18}"/>
                    </a:ext>
                  </a:extLst>
                </p:cNvPr>
                <p:cNvCxnSpPr/>
                <p:nvPr/>
              </p:nvCxnSpPr>
              <p:spPr>
                <a:xfrm rot="-5400000" flipH="1">
                  <a:off x="749" y="3005"/>
                  <a:ext cx="2" cy="13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" name="Google Shape;410;p30">
                  <a:extLst>
                    <a:ext uri="{FF2B5EF4-FFF2-40B4-BE49-F238E27FC236}">
                      <a16:creationId xmlns:a16="http://schemas.microsoft.com/office/drawing/2014/main" id="{C51B00EB-A610-BE3E-A162-B63D5154CC51}"/>
                    </a:ext>
                  </a:extLst>
                </p:cNvPr>
                <p:cNvCxnSpPr/>
                <p:nvPr/>
              </p:nvCxnSpPr>
              <p:spPr>
                <a:xfrm rot="-5400000" flipH="1">
                  <a:off x="564" y="2833"/>
                  <a:ext cx="379" cy="168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35" name="Google Shape;411;p30">
                  <a:extLst>
                    <a:ext uri="{FF2B5EF4-FFF2-40B4-BE49-F238E27FC236}">
                      <a16:creationId xmlns:a16="http://schemas.microsoft.com/office/drawing/2014/main" id="{B4B2103D-3D73-C293-7CA8-7DD1D5EB9C2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22" y="2628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Google Shape;412;p30">
                  <a:extLst>
                    <a:ext uri="{FF2B5EF4-FFF2-40B4-BE49-F238E27FC236}">
                      <a16:creationId xmlns:a16="http://schemas.microsoft.com/office/drawing/2014/main" id="{C362E125-0137-6CCE-0269-8230399F746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816" y="2970"/>
                  <a:ext cx="263" cy="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7" name="Google Shape;413;p30">
                  <a:extLst>
                    <a:ext uri="{FF2B5EF4-FFF2-40B4-BE49-F238E27FC236}">
                      <a16:creationId xmlns:a16="http://schemas.microsoft.com/office/drawing/2014/main" id="{034CAD39-59D4-E838-E784-CE45C38B67A3}"/>
                    </a:ext>
                  </a:extLst>
                </p:cNvPr>
                <p:cNvCxnSpPr/>
                <p:nvPr/>
              </p:nvCxnSpPr>
              <p:spPr>
                <a:xfrm flipH="1">
                  <a:off x="947" y="2850"/>
                  <a:ext cx="1" cy="178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8" name="Google Shape;414;p30">
                  <a:extLst>
                    <a:ext uri="{FF2B5EF4-FFF2-40B4-BE49-F238E27FC236}">
                      <a16:creationId xmlns:a16="http://schemas.microsoft.com/office/drawing/2014/main" id="{543BAB36-0285-847C-91F4-CAC4CD2FFD55}"/>
                    </a:ext>
                  </a:extLst>
                </p:cNvPr>
                <p:cNvSpPr/>
                <p:nvPr/>
              </p:nvSpPr>
              <p:spPr>
                <a:xfrm>
                  <a:off x="873" y="2600"/>
                  <a:ext cx="252" cy="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6994" y="15388"/>
                      </a:moveTo>
                      <a:lnTo>
                        <a:pt x="16994" y="13553"/>
                      </a:lnTo>
                      <a:lnTo>
                        <a:pt x="19535" y="13553"/>
                      </a:lnTo>
                      <a:lnTo>
                        <a:pt x="19535" y="10729"/>
                      </a:lnTo>
                      <a:lnTo>
                        <a:pt x="19535" y="6776"/>
                      </a:lnTo>
                      <a:lnTo>
                        <a:pt x="19535" y="0"/>
                      </a:lnTo>
                      <a:lnTo>
                        <a:pt x="10800" y="0"/>
                      </a:lnTo>
                      <a:lnTo>
                        <a:pt x="2065" y="0"/>
                      </a:lnTo>
                      <a:lnTo>
                        <a:pt x="2065" y="6776"/>
                      </a:lnTo>
                      <a:lnTo>
                        <a:pt x="2065" y="10729"/>
                      </a:lnTo>
                      <a:lnTo>
                        <a:pt x="2065" y="13553"/>
                      </a:lnTo>
                      <a:lnTo>
                        <a:pt x="4606" y="13553"/>
                      </a:lnTo>
                      <a:lnTo>
                        <a:pt x="4606" y="15388"/>
                      </a:lnTo>
                      <a:lnTo>
                        <a:pt x="0" y="15388"/>
                      </a:lnTo>
                      <a:lnTo>
                        <a:pt x="0" y="21600"/>
                      </a:lnTo>
                      <a:lnTo>
                        <a:pt x="10800" y="21600"/>
                      </a:lnTo>
                      <a:lnTo>
                        <a:pt x="21600" y="21600"/>
                      </a:lnTo>
                      <a:lnTo>
                        <a:pt x="21600" y="15388"/>
                      </a:lnTo>
                      <a:lnTo>
                        <a:pt x="16994" y="15388"/>
                      </a:lnTo>
                      <a:close/>
                    </a:path>
                    <a:path w="21600" h="21600" extrusionOk="0">
                      <a:moveTo>
                        <a:pt x="4606" y="15388"/>
                      </a:moveTo>
                      <a:lnTo>
                        <a:pt x="4606" y="13553"/>
                      </a:lnTo>
                      <a:lnTo>
                        <a:pt x="16994" y="13553"/>
                      </a:lnTo>
                      <a:lnTo>
                        <a:pt x="16994" y="15388"/>
                      </a:lnTo>
                      <a:lnTo>
                        <a:pt x="4606" y="15388"/>
                      </a:lnTo>
                    </a:path>
                    <a:path w="21600" h="21600" extrusionOk="0">
                      <a:moveTo>
                        <a:pt x="4606" y="11294"/>
                      </a:moveTo>
                      <a:lnTo>
                        <a:pt x="4606" y="2259"/>
                      </a:lnTo>
                      <a:lnTo>
                        <a:pt x="16994" y="2259"/>
                      </a:lnTo>
                      <a:lnTo>
                        <a:pt x="16994" y="11294"/>
                      </a:lnTo>
                      <a:lnTo>
                        <a:pt x="4606" y="11294"/>
                      </a:lnTo>
                      <a:moveTo>
                        <a:pt x="13976" y="17082"/>
                      </a:moveTo>
                      <a:lnTo>
                        <a:pt x="13976" y="16376"/>
                      </a:lnTo>
                      <a:lnTo>
                        <a:pt x="20171" y="16376"/>
                      </a:lnTo>
                      <a:lnTo>
                        <a:pt x="20171" y="17082"/>
                      </a:lnTo>
                      <a:lnTo>
                        <a:pt x="13976" y="17082"/>
                      </a:lnTo>
                    </a:path>
                  </a:pathLst>
                </a:custGeom>
                <a:solidFill>
                  <a:srgbClr val="C0C0C0"/>
                </a:solidFill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5" name="Google Shape;339;p30">
            <a:extLst>
              <a:ext uri="{FF2B5EF4-FFF2-40B4-BE49-F238E27FC236}">
                <a16:creationId xmlns:a16="http://schemas.microsoft.com/office/drawing/2014/main" id="{12EB2C8B-2FF6-C217-B484-978CD52E9A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6657" y="111813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US" sz="3300" dirty="0">
                <a:solidFill>
                  <a:srgbClr val="00B050"/>
                </a:solidFill>
              </a:rPr>
              <a:t>Where Are The Problems?</a:t>
            </a:r>
            <a:endParaRPr sz="3300" dirty="0">
              <a:solidFill>
                <a:srgbClr val="00B050"/>
              </a:solidFill>
            </a:endParaRPr>
          </a:p>
        </p:txBody>
      </p:sp>
      <p:sp>
        <p:nvSpPr>
          <p:cNvPr id="79" name="Speech Bubble: Oval 78">
            <a:extLst>
              <a:ext uri="{FF2B5EF4-FFF2-40B4-BE49-F238E27FC236}">
                <a16:creationId xmlns:a16="http://schemas.microsoft.com/office/drawing/2014/main" id="{899E425F-AC67-48CB-B171-DD0967AED1D4}"/>
              </a:ext>
            </a:extLst>
          </p:cNvPr>
          <p:cNvSpPr/>
          <p:nvPr/>
        </p:nvSpPr>
        <p:spPr>
          <a:xfrm>
            <a:off x="2801720" y="2702678"/>
            <a:ext cx="1186786" cy="449129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  <a:endParaRPr lang="de-DE" dirty="0"/>
          </a:p>
        </p:txBody>
      </p:sp>
      <p:sp>
        <p:nvSpPr>
          <p:cNvPr id="80" name="Speech Bubble: Oval 79">
            <a:extLst>
              <a:ext uri="{FF2B5EF4-FFF2-40B4-BE49-F238E27FC236}">
                <a16:creationId xmlns:a16="http://schemas.microsoft.com/office/drawing/2014/main" id="{FE60F520-DCDB-4FF6-AC15-25306A26F2D7}"/>
              </a:ext>
            </a:extLst>
          </p:cNvPr>
          <p:cNvSpPr/>
          <p:nvPr/>
        </p:nvSpPr>
        <p:spPr>
          <a:xfrm rot="241814">
            <a:off x="10491417" y="2939703"/>
            <a:ext cx="1149580" cy="45086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???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8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02;p32">
            <a:extLst>
              <a:ext uri="{FF2B5EF4-FFF2-40B4-BE49-F238E27FC236}">
                <a16:creationId xmlns:a16="http://schemas.microsoft.com/office/drawing/2014/main" id="{98377E90-229D-472C-817E-0D26F636C0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50330" y="858216"/>
            <a:ext cx="8229600" cy="76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US" sz="3300" dirty="0">
                <a:solidFill>
                  <a:srgbClr val="00B050"/>
                </a:solidFill>
              </a:rPr>
              <a:t>Very small packet loss and TCP performance</a:t>
            </a:r>
            <a:endParaRPr sz="3300" dirty="0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6DDB62-802F-44F3-A68B-93E6EB9CC262}"/>
              </a:ext>
            </a:extLst>
          </p:cNvPr>
          <p:cNvGrpSpPr/>
          <p:nvPr/>
        </p:nvGrpSpPr>
        <p:grpSpPr>
          <a:xfrm>
            <a:off x="914400" y="1608084"/>
            <a:ext cx="10262681" cy="4375300"/>
            <a:chOff x="914400" y="1608084"/>
            <a:chExt cx="10262681" cy="4375300"/>
          </a:xfrm>
        </p:grpSpPr>
        <p:pic>
          <p:nvPicPr>
            <p:cNvPr id="25" name="Picture 24" descr="A graph with text and a line&#10;&#10;Description automatically generated with medium confidence">
              <a:extLst>
                <a:ext uri="{FF2B5EF4-FFF2-40B4-BE49-F238E27FC236}">
                  <a16:creationId xmlns:a16="http://schemas.microsoft.com/office/drawing/2014/main" id="{2196E058-72DF-4C29-BF7C-068AE7802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608084"/>
              <a:ext cx="10262681" cy="43753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00657D-C2DE-4EB4-A186-7752E417482B}"/>
                </a:ext>
              </a:extLst>
            </p:cNvPr>
            <p:cNvSpPr/>
            <p:nvPr/>
          </p:nvSpPr>
          <p:spPr>
            <a:xfrm>
              <a:off x="3624943" y="5600700"/>
              <a:ext cx="1771650" cy="2694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4DB6AE3-F26F-4A7E-AF04-469B499349F8}"/>
                </a:ext>
              </a:extLst>
            </p:cNvPr>
            <p:cNvSpPr/>
            <p:nvPr/>
          </p:nvSpPr>
          <p:spPr>
            <a:xfrm>
              <a:off x="6414407" y="5600699"/>
              <a:ext cx="1771650" cy="2694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Google Shape;328;p29">
              <a:extLst>
                <a:ext uri="{FF2B5EF4-FFF2-40B4-BE49-F238E27FC236}">
                  <a16:creationId xmlns:a16="http://schemas.microsoft.com/office/drawing/2014/main" id="{CE62F0B9-6175-4915-8204-5859F2FCF10C}"/>
                </a:ext>
              </a:extLst>
            </p:cNvPr>
            <p:cNvSpPr txBox="1">
              <a:spLocks/>
            </p:cNvSpPr>
            <p:nvPr/>
          </p:nvSpPr>
          <p:spPr>
            <a:xfrm>
              <a:off x="6837403" y="5582297"/>
              <a:ext cx="1073111" cy="229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ts val="1375"/>
                <a:buFont typeface="Arial" panose="020B0604020202020204" pitchFamily="34" charset="0"/>
                <a:buNone/>
              </a:pPr>
              <a:r>
                <a:rPr lang="en-US" sz="1400" dirty="0">
                  <a:latin typeface="Arial Narrow bold" panose="020B0706020202030204" pitchFamily="34" charset="0"/>
                </a:rPr>
                <a:t>No Loss</a:t>
              </a:r>
              <a:endParaRPr lang="en-US" sz="1400" b="0" i="0" u="none" strike="noStrike" cap="none" dirty="0">
                <a:solidFill>
                  <a:schemeClr val="dk1"/>
                </a:solidFill>
                <a:latin typeface="Arial Narrow bold" panose="020B070602020203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28;p29">
              <a:extLst>
                <a:ext uri="{FF2B5EF4-FFF2-40B4-BE49-F238E27FC236}">
                  <a16:creationId xmlns:a16="http://schemas.microsoft.com/office/drawing/2014/main" id="{7F0878FA-D8AE-4D45-A71A-D11EB6EF5CD9}"/>
                </a:ext>
              </a:extLst>
            </p:cNvPr>
            <p:cNvSpPr txBox="1">
              <a:spLocks/>
            </p:cNvSpPr>
            <p:nvPr/>
          </p:nvSpPr>
          <p:spPr>
            <a:xfrm>
              <a:off x="3284621" y="5542512"/>
              <a:ext cx="2432437" cy="269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ts val="1375"/>
                <a:buFont typeface="Arial" panose="020B0604020202020204" pitchFamily="34" charset="0"/>
                <a:buNone/>
              </a:pPr>
              <a:r>
                <a:rPr lang="en-US" sz="1400" dirty="0">
                  <a:latin typeface="Arial Narrow bold" panose="020B0706020202030204" pitchFamily="34" charset="0"/>
                </a:rPr>
                <a:t>Loss of 1 packet per 20.000</a:t>
              </a:r>
              <a:endParaRPr lang="en-US" sz="1400" b="0" i="0" u="none" strike="noStrike" cap="none" dirty="0">
                <a:solidFill>
                  <a:schemeClr val="dk1"/>
                </a:solidFill>
                <a:latin typeface="Arial Narrow bold" panose="020B0706020202030204" pitchFamily="34" charset="0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651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120;p15">
            <a:extLst>
              <a:ext uri="{FF2B5EF4-FFF2-40B4-BE49-F238E27FC236}">
                <a16:creationId xmlns:a16="http://schemas.microsoft.com/office/drawing/2014/main" id="{E5D3469F-8354-42DD-B096-37982BBC4617}"/>
              </a:ext>
            </a:extLst>
          </p:cNvPr>
          <p:cNvSpPr txBox="1">
            <a:spLocks/>
          </p:cNvSpPr>
          <p:nvPr/>
        </p:nvSpPr>
        <p:spPr>
          <a:xfrm>
            <a:off x="1117600" y="8413748"/>
            <a:ext cx="486900" cy="48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mtClean="0"/>
              <a:pPr algn="ctr">
                <a:buClr>
                  <a:srgbClr val="000000"/>
                </a:buClr>
                <a:buSzPts val="1200"/>
                <a:buFont typeface="Arial"/>
                <a:buNone/>
              </a:pPr>
              <a:t>8</a:t>
            </a:fld>
            <a:endParaRPr lang="en-US"/>
          </a:p>
        </p:txBody>
      </p:sp>
      <p:sp>
        <p:nvSpPr>
          <p:cNvPr id="86" name="Google Shape;121;p15">
            <a:extLst>
              <a:ext uri="{FF2B5EF4-FFF2-40B4-BE49-F238E27FC236}">
                <a16:creationId xmlns:a16="http://schemas.microsoft.com/office/drawing/2014/main" id="{268D44D0-D699-4741-A66D-005D1BE9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9938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2400">
                <a:solidFill>
                  <a:srgbClr val="37BF50"/>
                </a:solidFill>
                <a:latin typeface="Calibri"/>
              </a:defRPr>
            </a:pPr>
            <a:r>
              <a:rPr lang="en-US" sz="3300" dirty="0">
                <a:solidFill>
                  <a:srgbClr val="00B050"/>
                </a:solidFill>
              </a:rPr>
              <a:t>What is perfSONAR?</a:t>
            </a:r>
            <a:endParaRPr lang="en-GB" sz="3300" dirty="0">
              <a:solidFill>
                <a:srgbClr val="00B050"/>
              </a:solidFill>
            </a:endParaRPr>
          </a:p>
        </p:txBody>
      </p:sp>
      <p:sp>
        <p:nvSpPr>
          <p:cNvPr id="87" name="Google Shape;122;p15">
            <a:extLst>
              <a:ext uri="{FF2B5EF4-FFF2-40B4-BE49-F238E27FC236}">
                <a16:creationId xmlns:a16="http://schemas.microsoft.com/office/drawing/2014/main" id="{63EEA5A4-13D4-4741-BC40-F318E30B1991}"/>
              </a:ext>
            </a:extLst>
          </p:cNvPr>
          <p:cNvSpPr txBox="1">
            <a:spLocks/>
          </p:cNvSpPr>
          <p:nvPr/>
        </p:nvSpPr>
        <p:spPr>
          <a:xfrm>
            <a:off x="228600" y="1744274"/>
            <a:ext cx="5357700" cy="47572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25" rIns="121900" bIns="60925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655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dirty="0"/>
              <a:t>An </a:t>
            </a:r>
            <a:r>
              <a:rPr lang="en-US" sz="2300" b="1" dirty="0"/>
              <a:t>open source software collaboration</a:t>
            </a:r>
          </a:p>
          <a:p>
            <a:pPr marL="120650" indent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None/>
            </a:pPr>
            <a:endParaRPr lang="en-US" sz="2100" dirty="0"/>
          </a:p>
          <a:p>
            <a:pPr marL="457200" indent="-33655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1" dirty="0"/>
              <a:t>A platform for network monitoring and measurements across organizations on various quality parameters</a:t>
            </a:r>
          </a:p>
          <a:p>
            <a:pPr marL="457200" indent="-33655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dirty="0"/>
              <a:t>Network specific measurements</a:t>
            </a:r>
          </a:p>
          <a:p>
            <a:pPr marL="120650" indent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None/>
            </a:pPr>
            <a:endParaRPr lang="en-US" sz="2300" dirty="0"/>
          </a:p>
          <a:p>
            <a:pPr marL="808038" lvl="1" indent="-357188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2300" dirty="0"/>
              <a:t>Throughput</a:t>
            </a:r>
          </a:p>
          <a:p>
            <a:pPr marL="808038" lvl="1" indent="-357188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2300" dirty="0"/>
              <a:t>One-way delay</a:t>
            </a:r>
          </a:p>
          <a:p>
            <a:pPr marL="808038" lvl="1" indent="-357188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2300" dirty="0"/>
              <a:t>Jitter</a:t>
            </a:r>
          </a:p>
          <a:p>
            <a:pPr marL="808038" lvl="1" indent="-357188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2300" dirty="0"/>
              <a:t>Packet Loss</a:t>
            </a:r>
          </a:p>
          <a:p>
            <a:pPr marL="808038" lvl="1" indent="-357188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2300" dirty="0"/>
              <a:t>Traceroute</a:t>
            </a:r>
          </a:p>
          <a:p>
            <a:pPr marL="808038" lvl="1" indent="-357188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2300" dirty="0"/>
              <a:t>RTT</a:t>
            </a:r>
          </a:p>
          <a:p>
            <a:pPr marL="808038" lvl="1" indent="-357188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Arial"/>
              <a:buChar char="–"/>
            </a:pPr>
            <a:r>
              <a:rPr lang="en-US" sz="2300" dirty="0"/>
              <a:t>2 more ?</a:t>
            </a:r>
          </a:p>
          <a:p>
            <a:pPr marL="1003300" lvl="1" indent="-254000">
              <a:lnSpc>
                <a:spcPct val="80000"/>
              </a:lnSpc>
              <a:spcBef>
                <a:spcPts val="400"/>
              </a:spcBef>
              <a:buClr>
                <a:schemeClr val="dk1"/>
              </a:buClr>
              <a:buSzPts val="2100"/>
              <a:buFont typeface="Arial"/>
              <a:buNone/>
            </a:pPr>
            <a:endParaRPr lang="en-US"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03300" lvl="1" indent="-254000">
              <a:lnSpc>
                <a:spcPct val="80000"/>
              </a:lnSpc>
              <a:spcBef>
                <a:spcPts val="400"/>
              </a:spcBef>
              <a:buClr>
                <a:schemeClr val="dk1"/>
              </a:buClr>
              <a:buSzPts val="2100"/>
              <a:buNone/>
            </a:pPr>
            <a:r>
              <a:rPr lang="en-US" sz="2000" dirty="0">
                <a:hlinkClick r:id="rId2"/>
              </a:rPr>
              <a:t>Network metrics challenge</a:t>
            </a:r>
            <a:endParaRPr lang="en-US" sz="2000" dirty="0"/>
          </a:p>
          <a:p>
            <a:pPr marL="1003300" lvl="1" indent="-254000">
              <a:lnSpc>
                <a:spcPct val="80000"/>
              </a:lnSpc>
              <a:spcBef>
                <a:spcPts val="400"/>
              </a:spcBef>
              <a:buClr>
                <a:schemeClr val="dk1"/>
              </a:buClr>
              <a:buSzPts val="2100"/>
              <a:buFont typeface="Arial"/>
              <a:buNone/>
            </a:pPr>
            <a:endParaRPr lang="en-US"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03300" lvl="1" indent="-254000">
              <a:lnSpc>
                <a:spcPct val="80000"/>
              </a:lnSpc>
              <a:spcBef>
                <a:spcPts val="400"/>
              </a:spcBef>
              <a:buClr>
                <a:schemeClr val="dk1"/>
              </a:buClr>
              <a:buSzPts val="2100"/>
              <a:buFont typeface="Arial"/>
              <a:buNone/>
            </a:pPr>
            <a:endParaRPr lang="en-US"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123;p15">
            <a:extLst>
              <a:ext uri="{FF2B5EF4-FFF2-40B4-BE49-F238E27FC236}">
                <a16:creationId xmlns:a16="http://schemas.microsoft.com/office/drawing/2014/main" id="{B361704A-4AC9-4BA2-9CDA-5F7A01E67C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5675" y="1591875"/>
            <a:ext cx="6917726" cy="431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05A6B-C6B0-47E6-82EA-B59C31C3B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57" y="1483729"/>
            <a:ext cx="4033416" cy="40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2;p18">
            <a:extLst>
              <a:ext uri="{FF2B5EF4-FFF2-40B4-BE49-F238E27FC236}">
                <a16:creationId xmlns:a16="http://schemas.microsoft.com/office/drawing/2014/main" id="{3718262A-B510-4B5D-AAE7-9017C2D70E29}"/>
              </a:ext>
            </a:extLst>
          </p:cNvPr>
          <p:cNvSpPr txBox="1">
            <a:spLocks/>
          </p:cNvSpPr>
          <p:nvPr/>
        </p:nvSpPr>
        <p:spPr>
          <a:xfrm>
            <a:off x="460350" y="1496291"/>
            <a:ext cx="7323300" cy="4813934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1150">
              <a:lnSpc>
                <a:spcPct val="115000"/>
              </a:lnSpc>
              <a:buSzPts val="1300"/>
            </a:pPr>
            <a:r>
              <a:rPr lang="en-US" sz="2300" b="1" dirty="0"/>
              <a:t>Released October 17 2024</a:t>
            </a:r>
          </a:p>
          <a:p>
            <a:pPr marL="457200" indent="-311150">
              <a:lnSpc>
                <a:spcPct val="115000"/>
              </a:lnSpc>
              <a:buSzPts val="1300"/>
            </a:pPr>
            <a:r>
              <a:rPr lang="en-US" sz="2300" b="1" dirty="0"/>
              <a:t>Grafana Interface</a:t>
            </a:r>
            <a:endParaRPr lang="en-US" sz="1900" dirty="0"/>
          </a:p>
          <a:p>
            <a:pPr marL="914400" lvl="1" indent="-311150">
              <a:lnSpc>
                <a:spcPct val="115000"/>
              </a:lnSpc>
              <a:spcBef>
                <a:spcPts val="0"/>
              </a:spcBef>
              <a:buSzPts val="1300"/>
            </a:pPr>
            <a:r>
              <a:rPr lang="en-US" sz="1900" dirty="0"/>
              <a:t>Customizable visualization, better integration with other data</a:t>
            </a:r>
          </a:p>
          <a:p>
            <a:pPr marL="457200" indent="-311150">
              <a:lnSpc>
                <a:spcPct val="115000"/>
              </a:lnSpc>
              <a:spcBef>
                <a:spcPts val="0"/>
              </a:spcBef>
              <a:buSzPts val="1300"/>
            </a:pPr>
            <a:r>
              <a:rPr lang="en-US" sz="2300" b="1" dirty="0"/>
              <a:t>Threaded iperf3 Support</a:t>
            </a:r>
            <a:endParaRPr lang="en-US" sz="1900" dirty="0"/>
          </a:p>
          <a:p>
            <a:pPr marL="914400" lvl="1" indent="-311150">
              <a:lnSpc>
                <a:spcPct val="115000"/>
              </a:lnSpc>
              <a:spcBef>
                <a:spcPts val="0"/>
              </a:spcBef>
              <a:buSzPts val="1300"/>
            </a:pPr>
            <a:r>
              <a:rPr lang="en-US" sz="1900" dirty="0"/>
              <a:t>Ability to test at 100Gbps+</a:t>
            </a:r>
          </a:p>
          <a:p>
            <a:pPr marL="457200" indent="-311150">
              <a:lnSpc>
                <a:spcPct val="115000"/>
              </a:lnSpc>
              <a:spcBef>
                <a:spcPts val="0"/>
              </a:spcBef>
              <a:buSzPts val="1300"/>
            </a:pPr>
            <a:r>
              <a:rPr lang="en-US" sz="2300" b="1" dirty="0"/>
              <a:t>Python </a:t>
            </a:r>
            <a:r>
              <a:rPr lang="en-US" sz="2300" b="1" dirty="0" err="1"/>
              <a:t>pSConfig</a:t>
            </a:r>
            <a:endParaRPr lang="en-US" sz="1900" dirty="0"/>
          </a:p>
          <a:p>
            <a:pPr marL="914400" lvl="1" indent="-311150">
              <a:lnSpc>
                <a:spcPct val="115000"/>
              </a:lnSpc>
              <a:spcBef>
                <a:spcPts val="0"/>
              </a:spcBef>
              <a:buSzPts val="1300"/>
            </a:pPr>
            <a:r>
              <a:rPr lang="en-US" sz="1900" dirty="0"/>
              <a:t>Better maintainability of more modern codebase</a:t>
            </a:r>
            <a:endParaRPr lang="en-US" sz="2300" b="1" dirty="0"/>
          </a:p>
          <a:p>
            <a:pPr marL="457200" indent="-311150">
              <a:lnSpc>
                <a:spcPct val="115000"/>
              </a:lnSpc>
              <a:spcBef>
                <a:spcPts val="0"/>
              </a:spcBef>
              <a:buSzPts val="1300"/>
            </a:pPr>
            <a:r>
              <a:rPr lang="en-US" sz="2300" b="1" dirty="0"/>
              <a:t>Better Instrumentation and Troubleshooting Tools</a:t>
            </a:r>
            <a:endParaRPr lang="en-US" sz="1900" i="1" dirty="0"/>
          </a:p>
          <a:p>
            <a:pPr marL="914400" lvl="1" indent="-311150">
              <a:lnSpc>
                <a:spcPct val="115000"/>
              </a:lnSpc>
              <a:spcBef>
                <a:spcPts val="0"/>
              </a:spcBef>
              <a:buSzPts val="1300"/>
            </a:pPr>
            <a:r>
              <a:rPr lang="en-US" sz="1900" dirty="0"/>
              <a:t>Makes it easier to identify issues when perfSONAR misbehaves</a:t>
            </a:r>
            <a:endParaRPr lang="en-US" sz="2300" b="1" dirty="0"/>
          </a:p>
          <a:p>
            <a:pPr marL="457200" indent="-311150">
              <a:lnSpc>
                <a:spcPct val="115000"/>
              </a:lnSpc>
              <a:spcBef>
                <a:spcPts val="0"/>
              </a:spcBef>
              <a:buSzPts val="1300"/>
            </a:pPr>
            <a:r>
              <a:rPr lang="en-US" sz="2300" b="1" dirty="0"/>
              <a:t>More recent OS Support</a:t>
            </a:r>
          </a:p>
          <a:p>
            <a:pPr marL="914400" lvl="1" indent="-311150">
              <a:lnSpc>
                <a:spcPct val="115000"/>
              </a:lnSpc>
              <a:spcBef>
                <a:spcPts val="0"/>
              </a:spcBef>
              <a:buSzPts val="1300"/>
            </a:pPr>
            <a:r>
              <a:rPr lang="en-US" sz="1900" dirty="0"/>
              <a:t>Debian 11, Debian 12 and Ubuntu 22 support. On top of EL9 (Alma, Rocky) and Ubuntu 20. </a:t>
            </a:r>
            <a:endParaRPr lang="en-US" sz="2300" b="1" dirty="0"/>
          </a:p>
        </p:txBody>
      </p:sp>
      <p:pic>
        <p:nvPicPr>
          <p:cNvPr id="6" name="Google Shape;154;p18">
            <a:extLst>
              <a:ext uri="{FF2B5EF4-FFF2-40B4-BE49-F238E27FC236}">
                <a16:creationId xmlns:a16="http://schemas.microsoft.com/office/drawing/2014/main" id="{F1C9D8C2-101D-4E94-B375-125001188E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30088" y="597531"/>
            <a:ext cx="3066722" cy="7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5;p18">
            <a:extLst>
              <a:ext uri="{FF2B5EF4-FFF2-40B4-BE49-F238E27FC236}">
                <a16:creationId xmlns:a16="http://schemas.microsoft.com/office/drawing/2014/main" id="{606729E8-8A57-461E-8D44-E51D61F7F11F}"/>
              </a:ext>
            </a:extLst>
          </p:cNvPr>
          <p:cNvSpPr txBox="1">
            <a:spLocks/>
          </p:cNvSpPr>
          <p:nvPr/>
        </p:nvSpPr>
        <p:spPr>
          <a:xfrm>
            <a:off x="6264760" y="547775"/>
            <a:ext cx="5430600" cy="715777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31B63F"/>
                </a:solidFill>
                <a:latin typeface="Verdana"/>
                <a:ea typeface="Verdana"/>
                <a:cs typeface="Verdana"/>
                <a:sym typeface="Verdana"/>
              </a:rPr>
              <a:t>5.1.4</a:t>
            </a:r>
          </a:p>
        </p:txBody>
      </p:sp>
    </p:spTree>
    <p:extLst>
      <p:ext uri="{BB962C8B-B14F-4D97-AF65-F5344CB8AC3E}">
        <p14:creationId xmlns:p14="http://schemas.microsoft.com/office/powerpoint/2010/main" val="382904178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4FCA697-E297-4F57-BFA4-E16C661360FB}" vid="{B640E27F-B912-4537-96F5-A6777F1DC787}"/>
    </a:ext>
  </a:extLst>
</a:theme>
</file>

<file path=ppt/theme/theme2.xml><?xml version="1.0" encoding="utf-8"?>
<a:theme xmlns:a="http://schemas.openxmlformats.org/drawingml/2006/main" name="Standard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4FCA697-E297-4F57-BFA4-E16C661360FB}" vid="{0E5AB064-82AF-4626-960E-B2F0B30420C0}"/>
    </a:ext>
  </a:extLst>
</a:theme>
</file>

<file path=ppt/theme/theme3.xml><?xml version="1.0" encoding="utf-8"?>
<a:theme xmlns:a="http://schemas.openxmlformats.org/drawingml/2006/main" name="blank">
  <a:themeElements>
    <a:clrScheme name="GN5">
      <a:dk1>
        <a:srgbClr val="004461"/>
      </a:dk1>
      <a:lt1>
        <a:srgbClr val="FFFFFF"/>
      </a:lt1>
      <a:dk2>
        <a:srgbClr val="FFDD7D"/>
      </a:dk2>
      <a:lt2>
        <a:srgbClr val="3C51A2"/>
      </a:lt2>
      <a:accent1>
        <a:srgbClr val="0ABBC2"/>
      </a:accent1>
      <a:accent2>
        <a:srgbClr val="1AAA88"/>
      </a:accent2>
      <a:accent3>
        <a:srgbClr val="EE416D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4FCA697-E297-4F57-BFA4-E16C661360FB}" vid="{40DA8667-29A9-484F-A206-7F64DA177605}"/>
    </a:ext>
  </a:extLst>
</a:theme>
</file>

<file path=ppt/theme/theme4.xml><?xml version="1.0" encoding="utf-8"?>
<a:theme xmlns:a="http://schemas.openxmlformats.org/drawingml/2006/main" name="En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4FCA697-E297-4F57-BFA4-E16C661360FB}" vid="{3861FAEC-45C7-4B99-B621-6DBDD7033BB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c02d189a-470e-4a9f-94cc-a52c046988c1" xsi:nil="true"/>
    <Document_x0020_ID xmlns="8228d8e9-cc2d-4be2-9152-6eed6b2f3705" xsi:nil="true"/>
    <_dlc_DocId xmlns="c02d189a-470e-4a9f-94cc-a52c046988c1">2F6ZAXJRW4C3-2112464626-6</_dlc_DocId>
    <_dlc_DocIdUrl xmlns="c02d189a-470e-4a9f-94cc-a52c046988c1">
      <Url>https://geantprojects.sharepoint.com/sites/gn5-2wp1/_layouts/15/DocIdRedir.aspx?ID=2F6ZAXJRW4C3-2112464626-6</Url>
      <Description>2F6ZAXJRW4C3-2112464626-6</Description>
    </_dlc_DocIdUrl>
    <TaxCatchAll xmlns="c02d189a-470e-4a9f-94cc-a52c046988c1" xsi:nil="true"/>
    <lcf76f155ced4ddcb4097134ff3c332f xmlns="4086992a-fa1a-49f4-8081-ca4aa2240a9e">
      <Terms xmlns="http://schemas.microsoft.com/office/infopath/2007/PartnerControls"/>
    </lcf76f155ced4ddcb4097134ff3c332f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DE57C3661A364DA52E6A2D3D8F1068" ma:contentTypeVersion="9" ma:contentTypeDescription="Create a new document." ma:contentTypeScope="" ma:versionID="2d00bd03d5ad50befc25486761ea9a3e">
  <xsd:schema xmlns:xsd="http://www.w3.org/2001/XMLSchema" xmlns:xs="http://www.w3.org/2001/XMLSchema" xmlns:p="http://schemas.microsoft.com/office/2006/metadata/properties" xmlns:ns2="c02d189a-470e-4a9f-94cc-a52c046988c1" xmlns:ns3="8228d8e9-cc2d-4be2-9152-6eed6b2f3705" xmlns:ns4="4086992a-fa1a-49f4-8081-ca4aa2240a9e" targetNamespace="http://schemas.microsoft.com/office/2006/metadata/properties" ma:root="true" ma:fieldsID="90fef7e6ed31e0ff87864bdd5cb51ff6" ns2:_="" ns3:_="" ns4:_="">
    <xsd:import namespace="c02d189a-470e-4a9f-94cc-a52c046988c1"/>
    <xsd:import namespace="8228d8e9-cc2d-4be2-9152-6eed6b2f3705"/>
    <xsd:import namespace="4086992a-fa1a-49f4-8081-ca4aa2240a9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ID" minOccurs="0"/>
                <xsd:element ref="ns4:lcf76f155ced4ddcb4097134ff3c332f" minOccurs="0"/>
                <xsd:element ref="ns2:TaxCatchAll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d189a-470e-4a9f-94cc-a52c046988c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4" nillable="true" ma:displayName="Taxonomy Catch All Column" ma:hidden="true" ma:list="{282c6f55-379f-462f-9e29-61c684b2ee87}" ma:internalName="TaxCatchAll" ma:showField="CatchAllData" ma:web="c02d189a-470e-4a9f-94cc-a52c046988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28d8e9-cc2d-4be2-9152-6eed6b2f3705" elementFormDefault="qualified">
    <xsd:import namespace="http://schemas.microsoft.com/office/2006/documentManagement/types"/>
    <xsd:import namespace="http://schemas.microsoft.com/office/infopath/2007/PartnerControls"/>
    <xsd:element name="Document_x0020_ID" ma:index="11" nillable="true" ma:displayName="Document ID" ma:description="This column will be updated automatically 1 minute after the document is added." ma:internalName="Document_x0020_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86992a-fa1a-49f4-8081-ca4aa2240a9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7bb1876-7c32-4edf-a4b5-251c22916113" ma:termSetId="00000000-0000-0000-0000-000000000000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142297-D27D-4CF8-893C-69C47FAFB1BB}">
  <ds:schemaRefs>
    <ds:schemaRef ds:uri="http://schemas.microsoft.com/office/infopath/2007/PartnerControls"/>
    <ds:schemaRef ds:uri="http://purl.org/dc/dcmitype/"/>
    <ds:schemaRef ds:uri="c02d189a-470e-4a9f-94cc-a52c046988c1"/>
    <ds:schemaRef ds:uri="4086992a-fa1a-49f4-8081-ca4aa2240a9e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8228d8e9-cc2d-4be2-9152-6eed6b2f370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7E4430-30B3-4A4D-B7DD-BE6627F61C5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E4AF093-2412-438C-B9DC-1B8A4FA5D42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5605F07-7829-4DFF-A6EF-9DC3DDD22E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2d189a-470e-4a9f-94cc-a52c046988c1"/>
    <ds:schemaRef ds:uri="8228d8e9-cc2d-4be2-9152-6eed6b2f3705"/>
    <ds:schemaRef ds:uri="4086992a-fa1a-49f4-8081-ca4aa2240a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GN5-2 presentation</Template>
  <TotalTime>0</TotalTime>
  <Words>920</Words>
  <Application>Microsoft Office PowerPoint</Application>
  <PresentationFormat>Widescreen</PresentationFormat>
  <Paragraphs>177</Paragraphs>
  <Slides>27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Narrow</vt:lpstr>
      <vt:lpstr>Arial Narrow bold</vt:lpstr>
      <vt:lpstr>Calibri</vt:lpstr>
      <vt:lpstr>Consolas</vt:lpstr>
      <vt:lpstr>Verdana</vt:lpstr>
      <vt:lpstr>Cover</vt:lpstr>
      <vt:lpstr>Standard layout</vt:lpstr>
      <vt:lpstr>blank</vt:lpstr>
      <vt:lpstr>End Slide</vt:lpstr>
      <vt:lpstr>Office Theme</vt:lpstr>
      <vt:lpstr>PowerPoint Presentation</vt:lpstr>
      <vt:lpstr>PowerPoint Presentation</vt:lpstr>
      <vt:lpstr>The GÉANT Network</vt:lpstr>
      <vt:lpstr>At the heart of global research and education networking </vt:lpstr>
      <vt:lpstr>PowerPoint Presentation</vt:lpstr>
      <vt:lpstr>Where Are The Problems?</vt:lpstr>
      <vt:lpstr>Very small packet loss and TCP performance</vt:lpstr>
      <vt:lpstr>What is perfSONAR?</vt:lpstr>
      <vt:lpstr>PowerPoint Presentation</vt:lpstr>
      <vt:lpstr>The Fundamentals</vt:lpstr>
      <vt:lpstr>New UI: Instrumentation</vt:lpstr>
      <vt:lpstr>New UI: Focus on Measurements</vt:lpstr>
      <vt:lpstr>New UI: MaDDash Integration</vt:lpstr>
      <vt:lpstr>Analytic plugins by NetSage and ESnet</vt:lpstr>
      <vt:lpstr>What is iperf3?</vt:lpstr>
      <vt:lpstr>iperf3 Multi-Threading</vt:lpstr>
      <vt:lpstr>Effects on Performance</vt:lpstr>
      <vt:lpstr>LS dashboard refreshment</vt:lpstr>
      <vt:lpstr>20 years of experience</vt:lpstr>
      <vt:lpstr>20 years of experience…</vt:lpstr>
      <vt:lpstr>Usecases</vt:lpstr>
      <vt:lpstr>The Future of perfSONAR</vt:lpstr>
      <vt:lpstr>perfSONAR 5.2.0 (April 2025) and 5.3.0 (Q4 2025)</vt:lpstr>
      <vt:lpstr>What comes next?</vt:lpstr>
      <vt:lpstr>Installation quick start</vt:lpstr>
      <vt:lpstr>Additional Resources</vt:lpstr>
      <vt:lpstr>20 years R&amp;E monitoring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Pegazzano</dc:creator>
  <cp:keywords>GN5-2</cp:keywords>
  <cp:lastModifiedBy>ivan</cp:lastModifiedBy>
  <cp:revision>65</cp:revision>
  <dcterms:created xsi:type="dcterms:W3CDTF">2025-01-09T11:48:39Z</dcterms:created>
  <dcterms:modified xsi:type="dcterms:W3CDTF">2025-04-08T06:31:46Z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0x010100AADE57C3661A364DA52E6A2D3D8F1068</vt:lpwstr>
  </property>
  <property fmtid="{D5CDD505-2E9C-101B-9397-08002B2CF9AE}" pid="3" name="_dlc_DocIdItemGuid">
    <vt:lpwstr>f212dd6f-51ce-4c0e-8103-23eaa02486d2</vt:lpwstr>
  </property>
</Properties>
</file>