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340" r:id="rId2"/>
    <p:sldId id="353" r:id="rId3"/>
    <p:sldId id="354" r:id="rId4"/>
    <p:sldId id="355" r:id="rId5"/>
    <p:sldId id="356" r:id="rId6"/>
    <p:sldId id="327" r:id="rId7"/>
    <p:sldId id="352" r:id="rId8"/>
    <p:sldId id="328" r:id="rId9"/>
    <p:sldId id="329" r:id="rId10"/>
    <p:sldId id="351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8" r:id="rId19"/>
  </p:sldIdLst>
  <p:sldSz cx="12192000" cy="6858000"/>
  <p:notesSz cx="6858000" cy="9144000"/>
  <p:embeddedFontLst>
    <p:embeddedFont>
      <p:font typeface="Gill Sans" panose="020B060402020202020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2" roundtripDataSignature="AMtx7mgYVnZrd59OaxrY22kiNrdb2Wtb+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68"/>
  </p:normalViewPr>
  <p:slideViewPr>
    <p:cSldViewPr snapToGrid="0">
      <p:cViewPr varScale="1">
        <p:scale>
          <a:sx n="103" d="100"/>
          <a:sy n="103" d="100"/>
        </p:scale>
        <p:origin x="82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2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9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1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79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0" name="Google Shape;990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80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0" name="Google Shape;1000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81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9" name="Google Shape;1009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7" name="Google Shape;1027;p83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8" name="Google Shape;1028;p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140E2BCA-81B4-4665-9974-10B4EFE0D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>
            <a:extLst>
              <a:ext uri="{FF2B5EF4-FFF2-40B4-BE49-F238E27FC236}">
                <a16:creationId xmlns:a16="http://schemas.microsoft.com/office/drawing/2014/main" id="{FDE3EDAD-4B04-3A07-1ABA-84340759AB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p2:notes">
            <a:extLst>
              <a:ext uri="{FF2B5EF4-FFF2-40B4-BE49-F238E27FC236}">
                <a16:creationId xmlns:a16="http://schemas.microsoft.com/office/drawing/2014/main" id="{11D12DB2-4973-C02A-ADAA-173222A725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1433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0" name="Google Shape;910;p72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1" name="Google Shape;911;p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73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1" name="Google Shape;921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74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5" name="Google Shape;935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75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(a) </a:t>
            </a:r>
            <a:r>
              <a:rPr lang="en-US" dirty="0" err="1"/>
              <a:t>T_r</a:t>
            </a:r>
            <a:r>
              <a:rPr lang="en-US" dirty="0"/>
              <a:t> is written above the mark</a:t>
            </a:r>
            <a:endParaRPr dirty="0"/>
          </a:p>
        </p:txBody>
      </p:sp>
      <p:sp>
        <p:nvSpPr>
          <p:cNvPr id="947" name="Google Shape;947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76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8" name="Google Shape;958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77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9" name="Google Shape;969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7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8" name="Google Shape;978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8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86"/>
          <p:cNvSpPr txBox="1"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ill Sans"/>
              <a:buNone/>
              <a:defRPr sz="36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6"/>
          <p:cNvSpPr txBox="1"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472"/>
              <a:buNone/>
              <a:defRPr sz="1600" cap="none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104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86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204F4857-62EB-4AD2-86C4-14AD1AA12B6A}" type="datetime8">
              <a:rPr lang="en-IL" smtClean="0"/>
              <a:t>04/04/2025 20:37</a:t>
            </a:fld>
            <a:endParaRPr/>
          </a:p>
        </p:txBody>
      </p:sp>
      <p:sp>
        <p:nvSpPr>
          <p:cNvPr id="23" name="Google Shape;23;p86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Shavitt Yuval, Tel Aviv University</a:t>
            </a:r>
            <a:endParaRPr/>
          </a:p>
        </p:txBody>
      </p:sp>
      <p:sp>
        <p:nvSpPr>
          <p:cNvPr id="24" name="Google Shape;24;p86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16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5"/>
          <p:cNvSpPr/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95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95"/>
          <p:cNvSpPr txBox="1">
            <a:spLocks noGrp="1"/>
          </p:cNvSpPr>
          <p:nvPr>
            <p:ph type="body" idx="1"/>
          </p:nvPr>
        </p:nvSpPr>
        <p:spPr>
          <a:xfrm rot="5400000">
            <a:off x="4334603" y="-1417408"/>
            <a:ext cx="3522794" cy="1102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375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2207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Char char="◼"/>
              <a:defRPr/>
            </a:lvl2pPr>
            <a:lvl3pPr marL="1371600" lvl="2" indent="-31038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/>
            </a:lvl3pPr>
            <a:lvl4pPr marL="1828800" lvl="3" indent="-29870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4pPr>
            <a:lvl5pPr marL="2286000" lvl="4" indent="-29870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Char char="◼"/>
              <a:defRPr/>
            </a:lvl5pPr>
            <a:lvl6pPr marL="2743200" lvl="5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86" name="Google Shape;86;p95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91E97DB-45E4-4EF9-BF7D-FEB8CC633C0D}" type="datetime8">
              <a:rPr lang="en-IL" smtClean="0"/>
              <a:t>04/04/2025 20:37</a:t>
            </a:fld>
            <a:endParaRPr/>
          </a:p>
        </p:txBody>
      </p:sp>
      <p:sp>
        <p:nvSpPr>
          <p:cNvPr id="87" name="Google Shape;87;p95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Shavitt Yuval, Tel Aviv University</a:t>
            </a:r>
            <a:endParaRPr/>
          </a:p>
        </p:txBody>
      </p:sp>
      <p:sp>
        <p:nvSpPr>
          <p:cNvPr id="88" name="Google Shape;88;p95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6"/>
          <p:cNvSpPr/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96"/>
          <p:cNvSpPr txBox="1">
            <a:spLocks noGrp="1"/>
          </p:cNvSpPr>
          <p:nvPr>
            <p:ph type="title"/>
          </p:nvPr>
        </p:nvSpPr>
        <p:spPr>
          <a:xfrm rot="5400000">
            <a:off x="7249746" y="2265181"/>
            <a:ext cx="5183073" cy="2004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96"/>
          <p:cNvSpPr txBox="1">
            <a:spLocks noGrp="1"/>
          </p:cNvSpPr>
          <p:nvPr>
            <p:ph type="body" idx="1"/>
          </p:nvPr>
        </p:nvSpPr>
        <p:spPr>
          <a:xfrm rot="5400000">
            <a:off x="2131526" y="-680877"/>
            <a:ext cx="5183073" cy="789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375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93" name="Google Shape;93;p96"/>
          <p:cNvSpPr txBox="1">
            <a:spLocks noGrp="1"/>
          </p:cNvSpPr>
          <p:nvPr>
            <p:ph type="dt" idx="10"/>
          </p:nvPr>
        </p:nvSpPr>
        <p:spPr>
          <a:xfrm>
            <a:off x="8993673" y="5956137"/>
            <a:ext cx="13281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33DC7E4-6942-44DC-940E-063ADA7A9C87}" type="datetime8">
              <a:rPr lang="en-IL" smtClean="0"/>
              <a:t>04/04/2025 20:37</a:t>
            </a:fld>
            <a:endParaRPr/>
          </a:p>
        </p:txBody>
      </p:sp>
      <p:sp>
        <p:nvSpPr>
          <p:cNvPr id="94" name="Google Shape;94;p96"/>
          <p:cNvSpPr txBox="1">
            <a:spLocks noGrp="1"/>
          </p:cNvSpPr>
          <p:nvPr>
            <p:ph type="ftr" idx="11"/>
          </p:nvPr>
        </p:nvSpPr>
        <p:spPr>
          <a:xfrm>
            <a:off x="774923" y="5951811"/>
            <a:ext cx="78962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Shavitt Yuval, Tel Aviv University</a:t>
            </a:r>
            <a:endParaRPr/>
          </a:p>
        </p:txBody>
      </p:sp>
      <p:sp>
        <p:nvSpPr>
          <p:cNvPr id="95" name="Google Shape;95;p96"/>
          <p:cNvSpPr txBox="1">
            <a:spLocks noGrp="1"/>
          </p:cNvSpPr>
          <p:nvPr>
            <p:ph type="sldNum" idx="12"/>
          </p:nvPr>
        </p:nvSpPr>
        <p:spPr>
          <a:xfrm>
            <a:off x="10446615" y="5956137"/>
            <a:ext cx="11641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7"/>
          <p:cNvSpPr/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87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87"/>
          <p:cNvSpPr txBox="1">
            <a:spLocks noGrp="1"/>
          </p:cNvSpPr>
          <p:nvPr>
            <p:ph type="body" idx="1"/>
          </p:nvPr>
        </p:nvSpPr>
        <p:spPr>
          <a:xfrm>
            <a:off x="581192" y="2180496"/>
            <a:ext cx="11029615" cy="3678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375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 baseline="0">
                <a:latin typeface="Times New Roman" panose="02020603050405020304" pitchFamily="18" charset="0"/>
              </a:defRPr>
            </a:lvl1pPr>
            <a:lvl2pPr marL="914400" lvl="1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 dirty="0"/>
          </a:p>
        </p:txBody>
      </p:sp>
      <p:sp>
        <p:nvSpPr>
          <p:cNvPr id="29" name="Google Shape;29;p87"/>
          <p:cNvSpPr txBox="1">
            <a:spLocks noGrp="1"/>
          </p:cNvSpPr>
          <p:nvPr>
            <p:ph type="dt" idx="10"/>
          </p:nvPr>
        </p:nvSpPr>
        <p:spPr>
          <a:xfrm>
            <a:off x="7605951" y="6263569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D7970C1-1772-4669-A611-E17843D01F2A}" type="datetime8">
              <a:rPr lang="en-IL" smtClean="0"/>
              <a:pPr/>
              <a:t>04/04/2025 20:37</a:t>
            </a:fld>
            <a:endParaRPr lang="en-IL" dirty="0"/>
          </a:p>
        </p:txBody>
      </p:sp>
      <p:sp>
        <p:nvSpPr>
          <p:cNvPr id="30" name="Google Shape;30;p87"/>
          <p:cNvSpPr txBox="1">
            <a:spLocks noGrp="1"/>
          </p:cNvSpPr>
          <p:nvPr>
            <p:ph type="ftr" idx="11"/>
          </p:nvPr>
        </p:nvSpPr>
        <p:spPr>
          <a:xfrm>
            <a:off x="581192" y="6243475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Shavitt Yuval, Tel Aviv University</a:t>
            </a:r>
          </a:p>
        </p:txBody>
      </p:sp>
      <p:sp>
        <p:nvSpPr>
          <p:cNvPr id="31" name="Google Shape;31;p87"/>
          <p:cNvSpPr txBox="1">
            <a:spLocks noGrp="1"/>
          </p:cNvSpPr>
          <p:nvPr>
            <p:ph type="sldNum" idx="12"/>
          </p:nvPr>
        </p:nvSpPr>
        <p:spPr>
          <a:xfrm>
            <a:off x="10558299" y="6243475"/>
            <a:ext cx="10525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8"/>
          <p:cNvSpPr/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88"/>
          <p:cNvSpPr txBox="1"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ill Sans"/>
              <a:buNone/>
              <a:defRPr sz="3600" b="0" cap="none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8"/>
          <p:cNvSpPr txBox="1"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None/>
              <a:defRPr sz="1800" cap="none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288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88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659FB577-7C3B-4A65-87D4-43655953108A}" type="datetime8">
              <a:rPr lang="en-IL" smtClean="0"/>
              <a:t>04/04/2025 20:37</a:t>
            </a:fld>
            <a:endParaRPr/>
          </a:p>
        </p:txBody>
      </p:sp>
      <p:sp>
        <p:nvSpPr>
          <p:cNvPr id="37" name="Google Shape;37;p88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Shavitt Yuval, Tel Aviv University</a:t>
            </a:r>
            <a:endParaRPr/>
          </a:p>
        </p:txBody>
      </p:sp>
      <p:sp>
        <p:nvSpPr>
          <p:cNvPr id="38" name="Google Shape;38;p88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9"/>
          <p:cNvSpPr/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89"/>
          <p:cNvSpPr txBox="1"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9"/>
          <p:cNvSpPr txBox="1">
            <a:spLocks noGrp="1"/>
          </p:cNvSpPr>
          <p:nvPr>
            <p:ph type="body" idx="1"/>
          </p:nvPr>
        </p:nvSpPr>
        <p:spPr>
          <a:xfrm>
            <a:off x="581193" y="2228003"/>
            <a:ext cx="5422390" cy="3633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375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43" name="Google Shape;43;p89"/>
          <p:cNvSpPr txBox="1">
            <a:spLocks noGrp="1"/>
          </p:cNvSpPr>
          <p:nvPr>
            <p:ph type="body" idx="2"/>
          </p:nvPr>
        </p:nvSpPr>
        <p:spPr>
          <a:xfrm>
            <a:off x="6188417" y="2228003"/>
            <a:ext cx="5422392" cy="3633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375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44" name="Google Shape;44;p89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E5D1A0A9-E323-47E7-A67C-6FA67FE93D1B}" type="datetime8">
              <a:rPr lang="en-IL" smtClean="0"/>
              <a:t>04/04/2025 20:37</a:t>
            </a:fld>
            <a:endParaRPr/>
          </a:p>
        </p:txBody>
      </p:sp>
      <p:sp>
        <p:nvSpPr>
          <p:cNvPr id="45" name="Google Shape;45;p89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Shavitt Yuval, Tel Aviv University</a:t>
            </a:r>
            <a:endParaRPr/>
          </a:p>
        </p:txBody>
      </p:sp>
      <p:sp>
        <p:nvSpPr>
          <p:cNvPr id="46" name="Google Shape;46;p89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0"/>
          <p:cNvSpPr/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90"/>
          <p:cNvSpPr txBox="1"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90"/>
          <p:cNvSpPr txBox="1"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024"/>
              <a:buNone/>
              <a:defRPr sz="22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72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90"/>
          <p:cNvSpPr txBox="1">
            <a:spLocks noGrp="1"/>
          </p:cNvSpPr>
          <p:nvPr>
            <p:ph type="body" idx="2"/>
          </p:nvPr>
        </p:nvSpPr>
        <p:spPr>
          <a:xfrm>
            <a:off x="581194" y="2926052"/>
            <a:ext cx="5393100" cy="2934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375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52" name="Google Shape;52;p90"/>
          <p:cNvSpPr txBox="1">
            <a:spLocks noGrp="1"/>
          </p:cNvSpPr>
          <p:nvPr>
            <p:ph type="body" idx="3"/>
          </p:nvPr>
        </p:nvSpPr>
        <p:spPr>
          <a:xfrm>
            <a:off x="6523735" y="2250892"/>
            <a:ext cx="5087073" cy="553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SzPts val="2024"/>
              <a:buNone/>
              <a:defRPr sz="22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72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90"/>
          <p:cNvSpPr txBox="1">
            <a:spLocks noGrp="1"/>
          </p:cNvSpPr>
          <p:nvPr>
            <p:ph type="body" idx="4"/>
          </p:nvPr>
        </p:nvSpPr>
        <p:spPr>
          <a:xfrm>
            <a:off x="6217709" y="2926052"/>
            <a:ext cx="5393100" cy="2934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375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656"/>
              <a:buChar char="◼"/>
              <a:defRPr/>
            </a:lvl1pPr>
            <a:lvl2pPr marL="914400" lvl="1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2pPr>
            <a:lvl3pPr marL="1371600" lvl="2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3pPr>
            <a:lvl4pPr marL="1828800" lvl="3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4pPr>
            <a:lvl5pPr marL="2286000" lvl="4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5pPr>
            <a:lvl6pPr marL="2743200" lvl="5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6pPr>
            <a:lvl7pPr marL="3200400" lvl="6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7pPr>
            <a:lvl8pPr marL="3657600" lvl="7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/>
            </a:lvl8pPr>
            <a:lvl9pPr marL="4114800" lvl="8" indent="-333756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56"/>
              <a:buChar char="◼"/>
              <a:defRPr/>
            </a:lvl9pPr>
          </a:lstStyle>
          <a:p>
            <a:endParaRPr/>
          </a:p>
        </p:txBody>
      </p:sp>
      <p:sp>
        <p:nvSpPr>
          <p:cNvPr id="54" name="Google Shape;54;p90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6F2552E-D594-4A4A-A2AF-B9A5F78A5421}" type="datetime8">
              <a:rPr lang="en-IL" smtClean="0"/>
              <a:t>04/04/2025 20:37</a:t>
            </a:fld>
            <a:endParaRPr/>
          </a:p>
        </p:txBody>
      </p:sp>
      <p:sp>
        <p:nvSpPr>
          <p:cNvPr id="55" name="Google Shape;55;p90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Shavitt Yuval, Tel Aviv University</a:t>
            </a:r>
            <a:endParaRPr/>
          </a:p>
        </p:txBody>
      </p:sp>
      <p:sp>
        <p:nvSpPr>
          <p:cNvPr id="56" name="Google Shape;56;p90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1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E65B2A7E-6649-43E7-98F4-78AE7CDD7CEC}" type="datetime8">
              <a:rPr lang="en-IL" smtClean="0"/>
              <a:t>04/04/2025 20:37</a:t>
            </a:fld>
            <a:endParaRPr/>
          </a:p>
        </p:txBody>
      </p:sp>
      <p:sp>
        <p:nvSpPr>
          <p:cNvPr id="59" name="Google Shape;59;p91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Shavitt Yuval, Tel Aviv University</a:t>
            </a:r>
            <a:endParaRPr/>
          </a:p>
        </p:txBody>
      </p:sp>
      <p:sp>
        <p:nvSpPr>
          <p:cNvPr id="60" name="Google Shape;60;p91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91"/>
          <p:cNvSpPr/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91"/>
          <p:cNvSpPr txBox="1"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2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F602639-D5AC-4EA4-BC0B-1303F5062BD3}" type="datetime8">
              <a:rPr lang="en-IL" smtClean="0"/>
              <a:t>04/04/2025 20:37</a:t>
            </a:fld>
            <a:endParaRPr/>
          </a:p>
        </p:txBody>
      </p:sp>
      <p:sp>
        <p:nvSpPr>
          <p:cNvPr id="65" name="Google Shape;65;p92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Shavitt Yuval, Tel Aviv University</a:t>
            </a:r>
            <a:endParaRPr/>
          </a:p>
        </p:txBody>
      </p:sp>
      <p:sp>
        <p:nvSpPr>
          <p:cNvPr id="66" name="Google Shape;66;p92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3"/>
          <p:cNvSpPr/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93"/>
          <p:cNvSpPr txBox="1"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58AC"/>
              </a:buClr>
              <a:buSzPts val="2000"/>
              <a:buFont typeface="Gill Sans"/>
              <a:buNone/>
              <a:defRPr sz="2000" b="0"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3"/>
          <p:cNvSpPr txBox="1">
            <a:spLocks noGrp="1"/>
          </p:cNvSpPr>
          <p:nvPr>
            <p:ph type="body" idx="1"/>
          </p:nvPr>
        </p:nvSpPr>
        <p:spPr>
          <a:xfrm>
            <a:off x="447816" y="601200"/>
            <a:ext cx="11292840" cy="42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544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40"/>
              <a:buChar char="◼"/>
              <a:defRPr sz="2000">
                <a:solidFill>
                  <a:schemeClr val="dk2"/>
                </a:solidFill>
              </a:defRPr>
            </a:lvl1pPr>
            <a:lvl2pPr marL="914400" lvl="1" indent="-33375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56"/>
              <a:buChar char="◼"/>
              <a:defRPr sz="1800">
                <a:solidFill>
                  <a:schemeClr val="dk2"/>
                </a:solidFill>
              </a:defRPr>
            </a:lvl2pPr>
            <a:lvl3pPr marL="1371600" lvl="2" indent="-32207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72"/>
              <a:buChar char="◼"/>
              <a:defRPr sz="1600">
                <a:solidFill>
                  <a:schemeClr val="dk2"/>
                </a:solidFill>
              </a:defRPr>
            </a:lvl3pPr>
            <a:lvl4pPr marL="1828800" lvl="3" indent="-31038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4pPr>
            <a:lvl5pPr marL="2286000" lvl="4" indent="-31038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5pPr>
            <a:lvl6pPr marL="2743200" lvl="5" indent="-31038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6pPr>
            <a:lvl7pPr marL="3200400" lvl="6" indent="-31038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7pPr>
            <a:lvl8pPr marL="3657600" lvl="7" indent="-310388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8pPr>
            <a:lvl9pPr marL="4114800" lvl="8" indent="-310388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288"/>
              <a:buChar char="◼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3"/>
          <p:cNvSpPr txBox="1">
            <a:spLocks noGrp="1"/>
          </p:cNvSpPr>
          <p:nvPr>
            <p:ph type="body" idx="2"/>
          </p:nvPr>
        </p:nvSpPr>
        <p:spPr>
          <a:xfrm>
            <a:off x="5740823" y="5262296"/>
            <a:ext cx="5869987" cy="689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SzPts val="1012"/>
              <a:buNone/>
              <a:defRPr sz="1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12"/>
              <a:buNone/>
              <a:defRPr sz="11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2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828"/>
              <a:buNone/>
              <a:defRPr sz="900"/>
            </a:lvl9pPr>
          </a:lstStyle>
          <a:p>
            <a:endParaRPr/>
          </a:p>
        </p:txBody>
      </p:sp>
      <p:sp>
        <p:nvSpPr>
          <p:cNvPr id="72" name="Google Shape;72;p93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202A3C48-45D7-42F2-AB1F-244012705363}" type="datetime8">
              <a:rPr lang="en-IL" smtClean="0"/>
              <a:t>04/04/2025 20:37</a:t>
            </a:fld>
            <a:endParaRPr/>
          </a:p>
        </p:txBody>
      </p:sp>
      <p:sp>
        <p:nvSpPr>
          <p:cNvPr id="73" name="Google Shape;73;p93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D58A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Shavitt Yuval, Tel Aviv University</a:t>
            </a:r>
            <a:endParaRPr/>
          </a:p>
        </p:txBody>
      </p:sp>
      <p:sp>
        <p:nvSpPr>
          <p:cNvPr id="74" name="Google Shape;74;p93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2D58A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94"/>
          <p:cNvSpPr txBox="1"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Gill Sans"/>
              <a:buNone/>
              <a:defRPr sz="2400" b="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4"/>
          <p:cNvSpPr>
            <a:spLocks noGrp="1"/>
          </p:cNvSpPr>
          <p:nvPr>
            <p:ph type="pic" idx="2"/>
          </p:nvPr>
        </p:nvSpPr>
        <p:spPr>
          <a:xfrm>
            <a:off x="447817" y="599725"/>
            <a:ext cx="11290859" cy="3557252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94"/>
          <p:cNvSpPr txBox="1">
            <a:spLocks noGrp="1"/>
          </p:cNvSpPr>
          <p:nvPr>
            <p:ph type="body" idx="1"/>
          </p:nvPr>
        </p:nvSpPr>
        <p:spPr>
          <a:xfrm>
            <a:off x="581192" y="5260127"/>
            <a:ext cx="11029617" cy="59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104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04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2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828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828"/>
              <a:buNone/>
              <a:defRPr sz="900"/>
            </a:lvl9pPr>
          </a:lstStyle>
          <a:p>
            <a:endParaRPr/>
          </a:p>
        </p:txBody>
      </p:sp>
      <p:sp>
        <p:nvSpPr>
          <p:cNvPr id="79" name="Google Shape;79;p94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43DFEE6-F5BE-4758-9ABA-05ED677EDB39}" type="datetime8">
              <a:rPr lang="en-IL" smtClean="0"/>
              <a:t>04/04/2025 20:37</a:t>
            </a:fld>
            <a:endParaRPr/>
          </a:p>
        </p:txBody>
      </p:sp>
      <p:sp>
        <p:nvSpPr>
          <p:cNvPr id="80" name="Google Shape;80;p94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Shavitt Yuval, Tel Aviv University</a:t>
            </a:r>
            <a:endParaRPr/>
          </a:p>
        </p:txBody>
      </p:sp>
      <p:sp>
        <p:nvSpPr>
          <p:cNvPr id="81" name="Google Shape;81;p94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5"/>
          <p:cNvSpPr txBox="1"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  <a:defRPr sz="2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5"/>
          <p:cNvSpPr txBox="1"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3375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656"/>
              <a:buFont typeface="Noto Sans Symbols"/>
              <a:buChar char="◼"/>
              <a:defRPr sz="18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2207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72"/>
              <a:buFont typeface="Noto Sans Symbols"/>
              <a:buChar char="◼"/>
              <a:defRPr sz="16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10388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288"/>
              <a:buFont typeface="Noto Sans Symbols"/>
              <a:buChar char="◼"/>
              <a:defRPr sz="14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29870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29870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29870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9870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9870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98703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104"/>
              <a:buFont typeface="Noto Sans Symbols"/>
              <a:buChar char="◼"/>
              <a:defRPr sz="12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85"/>
          <p:cNvSpPr txBox="1">
            <a:spLocks noGrp="1"/>
          </p:cNvSpPr>
          <p:nvPr>
            <p:ph type="dt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fld id="{37E68D21-3063-4205-89F9-E191D7E7B5CF}" type="datetime8">
              <a:rPr lang="en-IL" smtClean="0"/>
              <a:t>04/04/2025 20:37</a:t>
            </a:fld>
            <a:endParaRPr/>
          </a:p>
        </p:txBody>
      </p:sp>
      <p:sp>
        <p:nvSpPr>
          <p:cNvPr id="13" name="Google Shape;13;p85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r>
              <a:rPr lang="en-US"/>
              <a:t>Shavitt Yuval, Tel Aviv University</a:t>
            </a:r>
            <a:endParaRPr/>
          </a:p>
        </p:txBody>
      </p:sp>
      <p:sp>
        <p:nvSpPr>
          <p:cNvPr id="14" name="Google Shape;14;p85"/>
          <p:cNvSpPr txBox="1">
            <a:spLocks noGrp="1"/>
          </p:cNvSpPr>
          <p:nvPr>
            <p:ph type="sldNum" idx="12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85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85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85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s://talshapira.github.io/" TargetMode="External"/><Relationship Id="rId4" Type="http://schemas.openxmlformats.org/officeDocument/2006/relationships/hyperlink" Target="https://www.eng.tau.ac.il/~shavitt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 txBox="1">
            <a:spLocks noGrp="1"/>
          </p:cNvSpPr>
          <p:nvPr>
            <p:ph type="ctrTitle"/>
          </p:nvPr>
        </p:nvSpPr>
        <p:spPr>
          <a:xfrm>
            <a:off x="1467018" y="3326230"/>
            <a:ext cx="8825658" cy="86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Gill Sans"/>
              <a:buNone/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IRR-Based AS Type of Relationship Inference</a:t>
            </a:r>
            <a:endParaRPr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2" name="Google Shape;102;p1"/>
          <p:cNvSpPr txBox="1">
            <a:spLocks noGrp="1"/>
          </p:cNvSpPr>
          <p:nvPr>
            <p:ph type="subTitle" idx="1"/>
          </p:nvPr>
        </p:nvSpPr>
        <p:spPr>
          <a:xfrm>
            <a:off x="1587092" y="4406651"/>
            <a:ext cx="8825700" cy="86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81"/>
              </a:spcBef>
              <a:spcAft>
                <a:spcPts val="0"/>
              </a:spcAft>
              <a:buSzPts val="2392"/>
              <a:buNone/>
            </a:pPr>
            <a:r>
              <a:rPr lang="en-US" sz="3000" b="1" cap="none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Yuval Shavitt</a:t>
            </a:r>
          </a:p>
          <a:p>
            <a:pPr marL="0" lvl="0" indent="0" algn="ctr" rtl="0">
              <a:lnSpc>
                <a:spcPct val="100000"/>
              </a:lnSpc>
              <a:spcBef>
                <a:spcPts val="1081"/>
              </a:spcBef>
              <a:spcAft>
                <a:spcPts val="0"/>
              </a:spcAft>
              <a:buSzPts val="2392"/>
              <a:buNone/>
            </a:pPr>
            <a:r>
              <a:rPr lang="en-US" sz="3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work with Tal Shapira</a:t>
            </a:r>
            <a:endParaRPr sz="2600" b="1" cap="none" dirty="0">
              <a:solidFill>
                <a:schemeClr val="accent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el Aviv University">
            <a:extLst>
              <a:ext uri="{FF2B5EF4-FFF2-40B4-BE49-F238E27FC236}">
                <a16:creationId xmlns:a16="http://schemas.microsoft.com/office/drawing/2014/main" id="{1A3F06BF-4A40-38A1-83BB-429B43BA4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52" y="1152941"/>
            <a:ext cx="2390006" cy="131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ue diamond with white text&#10;&#10;Description automatically generated">
            <a:extLst>
              <a:ext uri="{FF2B5EF4-FFF2-40B4-BE49-F238E27FC236}">
                <a16:creationId xmlns:a16="http://schemas.microsoft.com/office/drawing/2014/main" id="{79BD0249-520F-71F6-D362-FEA529EDE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75" y="852783"/>
            <a:ext cx="1914819" cy="1914819"/>
          </a:xfrm>
          <a:prstGeom prst="rect">
            <a:avLst/>
          </a:prstGeom>
        </p:spPr>
      </p:pic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0FD8ED73-21A4-C1E5-364F-9C3DD7BD8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1417" y="941036"/>
            <a:ext cx="2319338" cy="173831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C4AA9-1902-ADD9-4882-3D91D7A7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Goodness Definitions</a:t>
            </a:r>
            <a:endParaRPr lang="en-I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955;p75">
            <a:extLst>
              <a:ext uri="{FF2B5EF4-FFF2-40B4-BE49-F238E27FC236}">
                <a16:creationId xmlns:a16="http://schemas.microsoft.com/office/drawing/2014/main" id="{E1748605-9EAD-4A49-5FBD-01DB0E1940E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1855" y="2650271"/>
            <a:ext cx="7942695" cy="25959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864D3C-A4CE-F0FC-E925-C84443847E2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/>
              <a:t>Shavitt Yuval, Tel Aviv University</a:t>
            </a:r>
          </a:p>
        </p:txBody>
      </p:sp>
    </p:spTree>
    <p:extLst>
      <p:ext uri="{BB962C8B-B14F-4D97-AF65-F5344CB8AC3E}">
        <p14:creationId xmlns:p14="http://schemas.microsoft.com/office/powerpoint/2010/main" val="2185701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75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Shavitt Yuval, Tel Aviv University</a:t>
            </a:r>
            <a:endParaRPr/>
          </a:p>
        </p:txBody>
      </p:sp>
      <p:pic>
        <p:nvPicPr>
          <p:cNvPr id="952" name="Google Shape;952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055" y="2351314"/>
            <a:ext cx="3535866" cy="277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0156" y="2512088"/>
            <a:ext cx="3191687" cy="2614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52078" y="2545694"/>
            <a:ext cx="3395059" cy="25963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46E9A9-6554-C5BA-5932-F5121E20A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I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Exploration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76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Heuristics Union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1" name="Google Shape;961;p76"/>
          <p:cNvSpPr txBox="1">
            <a:spLocks noGrp="1"/>
          </p:cNvSpPr>
          <p:nvPr>
            <p:ph type="body" idx="1"/>
          </p:nvPr>
        </p:nvSpPr>
        <p:spPr>
          <a:xfrm>
            <a:off x="581192" y="2180497"/>
            <a:ext cx="11029615" cy="1427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306000" lvl="0" indent="-30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999"/>
              <a:buChar char="◼"/>
            </a:pPr>
            <a:r>
              <a:rPr lang="en-US" dirty="0">
                <a:cs typeface="Times New Roman" panose="02020603050405020304" pitchFamily="18" charset="0"/>
              </a:rPr>
              <a:t>We use the following algorithm for the final classification:</a:t>
            </a:r>
            <a:endParaRPr dirty="0">
              <a:cs typeface="Times New Roman" panose="02020603050405020304" pitchFamily="18" charset="0"/>
            </a:endParaRPr>
          </a:p>
          <a:p>
            <a:pPr marL="630000" lvl="1" indent="-306000" algn="l" rtl="0">
              <a:lnSpc>
                <a:spcPct val="100000"/>
              </a:lnSpc>
              <a:spcBef>
                <a:spcPts val="896"/>
              </a:spcBef>
              <a:spcAft>
                <a:spcPts val="0"/>
              </a:spcAft>
              <a:buSzPct val="92000"/>
              <a:buChar char="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Majority vote: if 2 or more heuristics classify a link with the same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we set the reliability score to 1, and choose this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000" lvl="1" indent="-306000" algn="l" rtl="0">
              <a:lnSpc>
                <a:spcPct val="100000"/>
              </a:lnSpc>
              <a:spcBef>
                <a:spcPts val="896"/>
              </a:spcBef>
              <a:spcAft>
                <a:spcPts val="0"/>
              </a:spcAft>
              <a:buSzPct val="92000"/>
              <a:buChar char="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none of the heuristics agree, the final classification is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the highest reliability score. In this case, the final reliability score is the reliability score of that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6000" lvl="0" indent="-208729" algn="l" rtl="0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SzPct val="91999"/>
              <a:buNone/>
            </a:pPr>
            <a:endParaRPr dirty="0"/>
          </a:p>
        </p:txBody>
      </p:sp>
      <p:sp>
        <p:nvSpPr>
          <p:cNvPr id="963" name="Google Shape;963;p76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Shavitt Yuval, Tel Aviv University</a:t>
            </a:r>
            <a:endParaRPr/>
          </a:p>
        </p:txBody>
      </p:sp>
      <p:pic>
        <p:nvPicPr>
          <p:cNvPr id="965" name="Google Shape;965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9162" y="3570540"/>
            <a:ext cx="3866999" cy="2096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6335" y="3642004"/>
            <a:ext cx="3406642" cy="2025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77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Sibling Inference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72" name="Google Shape;972;p7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616240" y="2181224"/>
            <a:ext cx="5289635" cy="3974619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77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Shavitt Yuval, Tel Aviv University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78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Vs. CAIDA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1" name="Google Shape;981;p78"/>
          <p:cNvSpPr txBox="1">
            <a:spLocks noGrp="1"/>
          </p:cNvSpPr>
          <p:nvPr>
            <p:ph type="body" idx="1"/>
          </p:nvPr>
        </p:nvSpPr>
        <p:spPr>
          <a:xfrm>
            <a:off x="581192" y="2180496"/>
            <a:ext cx="11029615" cy="3678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06000" lvl="0" indent="-2008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None/>
            </a:pPr>
            <a:endParaRPr/>
          </a:p>
        </p:txBody>
      </p:sp>
      <p:sp>
        <p:nvSpPr>
          <p:cNvPr id="983" name="Google Shape;983;p78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Shavitt Yuval, Tel Aviv University</a:t>
            </a:r>
            <a:endParaRPr/>
          </a:p>
        </p:txBody>
      </p:sp>
      <p:pic>
        <p:nvPicPr>
          <p:cNvPr id="985" name="Google Shape;985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996" y="2891847"/>
            <a:ext cx="3509171" cy="183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6399" y="2802032"/>
            <a:ext cx="3522003" cy="1924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50290" y="2802032"/>
            <a:ext cx="3624647" cy="1828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79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4" name="Google Shape;994;p79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Shavitt Yuval, Tel Aviv University</a:t>
            </a:r>
            <a:endParaRPr dirty="0"/>
          </a:p>
        </p:txBody>
      </p:sp>
      <p:pic>
        <p:nvPicPr>
          <p:cNvPr id="996" name="Google Shape;996;p79"/>
          <p:cNvPicPr preferRelativeResize="0"/>
          <p:nvPr/>
        </p:nvPicPr>
        <p:blipFill rotWithShape="1">
          <a:blip r:embed="rId3">
            <a:alphaModFix/>
          </a:blip>
          <a:srcRect t="47629"/>
          <a:stretch/>
        </p:blipFill>
        <p:spPr>
          <a:xfrm>
            <a:off x="1533526" y="2172878"/>
            <a:ext cx="4134642" cy="377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79"/>
          <p:cNvPicPr preferRelativeResize="0"/>
          <p:nvPr/>
        </p:nvPicPr>
        <p:blipFill rotWithShape="1">
          <a:blip r:embed="rId3">
            <a:alphaModFix/>
          </a:blip>
          <a:srcRect b="52738"/>
          <a:stretch/>
        </p:blipFill>
        <p:spPr>
          <a:xfrm>
            <a:off x="6452368" y="2087152"/>
            <a:ext cx="4739507" cy="3778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80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Siblings Results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3" name="Google Shape;1003;p8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691027" y="2181225"/>
            <a:ext cx="6809945" cy="3678238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80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Shavitt Yuval, Tel Aviv University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81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2" name="Google Shape;1012;p81"/>
          <p:cNvSpPr txBox="1">
            <a:spLocks noGrp="1"/>
          </p:cNvSpPr>
          <p:nvPr>
            <p:ph type="body" idx="1"/>
          </p:nvPr>
        </p:nvSpPr>
        <p:spPr>
          <a:xfrm>
            <a:off x="581192" y="2180496"/>
            <a:ext cx="11029615" cy="3678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06000" lvl="0" indent="-30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◼"/>
            </a:pPr>
            <a:r>
              <a:rPr lang="en-US" dirty="0"/>
              <a:t>We obtained 194,397 P2P and P2C </a:t>
            </a:r>
            <a:r>
              <a:rPr lang="en-US" dirty="0" err="1"/>
              <a:t>ToRs</a:t>
            </a:r>
            <a:r>
              <a:rPr lang="en-US" dirty="0"/>
              <a:t>, and 24,743 siblings with very high reliability (148,847 classifications above 90% reliability).</a:t>
            </a:r>
            <a:endParaRPr dirty="0"/>
          </a:p>
          <a:p>
            <a:pPr marL="306000" lvl="0" indent="-3060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1656"/>
              <a:buChar char="◼"/>
            </a:pPr>
            <a:r>
              <a:rPr lang="en-US" dirty="0"/>
              <a:t>We show that our results have the highest agreement with all the previously published approaches that we tested, ranging from 89% to 95.5% agreement with the CAIDA AS-relationships dataset.</a:t>
            </a:r>
            <a:endParaRPr dirty="0"/>
          </a:p>
          <a:p>
            <a:pPr marL="306000" lvl="0" indent="-3060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1656"/>
              <a:buChar char="◼"/>
            </a:pPr>
            <a:r>
              <a:rPr lang="en-US" dirty="0"/>
              <a:t>We also showed that we manages to classify many links that do not appear in the other dataset, or in the </a:t>
            </a:r>
            <a:r>
              <a:rPr lang="en-US" dirty="0" err="1"/>
              <a:t>RouteViews</a:t>
            </a:r>
            <a:r>
              <a:rPr lang="en-US" dirty="0"/>
              <a:t> data that is used by other methods.</a:t>
            </a:r>
            <a:endParaRPr dirty="0"/>
          </a:p>
          <a:p>
            <a:pPr marL="306000" lvl="0" indent="-3060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1656"/>
              <a:buChar char="◼"/>
            </a:pPr>
            <a:r>
              <a:rPr lang="en-US" dirty="0"/>
              <a:t>In particular, our sibling dataset is an order of magnitude larger than the one published by </a:t>
            </a:r>
            <a:r>
              <a:rPr lang="en-US" dirty="0" err="1"/>
              <a:t>ProbLink</a:t>
            </a:r>
            <a:r>
              <a:rPr lang="en-US" dirty="0"/>
              <a:t>.</a:t>
            </a:r>
            <a:endParaRPr dirty="0"/>
          </a:p>
          <a:p>
            <a:pPr marL="306000" lvl="0" indent="-200844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1656"/>
              <a:buNone/>
            </a:pPr>
            <a:endParaRPr dirty="0"/>
          </a:p>
          <a:p>
            <a:pPr marL="306000" lvl="0" indent="-200844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1656"/>
              <a:buNone/>
            </a:pPr>
            <a:endParaRPr dirty="0"/>
          </a:p>
        </p:txBody>
      </p:sp>
      <p:sp>
        <p:nvSpPr>
          <p:cNvPr id="1014" name="Google Shape;1014;p81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Shavitt Yuval, Tel Aviv University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83"/>
          <p:cNvSpPr txBox="1">
            <a:spLocks noGrp="1"/>
          </p:cNvSpPr>
          <p:nvPr>
            <p:ph type="ctrTitle"/>
          </p:nvPr>
        </p:nvSpPr>
        <p:spPr>
          <a:xfrm>
            <a:off x="1683171" y="1359515"/>
            <a:ext cx="8825658" cy="13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Gill Sans"/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THANK YOU FOR YOUR ATTENTION.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Google Shape;1031;p83"/>
          <p:cNvPicPr preferRelativeResize="0"/>
          <p:nvPr/>
        </p:nvPicPr>
        <p:blipFill rotWithShape="1">
          <a:blip r:embed="rId3">
            <a:alphaModFix/>
          </a:blip>
          <a:srcRect t="9027" b="23513"/>
          <a:stretch/>
        </p:blipFill>
        <p:spPr>
          <a:xfrm>
            <a:off x="8190716" y="3179005"/>
            <a:ext cx="1428557" cy="1450948"/>
          </a:xfrm>
          <a:prstGeom prst="ellipse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313"/>
              </a:srgbClr>
            </a:outerShdw>
          </a:effectLst>
        </p:spPr>
      </p:pic>
      <p:sp>
        <p:nvSpPr>
          <p:cNvPr id="1033" name="Google Shape;1033;p83"/>
          <p:cNvSpPr/>
          <p:nvPr/>
        </p:nvSpPr>
        <p:spPr>
          <a:xfrm>
            <a:off x="7021915" y="4830853"/>
            <a:ext cx="376615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sng" strike="noStrike" cap="none" dirty="0">
                <a:solidFill>
                  <a:schemeClr val="lt1"/>
                </a:solidFill>
                <a:latin typeface="+mj-lt"/>
                <a:ea typeface="Gill Sans"/>
                <a:cs typeface="Gill Sans"/>
                <a:sym typeface="Gill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https://www.eng.tau.ac.il/~shavitt/</a:t>
            </a:r>
            <a:endParaRPr sz="1800" b="0" i="0" u="none" strike="noStrike" cap="none" dirty="0">
              <a:solidFill>
                <a:schemeClr val="lt1"/>
              </a:solidFill>
              <a:latin typeface="+mj-lt"/>
              <a:ea typeface="Gill Sans"/>
              <a:cs typeface="Gill Sans"/>
              <a:sym typeface="Gill Sans"/>
            </a:endParaRPr>
          </a:p>
        </p:txBody>
      </p:sp>
      <p:sp>
        <p:nvSpPr>
          <p:cNvPr id="1034" name="Google Shape;1034;p83"/>
          <p:cNvSpPr/>
          <p:nvPr/>
        </p:nvSpPr>
        <p:spPr>
          <a:xfrm>
            <a:off x="2067718" y="4830853"/>
            <a:ext cx="324699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sng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Gill Sans"/>
                <a:cs typeface="Arial" panose="020B0604020202020204" pitchFamily="34" charset="0"/>
                <a:sym typeface="Gill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https://talshapira.github.io/</a:t>
            </a:r>
            <a:endParaRPr sz="18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Gill Sans"/>
              <a:cs typeface="Arial" panose="020B0604020202020204" pitchFamily="34" charset="0"/>
              <a:sym typeface="Gill Sans"/>
            </a:endParaRPr>
          </a:p>
        </p:txBody>
      </p:sp>
      <p:pic>
        <p:nvPicPr>
          <p:cNvPr id="1035" name="Google Shape;1035;p8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84897" y="5327663"/>
            <a:ext cx="1640195" cy="782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4;p1">
            <a:extLst>
              <a:ext uri="{FF2B5EF4-FFF2-40B4-BE49-F238E27FC236}">
                <a16:creationId xmlns:a16="http://schemas.microsoft.com/office/drawing/2014/main" id="{71A7EF49-F7F3-74D1-6147-7EDF103AF66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31015" y="3134964"/>
            <a:ext cx="1520400" cy="1531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26" name="Picture 2" descr="The Hebrew University of Jerusalem, Home page">
            <a:extLst>
              <a:ext uri="{FF2B5EF4-FFF2-40B4-BE49-F238E27FC236}">
                <a16:creationId xmlns:a16="http://schemas.microsoft.com/office/drawing/2014/main" id="{892C26A7-7CAF-05B8-E5B9-3C14B09C9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718" y="5114013"/>
            <a:ext cx="3246995" cy="108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DD7E830B-B88B-FCBF-2055-C3DEDB9D2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">
            <a:extLst>
              <a:ext uri="{FF2B5EF4-FFF2-40B4-BE49-F238E27FC236}">
                <a16:creationId xmlns:a16="http://schemas.microsoft.com/office/drawing/2014/main" id="{8484BA49-ED85-F83C-1630-4A8B1D1F43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of Relationships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Between Autonomous Systems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Google Shape;111;p2">
            <a:extLst>
              <a:ext uri="{FF2B5EF4-FFF2-40B4-BE49-F238E27FC236}">
                <a16:creationId xmlns:a16="http://schemas.microsoft.com/office/drawing/2014/main" id="{B2F8524A-B5C2-E887-542B-3F4A0B6CD7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06000" lvl="0" indent="-30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999"/>
              <a:buChar char="◼"/>
            </a:pPr>
            <a:r>
              <a:rPr lang="en-US" dirty="0">
                <a:cs typeface="Times New Roman" panose="02020603050405020304" pitchFamily="18" charset="0"/>
              </a:rPr>
              <a:t>Routing on the Internet is governed by BGP policy: it’s the economy!</a:t>
            </a:r>
          </a:p>
          <a:p>
            <a:pPr marL="306000" lvl="0" indent="-30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1999"/>
              <a:buChar char="◼"/>
            </a:pPr>
            <a:r>
              <a:rPr lang="en-US" dirty="0">
                <a:cs typeface="Times New Roman" panose="02020603050405020304" pitchFamily="18" charset="0"/>
              </a:rPr>
              <a:t>Economic  Type of Relationships (</a:t>
            </a:r>
            <a:r>
              <a:rPr lang="en-US" dirty="0" err="1">
                <a:cs typeface="Times New Roman" panose="02020603050405020304" pitchFamily="18" charset="0"/>
              </a:rPr>
              <a:t>ToRs</a:t>
            </a:r>
            <a:r>
              <a:rPr lang="en-US" dirty="0">
                <a:cs typeface="Times New Roman" panose="02020603050405020304" pitchFamily="18" charset="0"/>
              </a:rPr>
              <a:t>) between ASNs:</a:t>
            </a:r>
          </a:p>
          <a:p>
            <a:pPr marL="763200" lvl="1" indent="-306000">
              <a:spcBef>
                <a:spcPts val="0"/>
              </a:spcBef>
              <a:buSzPct val="91999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Customer to Provider: The customer pays the provider for connectivity to the Internet</a:t>
            </a:r>
          </a:p>
          <a:p>
            <a:pPr marL="1220400" lvl="2" indent="-306000">
              <a:spcBef>
                <a:spcPts val="0"/>
              </a:spcBef>
              <a:buSzPct val="91999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COLT (AS8220) is a customer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Arelion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(FKA Telia, AS1299)</a:t>
            </a:r>
          </a:p>
          <a:p>
            <a:pPr marL="763200" lvl="1" indent="-306000">
              <a:spcBef>
                <a:spcPts val="0"/>
              </a:spcBef>
              <a:buSzPct val="91999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Peer to Peer: two networks connect to enable their customers  (and customer networks) to connect</a:t>
            </a:r>
          </a:p>
          <a:p>
            <a:pPr marL="1220400" lvl="2" indent="-306000">
              <a:spcBef>
                <a:spcPts val="0"/>
              </a:spcBef>
              <a:buSzPct val="91999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Bulgarian ISPs: A1 Bulgaria (AS8717)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Vivacom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Bulgaria (AS8866)</a:t>
            </a:r>
          </a:p>
          <a:p>
            <a:pPr marL="763200" lvl="1" indent="-306000">
              <a:spcBef>
                <a:spcPts val="0"/>
              </a:spcBef>
              <a:buSzPct val="91999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Siblings: two networks that belong to the same entity</a:t>
            </a:r>
          </a:p>
          <a:p>
            <a:pPr marL="1220400" lvl="2" indent="-306000">
              <a:spcBef>
                <a:spcPts val="0"/>
              </a:spcBef>
              <a:buSzPct val="91999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Verizon ASNs: 701, 702, 703, 2828</a:t>
            </a:r>
          </a:p>
          <a:p>
            <a:pPr marL="306000" indent="-306000">
              <a:spcBef>
                <a:spcPts val="0"/>
              </a:spcBef>
              <a:buSzPct val="91999"/>
            </a:pPr>
            <a:r>
              <a:rPr lang="en-US" dirty="0">
                <a:cs typeface="Times New Roman" panose="02020603050405020304" pitchFamily="18" charset="0"/>
              </a:rPr>
              <a:t>There is no global repository to learn the </a:t>
            </a:r>
            <a:r>
              <a:rPr lang="en-US" dirty="0" err="1">
                <a:cs typeface="Times New Roman" panose="02020603050405020304" pitchFamily="18" charset="0"/>
              </a:rPr>
              <a:t>ToRs</a:t>
            </a:r>
            <a:endParaRPr lang="en-US" dirty="0">
              <a:cs typeface="Times New Roman" panose="02020603050405020304" pitchFamily="18" charset="0"/>
            </a:endParaRPr>
          </a:p>
          <a:p>
            <a:pPr marL="306000" indent="-306000">
              <a:spcBef>
                <a:spcPts val="0"/>
              </a:spcBef>
              <a:buSzPct val="91999"/>
            </a:pPr>
            <a:r>
              <a:rPr lang="en-US" dirty="0">
                <a:cs typeface="Times New Roman" panose="02020603050405020304" pitchFamily="18" charset="0"/>
              </a:rPr>
              <a:t>The Internet Routing Registry (IRR) is a database that holds a lot of routing information</a:t>
            </a:r>
          </a:p>
          <a:p>
            <a:pPr marL="763200" lvl="1" indent="-306000">
              <a:spcBef>
                <a:spcPts val="0"/>
              </a:spcBef>
              <a:buSzPct val="91999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Partial</a:t>
            </a:r>
          </a:p>
          <a:p>
            <a:pPr marL="763200" lvl="1" indent="-306000">
              <a:spcBef>
                <a:spcPts val="0"/>
              </a:spcBef>
              <a:buSzPct val="91999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updated</a:t>
            </a:r>
          </a:p>
          <a:p>
            <a:pPr marL="763200" lvl="1" indent="-306000">
              <a:spcBef>
                <a:spcPts val="0"/>
              </a:spcBef>
              <a:buSzPct val="91999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conflicting data</a:t>
            </a:r>
          </a:p>
          <a:p>
            <a:pPr marL="306000" indent="-306000">
              <a:spcBef>
                <a:spcPts val="0"/>
              </a:spcBef>
              <a:buSzPct val="91999"/>
            </a:pPr>
            <a:r>
              <a:rPr lang="en-US" dirty="0">
                <a:cs typeface="Times New Roman" panose="02020603050405020304" pitchFamily="18" charset="0"/>
              </a:rPr>
              <a:t>How can we mine the IRR to obtain significant data?</a:t>
            </a:r>
            <a:endParaRPr dirty="0">
              <a:cs typeface="Times New Roman" panose="02020603050405020304" pitchFamily="18" charset="0"/>
            </a:endParaRPr>
          </a:p>
        </p:txBody>
      </p:sp>
      <p:sp>
        <p:nvSpPr>
          <p:cNvPr id="113" name="Google Shape;113;p2">
            <a:extLst>
              <a:ext uri="{FF2B5EF4-FFF2-40B4-BE49-F238E27FC236}">
                <a16:creationId xmlns:a16="http://schemas.microsoft.com/office/drawing/2014/main" id="{4CB79056-CC69-CD32-7F35-0948E9EDD67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Shavitt Yuval, Tel Aviv University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7420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02D7D-7D9A-DCD9-C81A-FAB28E402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do we care?</a:t>
            </a:r>
            <a:endParaRPr lang="en-I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AF4E8-F813-585D-73D3-80516C35C2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Times New Roman" panose="02020603050405020304" pitchFamily="18" charset="0"/>
              </a:rPr>
              <a:t>ToR</a:t>
            </a:r>
            <a:r>
              <a:rPr lang="en-US" dirty="0">
                <a:cs typeface="Times New Roman" panose="02020603050405020304" pitchFamily="18" charset="0"/>
              </a:rPr>
              <a:t> information helps to predict routing paths chosen by BGP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E.g., during failures</a:t>
            </a:r>
          </a:p>
          <a:p>
            <a:r>
              <a:rPr lang="en-US" dirty="0">
                <a:cs typeface="Times New Roman" panose="02020603050405020304" pitchFamily="18" charset="0"/>
              </a:rPr>
              <a:t>It can uncover malicious interference in routing or route leeks.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a route violates “valley free routing” -- it is anomalous</a:t>
            </a:r>
            <a:endParaRPr lang="en-I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019571-2961-A7A8-46A9-39760DBDE2C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Shavitt Yuval, Tel Aviv University</a:t>
            </a:r>
          </a:p>
        </p:txBody>
      </p:sp>
    </p:spTree>
    <p:extLst>
      <p:ext uri="{BB962C8B-B14F-4D97-AF65-F5344CB8AC3E}">
        <p14:creationId xmlns:p14="http://schemas.microsoft.com/office/powerpoint/2010/main" val="2878623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B7B11-8287-C9F1-D9F6-F4092FE6D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Catching Routing Anomalies</a:t>
            </a:r>
            <a:endParaRPr lang="en-I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99F0E-FA3F-591F-2E47-26A3C7CF98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82420F-13D1-32DA-2640-F61AF2BD73B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Shavitt Yuval, Tel Aviv University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39C4EB-B12C-902B-7822-0E9F21654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75" y="2034399"/>
            <a:ext cx="11164858" cy="43916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B811D4-ADC9-25C7-A3D3-AE031875519D}"/>
              </a:ext>
            </a:extLst>
          </p:cNvPr>
          <p:cNvSpPr/>
          <p:nvPr/>
        </p:nvSpPr>
        <p:spPr>
          <a:xfrm>
            <a:off x="7331825" y="5328458"/>
            <a:ext cx="4022408" cy="673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1119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1ED95-BE9B-3E2F-905A-4DED15E16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842184-6DA6-3295-F6B9-F0C866253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85" y="1635856"/>
            <a:ext cx="5439534" cy="4972744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FB52C738-A5CF-781B-57D2-A3F70BA03E87}"/>
              </a:ext>
            </a:extLst>
          </p:cNvPr>
          <p:cNvSpPr/>
          <p:nvPr/>
        </p:nvSpPr>
        <p:spPr>
          <a:xfrm>
            <a:off x="5968538" y="3931920"/>
            <a:ext cx="307571" cy="17789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432532C-88EB-481D-CFD2-8C6AA2FF6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243" y="4216078"/>
            <a:ext cx="2422120" cy="112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UKIM - EGI">
            <a:extLst>
              <a:ext uri="{FF2B5EF4-FFF2-40B4-BE49-F238E27FC236}">
                <a16:creationId xmlns:a16="http://schemas.microsoft.com/office/drawing/2014/main" id="{76D8FDC3-F967-41EA-57BA-8FCCA62E9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883" y="5877354"/>
            <a:ext cx="1803329" cy="101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FCE329-609E-0AB3-EC79-0F501BA7B3D5}"/>
              </a:ext>
            </a:extLst>
          </p:cNvPr>
          <p:cNvCxnSpPr>
            <a:cxnSpLocks/>
          </p:cNvCxnSpPr>
          <p:nvPr/>
        </p:nvCxnSpPr>
        <p:spPr>
          <a:xfrm>
            <a:off x="5549012" y="5910349"/>
            <a:ext cx="1400428" cy="340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849711-6862-2E8C-C81B-F39199366D17}"/>
              </a:ext>
            </a:extLst>
          </p:cNvPr>
          <p:cNvCxnSpPr>
            <a:cxnSpLocks/>
          </p:cNvCxnSpPr>
          <p:nvPr/>
        </p:nvCxnSpPr>
        <p:spPr>
          <a:xfrm flipV="1">
            <a:off x="5303520" y="6450529"/>
            <a:ext cx="1645920" cy="87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 descr="NOC Telesmart Telekom Data Center located in Skopje ...">
            <a:extLst>
              <a:ext uri="{FF2B5EF4-FFF2-40B4-BE49-F238E27FC236}">
                <a16:creationId xmlns:a16="http://schemas.microsoft.com/office/drawing/2014/main" id="{BE073000-082D-44D8-48EA-677FE0F7C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522" y="5199898"/>
            <a:ext cx="2487153" cy="165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DDA674CE-FC63-7ECC-E5F5-49A852A354CB}"/>
              </a:ext>
            </a:extLst>
          </p:cNvPr>
          <p:cNvCxnSpPr>
            <a:cxnSpLocks/>
          </p:cNvCxnSpPr>
          <p:nvPr/>
        </p:nvCxnSpPr>
        <p:spPr>
          <a:xfrm flipV="1">
            <a:off x="5549012" y="5991225"/>
            <a:ext cx="3394963" cy="259799"/>
          </a:xfrm>
          <a:prstGeom prst="bentConnector3">
            <a:avLst>
              <a:gd name="adj1" fmla="val 2334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680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72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Approach at a Glance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4" name="Google Shape;914;p72"/>
          <p:cNvSpPr txBox="1">
            <a:spLocks noGrp="1"/>
          </p:cNvSpPr>
          <p:nvPr>
            <p:ph type="body" idx="1"/>
          </p:nvPr>
        </p:nvSpPr>
        <p:spPr>
          <a:xfrm>
            <a:off x="581192" y="2180496"/>
            <a:ext cx="5916427" cy="3678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06000" lvl="0" indent="-30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◼"/>
            </a:pPr>
            <a:r>
              <a:rPr lang="en-US" dirty="0">
                <a:cs typeface="Times New Roman" panose="02020603050405020304" pitchFamily="18" charset="0"/>
              </a:rPr>
              <a:t>Extract relevant data from the IRR</a:t>
            </a:r>
            <a:endParaRPr dirty="0">
              <a:cs typeface="Times New Roman" panose="02020603050405020304" pitchFamily="18" charset="0"/>
            </a:endParaRPr>
          </a:p>
          <a:p>
            <a:pPr marL="630000" lvl="1" indent="-306000" algn="l" rtl="0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SzPts val="1472"/>
              <a:buChar char="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mainly use the AUT-NUM object (see Figure 1), but also the AS-SET object.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6000" lvl="0" indent="-3060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1656"/>
              <a:buChar char="◼"/>
            </a:pPr>
            <a:r>
              <a:rPr lang="en-US" dirty="0">
                <a:cs typeface="Times New Roman" panose="02020603050405020304" pitchFamily="18" charset="0"/>
              </a:rPr>
              <a:t>Apply 3 heuristics:</a:t>
            </a:r>
            <a:endParaRPr dirty="0">
              <a:cs typeface="Times New Roman" panose="02020603050405020304" pitchFamily="18" charset="0"/>
            </a:endParaRPr>
          </a:p>
          <a:p>
            <a:pPr marL="630000" lvl="1" indent="-306000" algn="l" rtl="0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SzPts val="1472"/>
              <a:buChar char="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Import-Export (I/E) Heuristic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000" lvl="1" indent="-306000" algn="l" rtl="0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SzPts val="1472"/>
              <a:buChar char="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Remarks Heuristic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0000" lvl="1" indent="-306000" algn="l" rtl="0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SzPts val="1472"/>
              <a:buChar char="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Sets Heuristic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6000" lvl="0" indent="-3060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1656"/>
              <a:buChar char="◼"/>
            </a:pPr>
            <a:r>
              <a:rPr lang="en-US" dirty="0">
                <a:cs typeface="Times New Roman" panose="02020603050405020304" pitchFamily="18" charset="0"/>
              </a:rPr>
              <a:t>Filter unreliable data</a:t>
            </a:r>
            <a:endParaRPr dirty="0">
              <a:cs typeface="Times New Roman" panose="02020603050405020304" pitchFamily="18" charset="0"/>
            </a:endParaRPr>
          </a:p>
          <a:p>
            <a:pPr marL="306000" lvl="0" indent="-3060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1656"/>
              <a:buChar char="◼"/>
            </a:pPr>
            <a:r>
              <a:rPr lang="en-US" dirty="0">
                <a:cs typeface="Times New Roman" panose="02020603050405020304" pitchFamily="18" charset="0"/>
              </a:rPr>
              <a:t>Heuristics Union</a:t>
            </a:r>
            <a:endParaRPr dirty="0">
              <a:cs typeface="Times New Roman" panose="02020603050405020304" pitchFamily="18" charset="0"/>
            </a:endParaRPr>
          </a:p>
          <a:p>
            <a:pPr marL="306000" lvl="0" indent="-3060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1656"/>
              <a:buChar char="◼"/>
            </a:pPr>
            <a:r>
              <a:rPr lang="en-US" dirty="0">
                <a:cs typeface="Times New Roman" panose="02020603050405020304" pitchFamily="18" charset="0"/>
              </a:rPr>
              <a:t>Siblings Inference</a:t>
            </a:r>
            <a:endParaRPr dirty="0">
              <a:cs typeface="Times New Roman" panose="02020603050405020304" pitchFamily="18" charset="0"/>
            </a:endParaRPr>
          </a:p>
        </p:txBody>
      </p:sp>
      <p:sp>
        <p:nvSpPr>
          <p:cNvPr id="916" name="Google Shape;916;p72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Shavitt Yuval, Tel Aviv University</a:t>
            </a:r>
            <a:endParaRPr/>
          </a:p>
        </p:txBody>
      </p:sp>
      <p:pic>
        <p:nvPicPr>
          <p:cNvPr id="918" name="Google Shape;918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7619" y="1917352"/>
            <a:ext cx="5453129" cy="4238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17A7A-285B-75A4-EFF3-B14C6DEF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9CD982-50AF-3007-C0BC-50FB48BFB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The datasets were collected between January 2018 and December 2021</a:t>
            </a:r>
          </a:p>
          <a:p>
            <a:endParaRPr lang="en-US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Raw data – IRR (from 2021) contains 23 routing registries</a:t>
            </a:r>
          </a:p>
          <a:p>
            <a:endParaRPr lang="en-US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Labeled dataset - </a:t>
            </a:r>
          </a:p>
          <a:p>
            <a:pPr lvl="1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extracted from the proprietary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BGProtect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database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Mostly populated by analysis scripts, but also contain manually inserted entries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entry has a remark with script name or justification for manual entry</a:t>
            </a: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Manual IRR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(31 P2P, 381 P2C) that were manually inserted by analysts where the main justification was examining the IRR</a:t>
            </a: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Manual Routing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288 manual entries (10 P2P, 278 P2C) where the main justification was routing (either BGP or traceroute, usually from distinct time epochs)</a:t>
            </a:r>
            <a:endParaRPr lang="en-I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Unified Manual dataset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216EB-A169-B5EF-0AB6-6AD731F7226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Shavitt Yuval, Tel Aviv University</a:t>
            </a:r>
          </a:p>
        </p:txBody>
      </p:sp>
    </p:spTree>
    <p:extLst>
      <p:ext uri="{BB962C8B-B14F-4D97-AF65-F5344CB8AC3E}">
        <p14:creationId xmlns:p14="http://schemas.microsoft.com/office/powerpoint/2010/main" val="1359220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73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Heuristics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4" name="Google Shape;924;p73"/>
          <p:cNvSpPr txBox="1">
            <a:spLocks noGrp="1"/>
          </p:cNvSpPr>
          <p:nvPr>
            <p:ph type="body" idx="1"/>
          </p:nvPr>
        </p:nvSpPr>
        <p:spPr>
          <a:xfrm>
            <a:off x="581192" y="2180496"/>
            <a:ext cx="11029615" cy="3678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06000" lvl="0" indent="-30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6"/>
              <a:buChar char="◼"/>
            </a:pPr>
            <a:r>
              <a:rPr lang="en-US" dirty="0"/>
              <a:t>Import-Export (I/E) Heuristic</a:t>
            </a:r>
            <a:endParaRPr dirty="0"/>
          </a:p>
          <a:p>
            <a:pPr marL="306000" lvl="0" indent="-200844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1656"/>
              <a:buNone/>
            </a:pPr>
            <a:endParaRPr dirty="0"/>
          </a:p>
          <a:p>
            <a:pPr marL="306000" lvl="0" indent="-200844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1656"/>
              <a:buNone/>
            </a:pPr>
            <a:endParaRPr dirty="0"/>
          </a:p>
          <a:p>
            <a:pPr marL="306000" lvl="0" indent="-3060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1656"/>
              <a:buChar char="◼"/>
            </a:pPr>
            <a:r>
              <a:rPr lang="en-US" dirty="0"/>
              <a:t>Remarks Heuristic</a:t>
            </a:r>
            <a:endParaRPr dirty="0"/>
          </a:p>
          <a:p>
            <a:pPr marL="306000" lvl="0" indent="-3060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1656"/>
              <a:buChar char="◼"/>
            </a:pPr>
            <a:endParaRPr lang="en-US" dirty="0"/>
          </a:p>
          <a:p>
            <a:pPr marL="306000" lvl="0" indent="-3060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1656"/>
              <a:buChar char="◼"/>
            </a:pPr>
            <a:r>
              <a:rPr lang="en-US" dirty="0"/>
              <a:t>Sets Heuristic</a:t>
            </a:r>
            <a:endParaRPr dirty="0"/>
          </a:p>
          <a:p>
            <a:pPr marL="630000" lvl="1" indent="-306000" algn="l" rtl="0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SzPts val="1472"/>
              <a:buChar char="◼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e.g., the set "AS247:AS-Customers"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1656"/>
              <a:buNone/>
            </a:pPr>
            <a:endParaRPr dirty="0"/>
          </a:p>
        </p:txBody>
      </p:sp>
      <p:sp>
        <p:nvSpPr>
          <p:cNvPr id="926" name="Google Shape;926;p73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Shavitt Yuval, Tel Aviv University</a:t>
            </a:r>
            <a:endParaRPr/>
          </a:p>
        </p:txBody>
      </p:sp>
      <p:pic>
        <p:nvPicPr>
          <p:cNvPr id="928" name="Google Shape;928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6881" y="2628912"/>
            <a:ext cx="3295146" cy="49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4937" y="2235646"/>
            <a:ext cx="2810435" cy="1043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0" name="Google Shape;930;p73"/>
          <p:cNvGrpSpPr/>
          <p:nvPr/>
        </p:nvGrpSpPr>
        <p:grpSpPr>
          <a:xfrm>
            <a:off x="5773638" y="3627169"/>
            <a:ext cx="5310916" cy="862829"/>
            <a:chOff x="4171002" y="3232440"/>
            <a:chExt cx="7235914" cy="1269135"/>
          </a:xfrm>
        </p:grpSpPr>
        <p:pic>
          <p:nvPicPr>
            <p:cNvPr id="931" name="Google Shape;931;p7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06016" y="3232440"/>
              <a:ext cx="7200900" cy="50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2" name="Google Shape;932;p7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171002" y="3625275"/>
              <a:ext cx="6654800" cy="876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74"/>
          <p:cNvSpPr txBox="1"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ill Sans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Filter Unreliable Data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9" name="Google Shape;939;p74"/>
          <p:cNvSpPr txBox="1">
            <a:spLocks noGrp="1"/>
          </p:cNvSpPr>
          <p:nvPr>
            <p:ph type="ft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Shavitt Yuval, Tel Aviv University</a:t>
            </a:r>
            <a:endParaRPr dirty="0"/>
          </a:p>
        </p:txBody>
      </p:sp>
      <p:pic>
        <p:nvPicPr>
          <p:cNvPr id="941" name="Google Shape;941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192" y="2180496"/>
            <a:ext cx="102616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3473" y="3829474"/>
            <a:ext cx="4711700" cy="12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3473" y="5160952"/>
            <a:ext cx="30607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64854" y="4051724"/>
            <a:ext cx="5219700" cy="3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746</Words>
  <Application>Microsoft Office PowerPoint</Application>
  <PresentationFormat>Widescreen</PresentationFormat>
  <Paragraphs>92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Times New Roman</vt:lpstr>
      <vt:lpstr>Calibri</vt:lpstr>
      <vt:lpstr>Gill Sans</vt:lpstr>
      <vt:lpstr>Noto Sans Symbols</vt:lpstr>
      <vt:lpstr>Dividend</vt:lpstr>
      <vt:lpstr>IRR-Based AS Type of Relationship Inference</vt:lpstr>
      <vt:lpstr>Type of Relationships (ToR) Between Autonomous Systems</vt:lpstr>
      <vt:lpstr>Why do we care?</vt:lpstr>
      <vt:lpstr>Example: Catching Routing Anomalies</vt:lpstr>
      <vt:lpstr>PowerPoint Presentation</vt:lpstr>
      <vt:lpstr>Approach at a Glance</vt:lpstr>
      <vt:lpstr>Datasets</vt:lpstr>
      <vt:lpstr>Heuristics</vt:lpstr>
      <vt:lpstr>Filter Unreliable Data</vt:lpstr>
      <vt:lpstr>Goodness Definitions</vt:lpstr>
      <vt:lpstr>Data Exploration</vt:lpstr>
      <vt:lpstr>Heuristics Union</vt:lpstr>
      <vt:lpstr>Sibling Inference</vt:lpstr>
      <vt:lpstr>Results Vs. CAIDA</vt:lpstr>
      <vt:lpstr>Results</vt:lpstr>
      <vt:lpstr>Siblings Results</vt:lpstr>
      <vt:lpstr>Summary</vt:lpstr>
      <vt:lpstr>THANK YOU FOR YOUR ATTENTION.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Tal Shapira</dc:creator>
  <cp:lastModifiedBy>Yuval Shavitt</cp:lastModifiedBy>
  <cp:revision>18</cp:revision>
  <dcterms:created xsi:type="dcterms:W3CDTF">2020-04-03T09:19:43Z</dcterms:created>
  <dcterms:modified xsi:type="dcterms:W3CDTF">2025-04-04T17:39:04Z</dcterms:modified>
</cp:coreProperties>
</file>