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4" r:id="rId2"/>
    <p:sldId id="359" r:id="rId3"/>
    <p:sldId id="257" r:id="rId4"/>
    <p:sldId id="314" r:id="rId5"/>
    <p:sldId id="378" r:id="rId6"/>
    <p:sldId id="262" r:id="rId7"/>
    <p:sldId id="374" r:id="rId8"/>
    <p:sldId id="350" r:id="rId9"/>
    <p:sldId id="323" r:id="rId10"/>
    <p:sldId id="353" r:id="rId11"/>
    <p:sldId id="376" r:id="rId12"/>
    <p:sldId id="335" r:id="rId13"/>
    <p:sldId id="336" r:id="rId14"/>
    <p:sldId id="337" r:id="rId15"/>
    <p:sldId id="356" r:id="rId16"/>
    <p:sldId id="338" r:id="rId17"/>
    <p:sldId id="381" r:id="rId18"/>
    <p:sldId id="342" r:id="rId19"/>
    <p:sldId id="371" r:id="rId20"/>
    <p:sldId id="380" r:id="rId21"/>
    <p:sldId id="330" r:id="rId22"/>
    <p:sldId id="372" r:id="rId23"/>
    <p:sldId id="383" r:id="rId24"/>
    <p:sldId id="384" r:id="rId25"/>
    <p:sldId id="367" r:id="rId26"/>
    <p:sldId id="368" r:id="rId27"/>
    <p:sldId id="346" r:id="rId28"/>
    <p:sldId id="366" r:id="rId29"/>
    <p:sldId id="385" r:id="rId30"/>
    <p:sldId id="289" r:id="rId31"/>
    <p:sldId id="358" r:id="rId32"/>
  </p:sldIdLst>
  <p:sldSz cx="12192000" cy="6858000"/>
  <p:notesSz cx="6797675" cy="9929813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Bazco Nogueras" initials="ABN" lastIdx="1" clrIdx="0">
    <p:extLst>
      <p:ext uri="{19B8F6BF-5375-455C-9EA6-DF929625EA0E}">
        <p15:presenceInfo xmlns:p15="http://schemas.microsoft.com/office/powerpoint/2012/main" userId="efad372f9419b5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44"/>
    <a:srgbClr val="D0CFD3"/>
    <a:srgbClr val="EF39E6"/>
    <a:srgbClr val="002C52"/>
    <a:srgbClr val="3284A2"/>
    <a:srgbClr val="88A7CB"/>
    <a:srgbClr val="91BAD0"/>
    <a:srgbClr val="8EB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63684" autoAdjust="0"/>
  </p:normalViewPr>
  <p:slideViewPr>
    <p:cSldViewPr>
      <p:cViewPr varScale="1">
        <p:scale>
          <a:sx n="70" d="100"/>
          <a:sy n="70" d="100"/>
        </p:scale>
        <p:origin x="10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1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91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F1988866-18A2-4ED0-BD72-7B895059B9CF}" type="datetimeFigureOut">
              <a:rPr lang="es-ES" smtClean="0"/>
              <a:pPr/>
              <a:t>1/4/25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3" tIns="46506" rIns="93013" bIns="46506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3013" tIns="46506" rIns="93013" bIns="465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74130375-AC4D-4A01-BA2B-8993D59696B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91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further</a:t>
            </a:r>
          </a:p>
          <a:p>
            <a:endParaRPr lang="en-GB" dirty="0"/>
          </a:p>
          <a:p>
            <a:r>
              <a:rPr lang="en-GB" dirty="0"/>
              <a:t>5 in Spain and 3 in Paris because Azure didn’t have a presence in Spain and nearest was Paris </a:t>
            </a:r>
          </a:p>
          <a:p>
            <a:endParaRPr lang="en-GB" dirty="0"/>
          </a:p>
          <a:p>
            <a:r>
              <a:rPr lang="en-GB" dirty="0"/>
              <a:t>We were asked to anonymise the cloud ownership </a:t>
            </a:r>
            <a:r>
              <a:rPr lang="en-GB" dirty="0" err="1"/>
              <a:t>ie</a:t>
            </a:r>
            <a:r>
              <a:rPr lang="en-GB" dirty="0"/>
              <a:t> C1(AWS), C2( Azure)  and C3 (Google 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47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Okay now lets </a:t>
            </a:r>
            <a:r>
              <a:rPr lang="en-US" dirty="0" err="1"/>
              <a:t>analyse</a:t>
            </a:r>
            <a:r>
              <a:rPr lang="en-US" dirty="0"/>
              <a:t> the results from the measurements </a:t>
            </a:r>
          </a:p>
          <a:p>
            <a:endParaRPr lang="en-US" dirty="0"/>
          </a:p>
          <a:p>
            <a:r>
              <a:rPr lang="en-US" dirty="0"/>
              <a:t>_ when we </a:t>
            </a:r>
            <a:r>
              <a:rPr lang="en-US" dirty="0" err="1"/>
              <a:t>xterise</a:t>
            </a:r>
            <a:r>
              <a:rPr lang="en-US" dirty="0"/>
              <a:t> we are trying to answer some questions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sz="1200" dirty="0">
                <a:latin typeface="Trebuchet MS"/>
              </a:rPr>
              <a:t>A) Is the latency stable or variable ?</a:t>
            </a:r>
            <a:endParaRPr lang="en-US" dirty="0"/>
          </a:p>
          <a:p>
            <a:pPr marL="0" indent="0">
              <a:buNone/>
            </a:pPr>
            <a:r>
              <a:rPr lang="en-GB" sz="1200" dirty="0">
                <a:latin typeface="Trebuchet MS"/>
              </a:rPr>
              <a:t>B) What are the latency bounds for a given source and destination?</a:t>
            </a:r>
          </a:p>
          <a:p>
            <a:pPr marL="0" indent="0">
              <a:buNone/>
            </a:pPr>
            <a:r>
              <a:rPr lang="en-GB" sz="1200" dirty="0">
                <a:latin typeface="Trebuchet MS"/>
              </a:rPr>
              <a:t>C) Does knowing the distinct IPPATH taken aid you in estimating the final latency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77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rebuchet MS"/>
              </a:rPr>
              <a:t>Is the latency stable or variable ?</a:t>
            </a:r>
            <a:r>
              <a:rPr lang="en-US" sz="1200" dirty="0">
                <a:latin typeface="Trebuchet MS"/>
              </a:rPr>
              <a:t> – to answer that we </a:t>
            </a:r>
            <a:r>
              <a:rPr lang="en-US" dirty="0"/>
              <a:t>examine the daily patterns </a:t>
            </a:r>
          </a:p>
          <a:p>
            <a:endParaRPr lang="en-US" dirty="0"/>
          </a:p>
          <a:p>
            <a:r>
              <a:rPr lang="en-US" dirty="0"/>
              <a:t>cluster all the  measurements based on the hour of the day and plotted the mean, median, and 90</a:t>
            </a:r>
            <a:r>
              <a:rPr lang="en-US" baseline="30000" dirty="0"/>
              <a:t>th</a:t>
            </a:r>
            <a:r>
              <a:rPr lang="en-US" dirty="0"/>
              <a:t> percentile each hour of the day over 3 months </a:t>
            </a:r>
          </a:p>
          <a:p>
            <a:endParaRPr lang="en-US" dirty="0"/>
          </a:p>
          <a:p>
            <a:r>
              <a:rPr lang="en-US" dirty="0"/>
              <a:t>Observations </a:t>
            </a:r>
          </a:p>
          <a:p>
            <a:r>
              <a:rPr lang="en-US" dirty="0"/>
              <a:t>remarkably constant across hours and cloud regions </a:t>
            </a:r>
          </a:p>
          <a:p>
            <a:r>
              <a:rPr lang="en-US" dirty="0"/>
              <a:t>increases during peak hours of the day</a:t>
            </a:r>
          </a:p>
          <a:p>
            <a:r>
              <a:rPr lang="en-US" dirty="0"/>
              <a:t>Peak change is only of around 1 or 2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24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rebuchet MS"/>
              </a:rPr>
              <a:t>What are the latency bounds for a given source and destination?</a:t>
            </a:r>
          </a:p>
          <a:p>
            <a:endParaRPr lang="en-GB" dirty="0"/>
          </a:p>
          <a:p>
            <a:r>
              <a:rPr lang="en-GB" dirty="0"/>
              <a:t>CDF of  traceroute for each cloud points aggregated  over all the destinations </a:t>
            </a:r>
          </a:p>
          <a:p>
            <a:endParaRPr lang="en-GB" dirty="0"/>
          </a:p>
          <a:p>
            <a:r>
              <a:rPr lang="en-GB" u="sng" dirty="0"/>
              <a:t>Observations </a:t>
            </a:r>
          </a:p>
          <a:p>
            <a:endParaRPr lang="en-GB" u="sng" dirty="0"/>
          </a:p>
          <a:p>
            <a:r>
              <a:rPr lang="en-GB" u="sng" dirty="0"/>
              <a:t>Most of the clouds can be reached within 50ms from all the destinations </a:t>
            </a:r>
          </a:p>
          <a:p>
            <a:endParaRPr lang="en-GB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/>
              <a:t>Steep silhouette – </a:t>
            </a:r>
            <a:r>
              <a:rPr lang="en-GB" u="none" dirty="0" err="1"/>
              <a:t>rtt</a:t>
            </a:r>
            <a:r>
              <a:rPr lang="en-GB" u="none" dirty="0"/>
              <a:t> values are in a small range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dirty="0"/>
          </a:p>
          <a:p>
            <a:r>
              <a:rPr lang="en-GB" u="none" dirty="0"/>
              <a:t>Over all the </a:t>
            </a:r>
            <a:r>
              <a:rPr lang="en-GB" u="none" dirty="0" err="1"/>
              <a:t>destinatios</a:t>
            </a:r>
            <a:r>
              <a:rPr lang="en-GB" u="none" dirty="0"/>
              <a:t> the three servers in France are the ones with higher RTT </a:t>
            </a:r>
          </a:p>
          <a:p>
            <a:endParaRPr lang="en-GB" u="none" dirty="0"/>
          </a:p>
          <a:p>
            <a:r>
              <a:rPr lang="en-GB" u="none" dirty="0"/>
              <a:t>No difference in premium and standard tiers for cloud provider (c3)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1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if we Pick a single cloud and look at all 32 destination </a:t>
            </a:r>
          </a:p>
          <a:p>
            <a:r>
              <a:rPr lang="en-GB" dirty="0"/>
              <a:t>We see a few things </a:t>
            </a:r>
          </a:p>
          <a:p>
            <a:endParaRPr lang="en-GB" dirty="0"/>
          </a:p>
          <a:p>
            <a:r>
              <a:rPr lang="en-GB" u="sng" dirty="0"/>
              <a:t>Observations </a:t>
            </a:r>
          </a:p>
          <a:p>
            <a:r>
              <a:rPr lang="en-GB" dirty="0"/>
              <a:t>the individual CDFs are even steeper than the aggregated one  - again stability</a:t>
            </a:r>
          </a:p>
          <a:p>
            <a:r>
              <a:rPr lang="en-GB" dirty="0" err="1"/>
              <a:t>rtt</a:t>
            </a:r>
            <a:r>
              <a:rPr lang="en-GB" dirty="0"/>
              <a:t>  in a very narrow range of around 5 </a:t>
            </a:r>
            <a:r>
              <a:rPr lang="en-GB" dirty="0" err="1"/>
              <a:t>ms</a:t>
            </a:r>
            <a:r>
              <a:rPr lang="en-GB" dirty="0"/>
              <a:t>, (others similar) </a:t>
            </a:r>
          </a:p>
          <a:p>
            <a:r>
              <a:rPr lang="en-GB" dirty="0"/>
              <a:t>Deviant probes are in the Canary Islands  - the farthest destination probe from this cloud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3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takeaways so far from the latency characteristics :-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Time of the day does not matter </a:t>
            </a:r>
          </a:p>
          <a:p>
            <a:pPr marL="228600" indent="-228600">
              <a:buAutoNum type="arabicPeriod"/>
            </a:pPr>
            <a:r>
              <a:rPr lang="en-GB" dirty="0"/>
              <a:t>Further you are away from the cloud the higher your latency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278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Quantitatively what is the Impact of distance ?</a:t>
            </a:r>
          </a:p>
          <a:p>
            <a:endParaRPr lang="en-GB" dirty="0"/>
          </a:p>
          <a:p>
            <a:r>
              <a:rPr lang="en-GB" dirty="0"/>
              <a:t>Plot the mean RTT for each source-destination pair against distance </a:t>
            </a:r>
          </a:p>
          <a:p>
            <a:r>
              <a:rPr lang="en-GB" dirty="0"/>
              <a:t>Use the least squares method to plot a regression line </a:t>
            </a:r>
          </a:p>
          <a:p>
            <a:endParaRPr lang="en-GB" dirty="0"/>
          </a:p>
          <a:p>
            <a:r>
              <a:rPr lang="en-GB" u="sng" dirty="0"/>
              <a:t>Observations</a:t>
            </a:r>
          </a:p>
          <a:p>
            <a:r>
              <a:rPr lang="en-GB" dirty="0"/>
              <a:t>RTT. increases about 2 </a:t>
            </a:r>
            <a:r>
              <a:rPr lang="en-GB" dirty="0" err="1"/>
              <a:t>ms</a:t>
            </a:r>
            <a:r>
              <a:rPr lang="en-GB" dirty="0"/>
              <a:t> per 100 km  with a minimum delay of 8.45 </a:t>
            </a:r>
            <a:r>
              <a:rPr lang="en-GB" dirty="0" err="1"/>
              <a:t>ms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295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latin typeface="Trebuchet MS"/>
              </a:rPr>
              <a:t>Does knowing the distinct IPPATH taken aid you in estimating the final latency ? </a:t>
            </a:r>
          </a:p>
          <a:p>
            <a:pPr marL="0" indent="0">
              <a:buNone/>
            </a:pPr>
            <a:endParaRPr lang="en-GB" sz="1200" dirty="0">
              <a:latin typeface="Trebuchet MS"/>
            </a:endParaRPr>
          </a:p>
          <a:p>
            <a:pPr marL="0" indent="0">
              <a:buNone/>
            </a:pPr>
            <a:r>
              <a:rPr lang="en-GB" sz="1200" dirty="0">
                <a:latin typeface="Trebuchet MS"/>
              </a:rPr>
              <a:t>We look at a single probe </a:t>
            </a:r>
            <a:r>
              <a:rPr lang="en-GB" sz="1200" dirty="0" err="1">
                <a:latin typeface="Trebuchet MS"/>
              </a:rPr>
              <a:t>destionation</a:t>
            </a:r>
            <a:r>
              <a:rPr lang="en-GB" sz="1200" dirty="0">
                <a:latin typeface="Trebuchet MS"/>
              </a:rPr>
              <a:t> pair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a single probe destination pair (C1sp to probe 1003090)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First plot the </a:t>
            </a:r>
            <a:r>
              <a:rPr lang="en-GB" dirty="0" err="1"/>
              <a:t>rtt</a:t>
            </a:r>
            <a:r>
              <a:rPr lang="en-GB" dirty="0"/>
              <a:t> </a:t>
            </a:r>
            <a:r>
              <a:rPr lang="en-GB" dirty="0" err="1"/>
              <a:t>src</a:t>
            </a:r>
            <a:r>
              <a:rPr lang="en-GB" dirty="0"/>
              <a:t> </a:t>
            </a:r>
            <a:r>
              <a:rPr lang="en-GB" dirty="0" err="1"/>
              <a:t>dst</a:t>
            </a:r>
            <a:r>
              <a:rPr lang="en-GB" dirty="0"/>
              <a:t> for each route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see latency changes according to the path taken </a:t>
            </a:r>
          </a:p>
          <a:p>
            <a:pPr marL="0" indent="0">
              <a:buNone/>
            </a:pPr>
            <a:endParaRPr lang="en-GB" sz="1200" dirty="0">
              <a:latin typeface="Trebuchet MS"/>
            </a:endParaRPr>
          </a:p>
          <a:p>
            <a:pPr marL="0" indent="0">
              <a:buNone/>
            </a:pPr>
            <a:endParaRPr lang="en-GB" sz="1200" dirty="0">
              <a:latin typeface="Trebuchet M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98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Box plot for all the routes with 1% of the samples for same pair we can see that the </a:t>
            </a:r>
          </a:p>
          <a:p>
            <a:r>
              <a:rPr lang="en-GB" dirty="0"/>
              <a:t>unique path matters even more </a:t>
            </a:r>
          </a:p>
          <a:p>
            <a:endParaRPr lang="en-GB" dirty="0"/>
          </a:p>
          <a:p>
            <a:r>
              <a:rPr lang="en-GB" dirty="0"/>
              <a:t>- Fastest path has mean </a:t>
            </a:r>
            <a:r>
              <a:rPr lang="en-GB" dirty="0" err="1"/>
              <a:t>rtt</a:t>
            </a:r>
            <a:r>
              <a:rPr lang="en-GB" dirty="0"/>
              <a:t> of 19.5ms and longest 24.5ms</a:t>
            </a:r>
          </a:p>
          <a:p>
            <a:r>
              <a:rPr lang="en-GB" dirty="0"/>
              <a:t> - Therefore diff of 5ms </a:t>
            </a:r>
          </a:p>
          <a:p>
            <a:pPr marL="171450" indent="-171450">
              <a:buFontTx/>
              <a:buChar char="-"/>
            </a:pPr>
            <a:r>
              <a:rPr lang="en-GB" dirty="0"/>
              <a:t>On average the most popular paths have mean </a:t>
            </a:r>
            <a:r>
              <a:rPr lang="en-GB" dirty="0" err="1"/>
              <a:t>rtt</a:t>
            </a:r>
            <a:r>
              <a:rPr lang="en-GB" dirty="0"/>
              <a:t> of 23.5ms </a:t>
            </a:r>
          </a:p>
          <a:p>
            <a:pPr marL="171450" indent="-171450">
              <a:buFontTx/>
              <a:buChar char="-"/>
            </a:pPr>
            <a:r>
              <a:rPr lang="en-GB" dirty="0"/>
              <a:t>While not a very big difference something to consider while planning network paths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88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set of takeaways at this point is are :-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06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set out the agenda for this talk </a:t>
            </a:r>
          </a:p>
          <a:p>
            <a:endParaRPr lang="en-US" dirty="0"/>
          </a:p>
          <a:p>
            <a:r>
              <a:rPr lang="en-US" dirty="0"/>
              <a:t>Four main parts – </a:t>
            </a:r>
          </a:p>
          <a:p>
            <a:r>
              <a:rPr lang="en-US" dirty="0"/>
              <a:t>Motivation for work </a:t>
            </a:r>
          </a:p>
          <a:p>
            <a:r>
              <a:rPr lang="en-US" dirty="0"/>
              <a:t>Measurements took, </a:t>
            </a:r>
          </a:p>
          <a:p>
            <a:r>
              <a:rPr lang="en-US" dirty="0"/>
              <a:t>Results,</a:t>
            </a:r>
          </a:p>
          <a:p>
            <a:r>
              <a:rPr lang="en-US" dirty="0"/>
              <a:t>And  conclusions and some takeaways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lets start with the motivation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683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take a look at forecasting </a:t>
            </a:r>
          </a:p>
          <a:p>
            <a:endParaRPr lang="en-US" dirty="0"/>
          </a:p>
          <a:p>
            <a:r>
              <a:rPr lang="en-US" dirty="0"/>
              <a:t>Are there any questions at this point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55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measurments</a:t>
            </a:r>
            <a:r>
              <a:rPr lang="en-US" dirty="0"/>
              <a:t> can be formatted as a timeseries </a:t>
            </a:r>
          </a:p>
          <a:p>
            <a:endParaRPr lang="en-US" dirty="0"/>
          </a:p>
          <a:p>
            <a:r>
              <a:rPr lang="en-US" dirty="0"/>
              <a:t>In which case we can use two types of </a:t>
            </a:r>
            <a:r>
              <a:rPr lang="en-US" dirty="0" err="1"/>
              <a:t>algos</a:t>
            </a:r>
            <a:r>
              <a:rPr lang="en-US" dirty="0"/>
              <a:t> for predictions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Time series forecasting methods use only previous latency </a:t>
            </a:r>
          </a:p>
          <a:p>
            <a:pPr marL="228600" indent="-228600">
              <a:buAutoNum type="arabicPeriod"/>
            </a:pPr>
            <a:r>
              <a:rPr lang="en-US" dirty="0"/>
              <a:t>Supervised ML methods for spatial forecasting using all features available in the measurement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After forecasting can we use XAI to tell which features are important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9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a number of time series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Observations /TA </a:t>
            </a:r>
          </a:p>
          <a:p>
            <a:r>
              <a:rPr lang="en-US" dirty="0"/>
              <a:t>Best performing methods were naïve forecast , followed by  Exponential smoothing </a:t>
            </a:r>
          </a:p>
          <a:p>
            <a:endParaRPr lang="en-US" dirty="0"/>
          </a:p>
          <a:p>
            <a:r>
              <a:rPr lang="en-US" dirty="0"/>
              <a:t>For ARIMA to perform well you need a lot of computational power </a:t>
            </a:r>
          </a:p>
          <a:p>
            <a:r>
              <a:rPr lang="en-US" dirty="0"/>
              <a:t>With better tuning LSTM can perform well </a:t>
            </a:r>
          </a:p>
          <a:p>
            <a:r>
              <a:rPr lang="en-US" dirty="0"/>
              <a:t>This was a simple 3 layer </a:t>
            </a:r>
            <a:r>
              <a:rPr lang="en-US" dirty="0" err="1"/>
              <a:t>lstm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 is quite constant, with spare leaps that are not always predictable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Prophet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time series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forecasting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seasonality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additive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multiplicative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outliers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changepoints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 (Long Short-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specialized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sequential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(input,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forget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output) to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dependencies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 series data,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forecasting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E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α)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and 1</a:t>
            </a: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</a:t>
            </a: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</a:t>
            </a: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 (</a:t>
            </a:r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β)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</a:t>
            </a:r>
            <a:r>
              <a:rPr lang="es-E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exponential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Holt's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smoothed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and 1</a:t>
            </a: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338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forecast variable will be latency </a:t>
            </a:r>
          </a:p>
          <a:p>
            <a:r>
              <a:rPr lang="en-GB" dirty="0"/>
              <a:t>Our features are all features available in tracert measurement and the probe object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175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keep in mind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92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 </a:t>
            </a:r>
            <a:r>
              <a:rPr lang="en-US" dirty="0"/>
              <a:t>Two feature cases </a:t>
            </a:r>
          </a:p>
          <a:p>
            <a:r>
              <a:rPr lang="en-US" dirty="0"/>
              <a:t>Case were distance only </a:t>
            </a:r>
          </a:p>
          <a:p>
            <a:r>
              <a:rPr lang="en-US" dirty="0"/>
              <a:t>Case with all features </a:t>
            </a:r>
          </a:p>
          <a:p>
            <a:endParaRPr lang="en-US" dirty="0"/>
          </a:p>
          <a:p>
            <a:r>
              <a:rPr lang="en-US" dirty="0" err="1"/>
              <a:t>ANd</a:t>
            </a:r>
            <a:r>
              <a:rPr lang="en-US" dirty="0"/>
              <a:t> these are the results : - </a:t>
            </a:r>
          </a:p>
          <a:p>
            <a:endParaRPr lang="en-US" dirty="0"/>
          </a:p>
          <a:p>
            <a:r>
              <a:rPr lang="en-US" dirty="0"/>
              <a:t>Observations </a:t>
            </a:r>
          </a:p>
          <a:p>
            <a:r>
              <a:rPr lang="en-US" dirty="0"/>
              <a:t>Tree based methods performed best </a:t>
            </a:r>
          </a:p>
          <a:p>
            <a:r>
              <a:rPr lang="en-US" dirty="0"/>
              <a:t>With distance alone you can get quite good results </a:t>
            </a:r>
          </a:p>
          <a:p>
            <a:r>
              <a:rPr lang="en-US" dirty="0"/>
              <a:t>Improved when all features considered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11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features mattered we use LIME and SHAP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most commonly used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posthoc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Explainable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algoithms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best performing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is most important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features way less important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features  is also important but its an order of importance less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702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conclusion </a:t>
            </a:r>
          </a:p>
          <a:p>
            <a:endParaRPr lang="en-GB" dirty="0"/>
          </a:p>
          <a:p>
            <a:r>
              <a:rPr lang="en-GB" dirty="0"/>
              <a:t>Can the providers users access their apps anywhere in the cloud ? </a:t>
            </a:r>
          </a:p>
          <a:p>
            <a:endParaRPr lang="en-GB" dirty="0"/>
          </a:p>
          <a:p>
            <a:r>
              <a:rPr lang="en-GB" dirty="0"/>
              <a:t>It depends  - which apps work comfortably with </a:t>
            </a:r>
            <a:r>
              <a:rPr lang="en-GB" dirty="0" err="1"/>
              <a:t>rtt</a:t>
            </a:r>
            <a:r>
              <a:rPr lang="en-GB" dirty="0"/>
              <a:t> of 20ms ? </a:t>
            </a:r>
          </a:p>
          <a:p>
            <a:endParaRPr lang="en-GB" dirty="0"/>
          </a:p>
          <a:p>
            <a:r>
              <a:rPr lang="en-GB" dirty="0"/>
              <a:t>Probably not the new killer apps the network provider wants to provide in XR , Autonomous vehicles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060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takeaways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No daily patterns </a:t>
            </a:r>
          </a:p>
          <a:p>
            <a:pPr marL="228600" indent="-228600">
              <a:buAutoNum type="arabicPeriod"/>
            </a:pPr>
            <a:r>
              <a:rPr lang="en-US" dirty="0"/>
              <a:t>No difference between premium and standard </a:t>
            </a:r>
          </a:p>
          <a:p>
            <a:pPr marL="228600" indent="-228600">
              <a:buAutoNum type="arabicPeriod"/>
            </a:pPr>
            <a:r>
              <a:rPr lang="en-US" dirty="0"/>
              <a:t>Need the edge for killer apps </a:t>
            </a:r>
          </a:p>
          <a:p>
            <a:pPr marL="228600" indent="-228600">
              <a:buAutoNum type="arabicPeriod"/>
            </a:pPr>
            <a:r>
              <a:rPr lang="en-US" dirty="0"/>
              <a:t>B5G networks need clouds deployed on public networks they don’t control and </a:t>
            </a:r>
            <a:r>
              <a:rPr lang="en-US" dirty="0" err="1"/>
              <a:t>sjould</a:t>
            </a:r>
            <a:r>
              <a:rPr lang="en-US" dirty="0"/>
              <a:t> account for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353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Fact checking our methodology </a:t>
            </a:r>
          </a:p>
          <a:p>
            <a:endParaRPr lang="en-GB" dirty="0"/>
          </a:p>
          <a:p>
            <a:r>
              <a:rPr lang="en-GB" dirty="0"/>
              <a:t>………. Against other RIPE ATLAS datasets </a:t>
            </a:r>
          </a:p>
          <a:p>
            <a:r>
              <a:rPr lang="en-GB" dirty="0"/>
              <a:t>……different granularity and measurement types </a:t>
            </a:r>
          </a:p>
          <a:p>
            <a:endParaRPr lang="en-GB" dirty="0"/>
          </a:p>
          <a:p>
            <a:r>
              <a:rPr lang="en-GB" dirty="0"/>
              <a:t>…Under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45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>
              <a:effectLst/>
            </a:endParaRPr>
          </a:p>
          <a:p>
            <a:r>
              <a:rPr lang="es-ES" b="1" dirty="0" err="1">
                <a:effectLst/>
              </a:rPr>
              <a:t>Users</a:t>
            </a:r>
            <a:r>
              <a:rPr lang="es-ES" b="1" dirty="0">
                <a:effectLst/>
              </a:rPr>
              <a:t> are </a:t>
            </a:r>
            <a:r>
              <a:rPr lang="es-ES" b="1" dirty="0" err="1">
                <a:effectLst/>
              </a:rPr>
              <a:t>always</a:t>
            </a:r>
            <a:r>
              <a:rPr lang="es-ES" b="1" dirty="0">
                <a:effectLst/>
              </a:rPr>
              <a:t> in </a:t>
            </a:r>
            <a:r>
              <a:rPr lang="es-ES" b="1" dirty="0" err="1">
                <a:effectLst/>
              </a:rPr>
              <a:t>the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cloud</a:t>
            </a:r>
            <a:r>
              <a:rPr lang="es-ES" b="1" dirty="0">
                <a:effectLst/>
              </a:rPr>
              <a:t> </a:t>
            </a:r>
            <a:r>
              <a:rPr lang="es-ES" dirty="0">
                <a:effectLst/>
              </a:rPr>
              <a:t>: </a:t>
            </a:r>
            <a:r>
              <a:rPr lang="es-ES" dirty="0" err="1">
                <a:effectLst/>
              </a:rPr>
              <a:t>entertainment</a:t>
            </a:r>
            <a:r>
              <a:rPr lang="es-ES" dirty="0">
                <a:effectLst/>
              </a:rPr>
              <a:t>, real-time </a:t>
            </a:r>
            <a:r>
              <a:rPr lang="es-ES" dirty="0" err="1">
                <a:effectLst/>
              </a:rPr>
              <a:t>collaboration</a:t>
            </a:r>
            <a:r>
              <a:rPr lang="es-ES" dirty="0">
                <a:effectLst/>
              </a:rPr>
              <a:t>, and </a:t>
            </a:r>
            <a:r>
              <a:rPr lang="es-ES" dirty="0" err="1">
                <a:effectLst/>
              </a:rPr>
              <a:t>secure</a:t>
            </a:r>
            <a:r>
              <a:rPr lang="es-ES" dirty="0">
                <a:effectLst/>
              </a:rPr>
              <a:t> data </a:t>
            </a:r>
            <a:r>
              <a:rPr lang="es-ES" dirty="0" err="1">
                <a:effectLst/>
              </a:rPr>
              <a:t>backup</a:t>
            </a:r>
            <a:r>
              <a:rPr lang="es-ES" dirty="0">
                <a:effectLst/>
              </a:rPr>
              <a:t>.</a:t>
            </a:r>
          </a:p>
          <a:p>
            <a:endParaRPr lang="es-ES" dirty="0">
              <a:effectLst/>
            </a:endParaRPr>
          </a:p>
          <a:p>
            <a:r>
              <a:rPr lang="es-ES" b="1" dirty="0" err="1">
                <a:effectLst/>
              </a:rPr>
              <a:t>Therefore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their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providers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must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support</a:t>
            </a:r>
            <a:r>
              <a:rPr lang="es-ES" b="1" dirty="0">
                <a:effectLst/>
              </a:rPr>
              <a:t>  </a:t>
            </a:r>
            <a:r>
              <a:rPr lang="es-ES" b="1" dirty="0" err="1">
                <a:effectLst/>
              </a:rPr>
              <a:t>this</a:t>
            </a:r>
            <a:r>
              <a:rPr lang="es-ES" b="1" dirty="0">
                <a:effectLst/>
              </a:rPr>
              <a:t> and </a:t>
            </a:r>
            <a:r>
              <a:rPr lang="es-ES" b="1" dirty="0" err="1">
                <a:effectLst/>
              </a:rPr>
              <a:t>other</a:t>
            </a:r>
            <a:r>
              <a:rPr lang="es-ES" b="1" dirty="0">
                <a:effectLst/>
              </a:rPr>
              <a:t> new apps </a:t>
            </a:r>
            <a:r>
              <a:rPr lang="es-ES" b="1" dirty="0" err="1">
                <a:effectLst/>
              </a:rPr>
              <a:t>like</a:t>
            </a:r>
            <a:r>
              <a:rPr lang="es-ES" b="1" dirty="0">
                <a:effectLst/>
              </a:rPr>
              <a:t> </a:t>
            </a:r>
            <a:r>
              <a:rPr lang="es-ES" dirty="0">
                <a:effectLst/>
              </a:rPr>
              <a:t> </a:t>
            </a:r>
            <a:r>
              <a:rPr lang="es-ES" dirty="0" err="1">
                <a:effectLst/>
              </a:rPr>
              <a:t>immersive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reality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autonomous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devices</a:t>
            </a:r>
            <a:r>
              <a:rPr lang="es-ES" dirty="0">
                <a:effectLst/>
              </a:rPr>
              <a:t>, and industrial </a:t>
            </a:r>
            <a:r>
              <a:rPr lang="es-ES" dirty="0" err="1">
                <a:effectLst/>
              </a:rPr>
              <a:t>applications</a:t>
            </a:r>
            <a:r>
              <a:rPr lang="es-ES" dirty="0">
                <a:effectLst/>
              </a:rPr>
              <a:t>.</a:t>
            </a:r>
          </a:p>
          <a:p>
            <a:endParaRPr lang="es-ES" dirty="0">
              <a:effectLst/>
            </a:endParaRPr>
          </a:p>
          <a:p>
            <a:r>
              <a:rPr lang="es-ES" b="1" dirty="0">
                <a:effectLst/>
              </a:rPr>
              <a:t>New </a:t>
            </a:r>
            <a:r>
              <a:rPr lang="es-ES" b="1" dirty="0" err="1">
                <a:effectLst/>
              </a:rPr>
              <a:t>services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must</a:t>
            </a:r>
            <a:r>
              <a:rPr lang="es-ES" b="1" dirty="0">
                <a:effectLst/>
              </a:rPr>
              <a:t> be ultra  </a:t>
            </a:r>
            <a:r>
              <a:rPr lang="es-ES" dirty="0" err="1">
                <a:effectLst/>
              </a:rPr>
              <a:t>Low</a:t>
            </a:r>
            <a:r>
              <a:rPr lang="es-ES" dirty="0">
                <a:effectLst/>
              </a:rPr>
              <a:t> </a:t>
            </a:r>
            <a:r>
              <a:rPr lang="es-ES" dirty="0" err="1">
                <a:effectLst/>
              </a:rPr>
              <a:t>latency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requre</a:t>
            </a:r>
            <a:r>
              <a:rPr lang="es-ES" dirty="0">
                <a:effectLst/>
              </a:rPr>
              <a:t> </a:t>
            </a:r>
            <a:r>
              <a:rPr lang="es-ES" dirty="0" err="1">
                <a:effectLst/>
              </a:rPr>
              <a:t>computational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power</a:t>
            </a:r>
            <a:r>
              <a:rPr lang="es-ES" dirty="0">
                <a:effectLst/>
              </a:rPr>
              <a:t>,  </a:t>
            </a:r>
            <a:r>
              <a:rPr lang="es-ES" dirty="0" err="1">
                <a:effectLst/>
              </a:rPr>
              <a:t>constant</a:t>
            </a:r>
            <a:r>
              <a:rPr lang="es-ES" dirty="0">
                <a:effectLst/>
              </a:rPr>
              <a:t> web </a:t>
            </a:r>
            <a:r>
              <a:rPr lang="es-ES" dirty="0" err="1">
                <a:effectLst/>
              </a:rPr>
              <a:t>connectivity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since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most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likey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will</a:t>
            </a:r>
            <a:r>
              <a:rPr lang="es-ES" dirty="0">
                <a:effectLst/>
              </a:rPr>
              <a:t> be in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clouds</a:t>
            </a:r>
            <a:r>
              <a:rPr lang="es-ES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03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thank you all for your attentions </a:t>
            </a:r>
          </a:p>
          <a:p>
            <a:endParaRPr lang="en-GB" dirty="0"/>
          </a:p>
          <a:p>
            <a:r>
              <a:rPr lang="en-GB" dirty="0"/>
              <a:t>Any Questions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61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C52"/>
                </a:solidFill>
              </a:rPr>
              <a:t>What does the Network Provider need to understand about the cloud?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C5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C52"/>
                </a:solidFill>
              </a:rPr>
              <a:t>Goal: Characterizing cloud performance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C52"/>
              </a:solidFill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C52"/>
                </a:solidFill>
              </a:rPr>
              <a:t>Does the cloud location matter?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2"/>
                </a:solidFill>
              </a:rPr>
              <a:t>Does the cloud owner matter?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2"/>
                </a:solidFill>
              </a:rPr>
              <a:t>Can we predict latency , with what  accuracy 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C52"/>
                </a:solidFill>
              </a:rPr>
              <a:t>Can we understand results ?</a:t>
            </a:r>
          </a:p>
          <a:p>
            <a:endParaRPr lang="en-US" dirty="0"/>
          </a:p>
          <a:p>
            <a:r>
              <a:rPr lang="en-US" dirty="0"/>
              <a:t>.  So that they can -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latin typeface="Trebuchet MS"/>
              </a:rPr>
              <a:t>Plan network management in advance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latin typeface="Trebuchet MS"/>
              </a:rPr>
              <a:t>Detect route anomalies and make modifications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2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move on to the next part  - the measurements </a:t>
            </a:r>
          </a:p>
          <a:p>
            <a:endParaRPr lang="en-US" dirty="0"/>
          </a:p>
          <a:p>
            <a:r>
              <a:rPr lang="en-US" dirty="0"/>
              <a:t>Are we okay so far?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45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everyone familiar with ripe atlas?</a:t>
            </a:r>
          </a:p>
          <a:p>
            <a:endParaRPr lang="en-GB" dirty="0"/>
          </a:p>
          <a:p>
            <a:r>
              <a:rPr lang="en-GB" dirty="0"/>
              <a:t>Our campaign was carried out on ATLAS  an active measurements platform run by RIPE </a:t>
            </a:r>
          </a:p>
          <a:p>
            <a:endParaRPr lang="en-GB" dirty="0"/>
          </a:p>
          <a:p>
            <a:r>
              <a:rPr lang="en-GB" dirty="0"/>
              <a:t>ATLAS allows 6 types of network  measurements</a:t>
            </a:r>
          </a:p>
          <a:p>
            <a:endParaRPr lang="en-GB" dirty="0"/>
          </a:p>
          <a:p>
            <a:r>
              <a:rPr lang="en-GB" dirty="0"/>
              <a:t>For this work we used the traceroute measurements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37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does ATLAS work. </a:t>
            </a:r>
          </a:p>
          <a:p>
            <a:endParaRPr lang="en-GB" dirty="0"/>
          </a:p>
          <a:p>
            <a:r>
              <a:rPr lang="en-GB" dirty="0"/>
              <a:t>To participate ,  install a probe , accumulates credits , take measurements </a:t>
            </a:r>
          </a:p>
          <a:p>
            <a:endParaRPr lang="en-GB" dirty="0"/>
          </a:p>
          <a:p>
            <a:r>
              <a:rPr lang="en-GB" dirty="0"/>
              <a:t>A lot of measurements are public except a few </a:t>
            </a:r>
          </a:p>
          <a:p>
            <a:endParaRPr lang="en-GB" dirty="0"/>
          </a:p>
          <a:p>
            <a:r>
              <a:rPr lang="en-GB" dirty="0"/>
              <a:t>ATLAS provides </a:t>
            </a:r>
            <a:r>
              <a:rPr lang="en-GB" dirty="0" err="1"/>
              <a:t>cmd</a:t>
            </a:r>
            <a:r>
              <a:rPr lang="en-GB" dirty="0"/>
              <a:t> tools , a measurement library and an API for interacting with the measurements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1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campaign was carried out in Spain </a:t>
            </a:r>
          </a:p>
          <a:p>
            <a:endParaRPr lang="en-US" dirty="0"/>
          </a:p>
          <a:p>
            <a:r>
              <a:rPr lang="en-US" dirty="0"/>
              <a:t>For a single Provider Telefonica </a:t>
            </a:r>
          </a:p>
          <a:p>
            <a:endParaRPr lang="en-US" dirty="0"/>
          </a:p>
          <a:p>
            <a:r>
              <a:rPr lang="en-US" dirty="0"/>
              <a:t>Ideal  , Telefonica has over 200 probes (destination),  covering most of country </a:t>
            </a:r>
          </a:p>
          <a:p>
            <a:endParaRPr lang="en-US" dirty="0"/>
          </a:p>
          <a:p>
            <a:r>
              <a:rPr lang="en-US" dirty="0"/>
              <a:t>Conditions – Filtered probes that had been online for over 99% of the month before we launched the measurements – 36 in total – </a:t>
            </a:r>
            <a:r>
              <a:rPr lang="en-US" dirty="0" err="1"/>
              <a:t>eventilly</a:t>
            </a:r>
            <a:r>
              <a:rPr lang="en-US" dirty="0"/>
              <a:t> 32 because 4 mostly returned timeouts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91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cloud, we chose 8. cloud providers  installed probes in them </a:t>
            </a:r>
          </a:p>
          <a:p>
            <a:endParaRPr lang="en-US" dirty="0"/>
          </a:p>
          <a:p>
            <a:r>
              <a:rPr lang="en-US" dirty="0"/>
              <a:t>Experiment run for 3 months with traceroutes every 30 mins from these cloud probes to the Telefonica probes</a:t>
            </a:r>
          </a:p>
          <a:p>
            <a:endParaRPr lang="en-US" dirty="0"/>
          </a:p>
          <a:p>
            <a:r>
              <a:rPr lang="en-US" dirty="0"/>
              <a:t>&gt; 4000 measurements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0375-AC4D-4A01-BA2B-8993D59696B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06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ctal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08000" cy="68580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221431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5135894" y="3753036"/>
            <a:ext cx="6819705" cy="1101248"/>
          </a:xfrm>
        </p:spPr>
        <p:txBody>
          <a:bodyPr lIns="45720" tIns="0" rIns="45720" bIns="0">
            <a:normAutofit/>
          </a:bodyPr>
          <a:lstStyle>
            <a:lvl1pPr marL="0" indent="0" algn="r">
              <a:buNone/>
              <a:defRPr sz="3200">
                <a:solidFill>
                  <a:srgbClr val="3284A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647728" y="2384884"/>
            <a:ext cx="8304923" cy="1332060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C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4225" y="1267627"/>
            <a:ext cx="3927023" cy="1835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5" y="404664"/>
            <a:ext cx="3177728" cy="148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17" y="5431344"/>
            <a:ext cx="4722483" cy="1238016"/>
          </a:xfrm>
          <a:prstGeom prst="rect">
            <a:avLst/>
          </a:prstGeom>
        </p:spPr>
      </p:pic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10322835" y="6381328"/>
            <a:ext cx="639688" cy="420334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32651" y="188641"/>
            <a:ext cx="1920000" cy="6480721"/>
          </a:xfrm>
        </p:spPr>
        <p:txBody>
          <a:bodyPr vert="eaVert" anchor="ctr"/>
          <a:lstStyle>
            <a:lvl1pPr>
              <a:defRPr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451" y="188640"/>
            <a:ext cx="8640000" cy="648072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 rot="5400000">
            <a:off x="-1032792" y="4389107"/>
            <a:ext cx="3024336" cy="384043"/>
          </a:xfrm>
          <a:prstGeom prst="rect">
            <a:avLst/>
          </a:prstGeom>
        </p:spPr>
        <p:txBody>
          <a:bodyPr vert="horz" t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 rot="5400000">
            <a:off x="193592" y="330408"/>
            <a:ext cx="588336" cy="304800"/>
          </a:xfrm>
          <a:prstGeom prst="rect">
            <a:avLst/>
          </a:prstGeom>
        </p:spPr>
        <p:txBody>
          <a:bodyPr vert="horz" lIns="0" tIns="0" rIns="0" bIns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9EDA0-296C-4BA5-901B-5BF081192963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200" y="188914"/>
            <a:ext cx="11785600" cy="681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03200" y="1016000"/>
            <a:ext cx="1178560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3200" y="3721100"/>
            <a:ext cx="11785600" cy="255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266F-7160-4797-9F67-EDC4BAA7E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984785" y="4581128"/>
            <a:ext cx="2880320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51" y="1088740"/>
            <a:ext cx="10800000" cy="5580000"/>
          </a:xfrm>
        </p:spPr>
        <p:txBody>
          <a:bodyPr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>
                <a:solidFill>
                  <a:srgbClr val="002C52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9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C5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 rot="16200000">
            <a:off x="-1260241" y="2840360"/>
            <a:ext cx="3431232" cy="432048"/>
          </a:xfrm>
          <a:prstGeom prst="rect">
            <a:avLst/>
          </a:prstGeom>
        </p:spPr>
        <p:txBody>
          <a:bodyPr vert="horz" tIns="0" bIns="0" anchor="ctr"/>
          <a:lstStyle>
            <a:lvl1pPr>
              <a:defRPr sz="2000">
                <a:solidFill>
                  <a:srgbClr val="8EB1CC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www.networks.imdea.org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43339" y="236358"/>
            <a:ext cx="639688" cy="420334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600" b="0"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459" y="188640"/>
            <a:ext cx="108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451" y="1124745"/>
            <a:ext cx="528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4059" y="1124745"/>
            <a:ext cx="5280000" cy="5544616"/>
          </a:xfrm>
        </p:spPr>
        <p:txBody>
          <a:bodyPr anchor="t"/>
          <a:lstStyle>
            <a:lvl1pPr>
              <a:defRPr sz="2800">
                <a:solidFill>
                  <a:srgbClr val="002C52"/>
                </a:solidFill>
              </a:defRPr>
            </a:lvl1pPr>
            <a:lvl2pPr>
              <a:defRPr sz="2400">
                <a:solidFill>
                  <a:srgbClr val="002C52"/>
                </a:solidFill>
              </a:defRPr>
            </a:lvl2pPr>
            <a:lvl3pPr>
              <a:defRPr sz="2000">
                <a:solidFill>
                  <a:srgbClr val="002C52"/>
                </a:solidFill>
              </a:defRPr>
            </a:lvl3pPr>
            <a:lvl4pPr>
              <a:defRPr sz="1800">
                <a:solidFill>
                  <a:srgbClr val="002C52"/>
                </a:solidFill>
              </a:defRPr>
            </a:lvl4pPr>
            <a:lvl5pPr>
              <a:defRPr sz="1800">
                <a:solidFill>
                  <a:srgbClr val="002C52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459" y="188640"/>
            <a:ext cx="10800000" cy="792000"/>
          </a:xfrm>
        </p:spPr>
        <p:txBody>
          <a:bodyPr anchor="ctr"/>
          <a:lstStyle>
            <a:lvl1pPr>
              <a:defRPr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451" y="6248164"/>
            <a:ext cx="504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64085" y="6248164"/>
            <a:ext cx="504000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51451" y="1124744"/>
            <a:ext cx="504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4085" y="1124744"/>
            <a:ext cx="504000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51" y="188640"/>
            <a:ext cx="10800000" cy="792000"/>
          </a:xfrm>
        </p:spPr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28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>
                <a:solidFill>
                  <a:srgbClr val="88A7C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6528" y="1497417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C5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6528" y="2133600"/>
            <a:ext cx="10800000" cy="45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84A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451" y="1088740"/>
            <a:ext cx="10800000" cy="55800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9" y="236358"/>
            <a:ext cx="639688" cy="420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accent4">
                <a:shade val="45000"/>
                <a:satMod val="135000"/>
              </a:schemeClr>
              <a:prstClr val="white"/>
            </a:duotone>
            <a:lum contrast="50000"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ctal 2.jpg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60000" cy="68580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152651" y="188640"/>
            <a:ext cx="108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1151451" y="1088740"/>
            <a:ext cx="10800000" cy="558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43339" y="236358"/>
            <a:ext cx="639688" cy="420334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600" b="0">
                <a:solidFill>
                  <a:schemeClr val="bg1"/>
                </a:solidFill>
              </a:defRPr>
            </a:lvl1pPr>
            <a:extLst/>
          </a:lstStyle>
          <a:p>
            <a:fld id="{BD59EDA0-296C-4BA5-901B-5BF081192963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" y="6237312"/>
            <a:ext cx="922842" cy="431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</p:sldLayoutIdLst>
  <p:hf hdr="0"/>
  <p:txStyles>
    <p:titleStyle>
      <a:lvl1pPr algn="r" rtl="0" eaLnBrk="1" latinLnBrk="0" hangingPunct="1">
        <a:spcBef>
          <a:spcPct val="0"/>
        </a:spcBef>
        <a:buNone/>
        <a:defRPr kumimoji="0" sz="3200" b="0" kern="1200" cap="none" baseline="0">
          <a:ln w="500">
            <a:noFill/>
          </a:ln>
          <a:solidFill>
            <a:srgbClr val="3284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600" kern="1200" baseline="0">
          <a:solidFill>
            <a:srgbClr val="002C52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Symbol" pitchFamily="18" charset="2"/>
        <a:buChar char=""/>
        <a:defRPr kumimoji="0" sz="2300" kern="1200">
          <a:solidFill>
            <a:srgbClr val="002C52"/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•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80000"/>
        <a:buFont typeface="Symbol" pitchFamily="18" charset="2"/>
        <a:buChar char=""/>
        <a:defRPr kumimoji="0" sz="2000" kern="1200">
          <a:solidFill>
            <a:srgbClr val="002C52"/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SzPct val="100000"/>
        <a:buFont typeface="Arial" pitchFamily="34" charset="0"/>
        <a:buChar char="»"/>
        <a:defRPr kumimoji="0" sz="1800" kern="1200">
          <a:solidFill>
            <a:srgbClr val="002C52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scode-file://vscode-app/Applications/Visual%20Studio%20Code.app/Contents/Resources/app/out/vs/code/electron-sandbox/workbench/workbenc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04" y="2276872"/>
            <a:ext cx="10344472" cy="1368152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Latency Characterization of Public Cloud Service Platforms</a:t>
            </a:r>
            <a:endParaRPr lang="es-ES" sz="3200" b="1" dirty="0">
              <a:solidFill>
                <a:schemeClr val="tx1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744" y="3861048"/>
            <a:ext cx="7968208" cy="1080120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Rita </a:t>
            </a:r>
            <a:r>
              <a:rPr lang="en-US" sz="2200" b="1" u="sng" dirty="0" err="1"/>
              <a:t>Ingabire</a:t>
            </a:r>
            <a:r>
              <a:rPr lang="en-US" sz="2200" dirty="0"/>
              <a:t>, Antonio Bazco-Nogueras, Vincenzo Mancuso, Luis M. Contreras and Jesus </a:t>
            </a:r>
            <a:r>
              <a:rPr lang="en-US" sz="2200" dirty="0" err="1"/>
              <a:t>Folgueira</a:t>
            </a:r>
            <a:endParaRPr lang="es-ES_tradnl" sz="2200" b="1"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u="sng" dirty="0"/>
              <a:t>Measurement Campaign – Cloud regions</a:t>
            </a:r>
            <a:endParaRPr lang="es-E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277" y="1263216"/>
            <a:ext cx="4705123" cy="4941167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en-US" sz="2800" b="1" u="sng" dirty="0"/>
              <a:t>Geographic distribution:</a:t>
            </a:r>
            <a:br>
              <a:rPr lang="en-US" sz="2800" b="1" u="sng" dirty="0"/>
            </a:br>
            <a:endParaRPr lang="en-US" sz="28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5 </a:t>
            </a:r>
            <a:r>
              <a:rPr lang="en-US" sz="2800" dirty="0"/>
              <a:t>cloud</a:t>
            </a:r>
            <a:r>
              <a:rPr lang="en-US" sz="2800" b="1" dirty="0"/>
              <a:t> </a:t>
            </a:r>
            <a:r>
              <a:rPr lang="en-US" sz="2800" dirty="0"/>
              <a:t>probes in Spain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4 Madrid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1 Zaragoza</a:t>
            </a:r>
            <a:br>
              <a:rPr lang="en-US" sz="2800" dirty="0"/>
            </a:b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3</a:t>
            </a:r>
            <a:r>
              <a:rPr lang="en-US" sz="2800" dirty="0"/>
              <a:t> cloud probes in France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Paris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2B0131-6CE4-4B20-A221-D896F5F9AAA5}"/>
              </a:ext>
            </a:extLst>
          </p:cNvPr>
          <p:cNvSpPr txBox="1">
            <a:spLocks/>
          </p:cNvSpPr>
          <p:nvPr/>
        </p:nvSpPr>
        <p:spPr>
          <a:xfrm>
            <a:off x="6248400" y="1263216"/>
            <a:ext cx="4511901" cy="49411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2608" lvl="1" indent="0">
              <a:buFont typeface="Symbol" pitchFamily="18" charset="2"/>
              <a:buNone/>
            </a:pPr>
            <a:r>
              <a:rPr lang="en-US" sz="2800" b="1" u="sng" dirty="0"/>
              <a:t>Ownership distribution:</a:t>
            </a:r>
            <a:br>
              <a:rPr lang="en-US" sz="2800" b="1" u="sng" dirty="0"/>
            </a:br>
            <a:endParaRPr lang="en-US" sz="28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3 </a:t>
            </a:r>
            <a:r>
              <a:rPr lang="en-US" sz="2800" dirty="0"/>
              <a:t>probes</a:t>
            </a:r>
            <a:r>
              <a:rPr lang="en-US" sz="2800" b="1" dirty="0"/>
              <a:t> in</a:t>
            </a:r>
            <a:r>
              <a:rPr lang="en-US" sz="2800" dirty="0"/>
              <a:t> </a:t>
            </a:r>
            <a:r>
              <a:rPr lang="en-US" sz="2800" b="1" dirty="0"/>
              <a:t>C1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3</a:t>
            </a:r>
            <a:r>
              <a:rPr lang="en-US" sz="2800" dirty="0"/>
              <a:t> probes in </a:t>
            </a:r>
            <a:r>
              <a:rPr lang="en-US" sz="2800" b="1" dirty="0"/>
              <a:t>C3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1 </a:t>
            </a:r>
            <a:r>
              <a:rPr lang="en-US" sz="2800" dirty="0"/>
              <a:t>probe in </a:t>
            </a:r>
            <a:r>
              <a:rPr lang="en-US" sz="2800" b="1" dirty="0"/>
              <a:t>C2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1</a:t>
            </a:r>
            <a:r>
              <a:rPr lang="en-US" sz="2800" dirty="0"/>
              <a:t> probe in </a:t>
            </a:r>
            <a:r>
              <a:rPr lang="en-US" sz="2800" b="1" dirty="0"/>
              <a:t>Telefónica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00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811F-9BD7-9F44-8513-50BCDE0B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AGENDA /OVERVIEW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67B8-A8B7-BF42-A1BC-DBCD95B4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72" y="1098042"/>
            <a:ext cx="7200800" cy="5580000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Motivation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Measurement Campaign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Results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Characterization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Forecasting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0718-4EF2-C94F-8F9C-9D069A2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6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sz="4000" b="1" u="sng" dirty="0"/>
              <a:t> – Are </a:t>
            </a:r>
            <a:r>
              <a:rPr lang="es-ES" sz="4000" b="1" u="sng" dirty="0" err="1"/>
              <a:t>there</a:t>
            </a:r>
            <a:r>
              <a:rPr lang="es-ES" sz="4000" b="1" u="sng" dirty="0"/>
              <a:t> </a:t>
            </a:r>
            <a:r>
              <a:rPr lang="es-ES" sz="4000" b="1" u="sng" dirty="0" err="1"/>
              <a:t>daily</a:t>
            </a:r>
            <a:r>
              <a:rPr lang="es-ES" sz="4000" b="1" u="sng" dirty="0"/>
              <a:t> </a:t>
            </a:r>
            <a:r>
              <a:rPr lang="es-ES" sz="4000" b="1" u="sng" dirty="0" err="1"/>
              <a:t>patterns</a:t>
            </a:r>
            <a:r>
              <a:rPr lang="es-ES" sz="4000" b="1" u="sng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6BA19-BF54-4097-B1C4-13EF45D6D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3" y="1124744"/>
            <a:ext cx="10007654" cy="5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sz="4000" b="1" u="sng" dirty="0"/>
              <a:t> -  RTT CDF per Cloud </a:t>
            </a:r>
            <a:r>
              <a:rPr lang="es-ES" sz="4000" b="1" u="sng" dirty="0" err="1"/>
              <a:t>Region</a:t>
            </a:r>
            <a:endParaRPr lang="es-ES" sz="4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A772A0-5857-46BB-B8EA-8DF019790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56" y="999825"/>
            <a:ext cx="9958167" cy="5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59" y="0"/>
            <a:ext cx="10800000" cy="792000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sz="4000" b="1" u="sng" dirty="0"/>
              <a:t> – RTT CDF per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015B6-9D41-44C0-9D15-E699BABED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-1" r="48314" b="47960"/>
          <a:stretch/>
        </p:blipFill>
        <p:spPr>
          <a:xfrm>
            <a:off x="5807968" y="1112209"/>
            <a:ext cx="6264696" cy="492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E74CC-E585-4B9E-85A4-C46FC7968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94376" r="39940" b="374"/>
          <a:stretch/>
        </p:blipFill>
        <p:spPr>
          <a:xfrm>
            <a:off x="7902037" y="5625906"/>
            <a:ext cx="2257215" cy="451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B6F6-61AA-4B0D-8414-FFBA498793BD}"/>
              </a:ext>
            </a:extLst>
          </p:cNvPr>
          <p:cNvSpPr txBox="1"/>
          <p:nvPr/>
        </p:nvSpPr>
        <p:spPr>
          <a:xfrm>
            <a:off x="1010474" y="871478"/>
            <a:ext cx="49685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400" dirty="0"/>
              <a:t>CDF from </a:t>
            </a:r>
            <a:r>
              <a:rPr lang="en-US" sz="2400" dirty="0" err="1"/>
              <a:t>IO</a:t>
            </a:r>
            <a:r>
              <a:rPr lang="en-US" sz="2400" baseline="-25000" dirty="0" err="1"/>
              <a:t>int</a:t>
            </a:r>
            <a:r>
              <a:rPr lang="en-US" sz="2400" dirty="0"/>
              <a:t> to every destination probe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Highlighted: Probes that occupy the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4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50</a:t>
            </a:r>
            <a:r>
              <a:rPr lang="en-US" sz="2400" baseline="30000" dirty="0"/>
              <a:t>th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90</a:t>
            </a:r>
            <a:r>
              <a:rPr lang="en-US" sz="2400" baseline="30000" dirty="0"/>
              <a:t>th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)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r>
              <a:rPr lang="en-US" sz="2400" dirty="0"/>
              <a:t> percentile of mean RTT among the 32 probes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FAB73-4420-454A-8397-9F9F35AB7D53}"/>
              </a:ext>
            </a:extLst>
          </p:cNvPr>
          <p:cNvSpPr/>
          <p:nvPr/>
        </p:nvSpPr>
        <p:spPr>
          <a:xfrm>
            <a:off x="5722605" y="5745791"/>
            <a:ext cx="877451" cy="419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C1E28-516E-4988-9DBF-090C9D9C2D97}"/>
              </a:ext>
            </a:extLst>
          </p:cNvPr>
          <p:cNvSpPr/>
          <p:nvPr/>
        </p:nvSpPr>
        <p:spPr>
          <a:xfrm rot="1125517">
            <a:off x="8270306" y="1226720"/>
            <a:ext cx="2160240" cy="4074448"/>
          </a:xfrm>
          <a:prstGeom prst="ellipse">
            <a:avLst/>
          </a:prstGeom>
          <a:noFill/>
          <a:ln w="57150">
            <a:solidFill>
              <a:srgbClr val="EF39E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D9CE7B-7F71-4FCB-85DE-91588D258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5"/>
          <a:stretch/>
        </p:blipFill>
        <p:spPr>
          <a:xfrm>
            <a:off x="5979026" y="1119839"/>
            <a:ext cx="5717163" cy="57158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8F3DB9-9381-42A8-8C30-F36655DC3E76}"/>
              </a:ext>
            </a:extLst>
          </p:cNvPr>
          <p:cNvSpPr/>
          <p:nvPr/>
        </p:nvSpPr>
        <p:spPr>
          <a:xfrm>
            <a:off x="5807968" y="5750000"/>
            <a:ext cx="1938590" cy="1144505"/>
          </a:xfrm>
          <a:prstGeom prst="ellipse">
            <a:avLst/>
          </a:prstGeom>
          <a:noFill/>
          <a:ln w="76200">
            <a:solidFill>
              <a:srgbClr val="EF39E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EE7227-485E-4C90-9FBE-CA1B1998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4017030"/>
            <a:ext cx="2767000" cy="27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u="sng" dirty="0"/>
              <a:t>Characterization – Insights !</a:t>
            </a:r>
            <a:endParaRPr lang="es-E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651" y="1556792"/>
            <a:ext cx="5807445" cy="4941167"/>
          </a:xfrm>
        </p:spPr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r>
              <a:rPr lang="en-US" dirty="0"/>
              <a:t>Time of the day does not matter</a:t>
            </a:r>
          </a:p>
          <a:p>
            <a:pPr lvl="2"/>
            <a:r>
              <a:rPr lang="en-US" sz="1800" b="1" dirty="0"/>
              <a:t>No daily patterns</a:t>
            </a:r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28A83-1896-4B90-BFC5-473BF690A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34" y="2032952"/>
            <a:ext cx="2288566" cy="2288566"/>
          </a:xfrm>
          <a:prstGeom prst="rect">
            <a:avLst/>
          </a:prstGeom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46A79750-8AD5-4F20-AC85-D0F861EA6D56}"/>
              </a:ext>
            </a:extLst>
          </p:cNvPr>
          <p:cNvSpPr/>
          <p:nvPr/>
        </p:nvSpPr>
        <p:spPr>
          <a:xfrm rot="2613906">
            <a:off x="3248293" y="1256506"/>
            <a:ext cx="4016449" cy="3794233"/>
          </a:xfrm>
          <a:prstGeom prst="mathPlus">
            <a:avLst>
              <a:gd name="adj1" fmla="val 4730"/>
            </a:avLst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B2CC6F-9F4E-4CED-BD6E-0AE22ABB503B}"/>
              </a:ext>
            </a:extLst>
          </p:cNvPr>
          <p:cNvSpPr txBox="1">
            <a:spLocks/>
          </p:cNvSpPr>
          <p:nvPr/>
        </p:nvSpPr>
        <p:spPr>
          <a:xfrm>
            <a:off x="7693519" y="3322320"/>
            <a:ext cx="3887811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9808" lvl="1" indent="-457200">
              <a:buFont typeface="+mj-lt"/>
              <a:buAutoNum type="arabicPeriod" startAt="2"/>
            </a:pPr>
            <a:r>
              <a:rPr lang="en-US" dirty="0"/>
              <a:t>Distance is </a:t>
            </a:r>
            <a:r>
              <a:rPr lang="en-US" b="1" dirty="0"/>
              <a:t>decisive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063490-91C2-4976-8E65-2A09E4E6A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7" y="1340768"/>
            <a:ext cx="7284604" cy="5244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sz="4000" b="1" u="sng" dirty="0"/>
              <a:t> - </a:t>
            </a:r>
            <a:r>
              <a:rPr lang="es-ES" sz="4000" b="1" u="sng" dirty="0" err="1"/>
              <a:t>Impact</a:t>
            </a:r>
            <a:r>
              <a:rPr lang="es-ES" sz="4000" b="1" u="sng" dirty="0"/>
              <a:t> </a:t>
            </a:r>
            <a:r>
              <a:rPr lang="es-ES" sz="4000" b="1" u="sng" dirty="0" err="1"/>
              <a:t>of</a:t>
            </a:r>
            <a:r>
              <a:rPr lang="es-ES" sz="4000" b="1" u="sng" dirty="0"/>
              <a:t> </a:t>
            </a:r>
            <a:r>
              <a:rPr lang="es-ES" sz="4000" b="1" u="sng" dirty="0" err="1"/>
              <a:t>distance</a:t>
            </a:r>
            <a:endParaRPr lang="es-ES" sz="4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1D261-61DC-45EE-85A4-56BAC9A1C582}"/>
              </a:ext>
            </a:extLst>
          </p:cNvPr>
          <p:cNvSpPr txBox="1"/>
          <p:nvPr/>
        </p:nvSpPr>
        <p:spPr>
          <a:xfrm>
            <a:off x="1122459" y="209017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Fitting line: </a:t>
            </a:r>
          </a:p>
          <a:p>
            <a:r>
              <a:rPr lang="en-US" sz="2400" dirty="0"/>
              <a:t>2ms/100km + min. delay of 8.45 ms.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=&gt; +15 ms from Madrid to Paris </a:t>
            </a:r>
          </a:p>
        </p:txBody>
      </p:sp>
    </p:spTree>
    <p:extLst>
      <p:ext uri="{BB962C8B-B14F-4D97-AF65-F5344CB8AC3E}">
        <p14:creationId xmlns:p14="http://schemas.microsoft.com/office/powerpoint/2010/main" val="80674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2BF0-EED3-324C-9987-FDA38FD4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b="1" u="sng" dirty="0"/>
              <a:t> -  </a:t>
            </a:r>
            <a:r>
              <a:rPr lang="es-ES" b="1" u="sng" dirty="0" err="1"/>
              <a:t>Impact</a:t>
            </a:r>
            <a:r>
              <a:rPr lang="es-ES" b="1" u="sng" dirty="0"/>
              <a:t> of ROUTE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36455D-B718-A346-947E-6FA6C7F8A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196752"/>
            <a:ext cx="10273654" cy="5463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1D16F-630F-7E44-B22C-923AD785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23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845C41-96E5-4EB0-AC79-900B23DCC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38" y="1299914"/>
            <a:ext cx="9609226" cy="5558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Characterization</a:t>
            </a:r>
            <a:r>
              <a:rPr lang="es-ES" sz="4000" b="1" u="sng" dirty="0"/>
              <a:t> -  </a:t>
            </a:r>
            <a:r>
              <a:rPr lang="es-ES" sz="4000" b="1" u="sng" dirty="0" err="1"/>
              <a:t>Impact</a:t>
            </a:r>
            <a:r>
              <a:rPr lang="es-ES" sz="4000" b="1" u="sng" dirty="0"/>
              <a:t> </a:t>
            </a:r>
            <a:r>
              <a:rPr lang="es-ES" sz="4000" b="1" u="sng" dirty="0" err="1"/>
              <a:t>of</a:t>
            </a:r>
            <a:r>
              <a:rPr lang="es-ES" sz="4000" b="1" u="sng" dirty="0"/>
              <a:t>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FB28AE-D48C-449B-815F-F8C486ADFEEA}"/>
              </a:ext>
            </a:extLst>
          </p:cNvPr>
          <p:cNvGrpSpPr/>
          <p:nvPr/>
        </p:nvGrpSpPr>
        <p:grpSpPr>
          <a:xfrm>
            <a:off x="3634808" y="1340768"/>
            <a:ext cx="2928267" cy="2986429"/>
            <a:chOff x="4113288" y="1970216"/>
            <a:chExt cx="2928267" cy="2986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228A83-1896-4B90-BFC5-473BF690A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61" y="2562769"/>
              <a:ext cx="1801323" cy="1801323"/>
            </a:xfrm>
            <a:prstGeom prst="rect">
              <a:avLst/>
            </a:prstGeom>
          </p:spPr>
        </p:pic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46A79750-8AD5-4F20-AC85-D0F861EA6D56}"/>
                </a:ext>
              </a:extLst>
            </p:cNvPr>
            <p:cNvSpPr/>
            <p:nvPr/>
          </p:nvSpPr>
          <p:spPr>
            <a:xfrm rot="2613906">
              <a:off x="4113288" y="1970216"/>
              <a:ext cx="2928267" cy="2986429"/>
            </a:xfrm>
            <a:prstGeom prst="mathPlus">
              <a:avLst>
                <a:gd name="adj1" fmla="val 4730"/>
              </a:avLst>
            </a:prstGeom>
            <a:solidFill>
              <a:srgbClr val="FF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EE7227-485E-4C90-9FBE-CA1B19981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972" y="1730242"/>
            <a:ext cx="2058886" cy="205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u="sng" dirty="0"/>
              <a:t>Characterization – Insights II</a:t>
            </a:r>
            <a:endParaRPr lang="es-E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651" y="1556792"/>
            <a:ext cx="5807445" cy="4941167"/>
          </a:xfrm>
        </p:spPr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r>
              <a:rPr lang="en-US" dirty="0"/>
              <a:t>Time of the day does not matter</a:t>
            </a:r>
          </a:p>
          <a:p>
            <a:pPr lvl="2"/>
            <a:r>
              <a:rPr lang="en-US" sz="1800" b="1" dirty="0"/>
              <a:t>No daily patterns</a:t>
            </a:r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873252" lvl="2" indent="-342900">
              <a:buFont typeface="+mj-lt"/>
              <a:buAutoNum type="arabicPeriod"/>
            </a:pPr>
            <a:endParaRPr lang="en-US" sz="1600" b="1" dirty="0"/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B2CC6F-9F4E-4CED-BD6E-0AE22ABB503B}"/>
              </a:ext>
            </a:extLst>
          </p:cNvPr>
          <p:cNvSpPr txBox="1">
            <a:spLocks/>
          </p:cNvSpPr>
          <p:nvPr/>
        </p:nvSpPr>
        <p:spPr>
          <a:xfrm>
            <a:off x="7911858" y="1484784"/>
            <a:ext cx="3887811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9808" lvl="1" indent="-457200">
              <a:buFont typeface="+mj-lt"/>
              <a:buAutoNum type="arabicPeriod" startAt="2"/>
            </a:pPr>
            <a:r>
              <a:rPr lang="en-US" dirty="0"/>
              <a:t>Distance is </a:t>
            </a:r>
            <a:r>
              <a:rPr lang="en-US" b="1" dirty="0"/>
              <a:t>decisive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2CE195-1647-41A4-8380-4334872CF51A}"/>
              </a:ext>
            </a:extLst>
          </p:cNvPr>
          <p:cNvSpPr txBox="1">
            <a:spLocks/>
          </p:cNvSpPr>
          <p:nvPr/>
        </p:nvSpPr>
        <p:spPr>
          <a:xfrm>
            <a:off x="1134037" y="4165658"/>
            <a:ext cx="8763935" cy="27088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9808" lvl="1" indent="-457200">
              <a:buFont typeface="+mj-lt"/>
              <a:buAutoNum type="arabicPeriod" startAt="3"/>
            </a:pPr>
            <a:r>
              <a:rPr lang="en-US" b="1" dirty="0"/>
              <a:t>Route is decisive</a:t>
            </a:r>
            <a:endParaRPr lang="en-US" dirty="0"/>
          </a:p>
          <a:p>
            <a:pPr lvl="2"/>
            <a:r>
              <a:rPr lang="en-US" dirty="0"/>
              <a:t>RTT Std. dev. over all samples = 2x avg. std. dev. per specific path</a:t>
            </a:r>
          </a:p>
          <a:p>
            <a:pPr lvl="2"/>
            <a:r>
              <a:rPr lang="en-US" dirty="0"/>
              <a:t>the specific IP </a:t>
            </a:r>
            <a:r>
              <a:rPr lang="en-US" b="1" dirty="0"/>
              <a:t>path does impact</a:t>
            </a:r>
            <a:r>
              <a:rPr lang="en-US" dirty="0"/>
              <a:t> the latency</a:t>
            </a:r>
          </a:p>
          <a:p>
            <a:pPr lvl="2"/>
            <a:r>
              <a:rPr lang="en-US" dirty="0"/>
              <a:t>path stability can reduce RTT variability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B4AF4-6723-45D4-969E-BF770B845990}"/>
              </a:ext>
            </a:extLst>
          </p:cNvPr>
          <p:cNvSpPr/>
          <p:nvPr/>
        </p:nvSpPr>
        <p:spPr>
          <a:xfrm>
            <a:off x="1152651" y="1268760"/>
            <a:ext cx="11136037" cy="306765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923756-8D5E-49C3-9625-F932912DD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04" y="4378948"/>
            <a:ext cx="2420583" cy="24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811F-9BD7-9F44-8513-50BCDE0B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b="1" u="sng" dirty="0"/>
              <a:t>AGENDA /OVERVIEW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67B8-A8B7-BF42-A1BC-DBCD95B4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340768"/>
            <a:ext cx="7416824" cy="5121250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Motivation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Measurement Campaign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Results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3600" dirty="0"/>
              <a:t>Characterization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3600" dirty="0"/>
              <a:t>Forecasting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0718-4EF2-C94F-8F9C-9D069A2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90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811F-9BD7-9F44-8513-50BCDE0B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AGENDA /OVERVIEW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67B8-A8B7-BF42-A1BC-DBCD95B4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72" y="1098042"/>
            <a:ext cx="6624736" cy="5580000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Motivation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Measurement Campaign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Results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Characterization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Forecasting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0718-4EF2-C94F-8F9C-9D069A2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69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679D-5E06-7C41-BDAD-96AF5150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endParaRPr lang="en-GB" sz="40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C561-BE36-794E-8F58-A65B611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AE9E4-98A4-439F-8D90-4C324B972E21}"/>
              </a:ext>
            </a:extLst>
          </p:cNvPr>
          <p:cNvSpPr txBox="1"/>
          <p:nvPr/>
        </p:nvSpPr>
        <p:spPr>
          <a:xfrm>
            <a:off x="2423592" y="1268760"/>
            <a:ext cx="8649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Time series:</a:t>
            </a:r>
            <a:r>
              <a:rPr lang="en-US" sz="2400" i="1" dirty="0"/>
              <a:t> Can we forecast the future RTT performance based on the previous values?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Link quality estimation: </a:t>
            </a:r>
            <a:r>
              <a:rPr lang="en-US" sz="2400" i="1" dirty="0"/>
              <a:t>Can we predict the performance for a new link from the known connections?</a:t>
            </a:r>
          </a:p>
          <a:p>
            <a:endParaRPr lang="en-US" sz="24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Can we infer which features are more </a:t>
            </a:r>
            <a:r>
              <a:rPr lang="en-US" sz="2400" b="1" i="1" dirty="0"/>
              <a:t>important</a:t>
            </a:r>
            <a:r>
              <a:rPr lang="en-US" sz="2400" i="1" dirty="0"/>
              <a:t>?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679D-5E06-7C41-BDAD-96AF5150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r>
              <a:rPr lang="es-ES" sz="4000" b="1" u="sng" dirty="0"/>
              <a:t> – Time series</a:t>
            </a:r>
            <a:endParaRPr lang="en-GB" sz="40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C561-BE36-794E-8F58-A65B611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E0553-9F9D-4F56-904A-C639352D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564904"/>
            <a:ext cx="8555572" cy="367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AE9E4-98A4-439F-8D90-4C324B972E21}"/>
              </a:ext>
            </a:extLst>
          </p:cNvPr>
          <p:cNvSpPr txBox="1"/>
          <p:nvPr/>
        </p:nvSpPr>
        <p:spPr>
          <a:xfrm>
            <a:off x="1334797" y="1412776"/>
            <a:ext cx="1084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Simplest algorithms perform the best </a:t>
            </a:r>
            <a:r>
              <a:rPr lang="en-US" sz="2800" b="1" dirty="0">
                <a:solidFill>
                  <a:srgbClr val="C00000"/>
                </a:solidFill>
              </a:rPr>
              <a:t>!!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911BF70-24FB-4583-A6A6-84E8F4C04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71" y="2088309"/>
            <a:ext cx="9414805" cy="4149003"/>
          </a:xfrm>
        </p:spPr>
      </p:pic>
    </p:spTree>
    <p:extLst>
      <p:ext uri="{BB962C8B-B14F-4D97-AF65-F5344CB8AC3E}">
        <p14:creationId xmlns:p14="http://schemas.microsoft.com/office/powerpoint/2010/main" val="17481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5AF1-9668-CD4C-86E6-BCF48BA1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r>
              <a:rPr lang="es-ES" sz="4000" b="1" u="sng" dirty="0"/>
              <a:t> -  </a:t>
            </a:r>
            <a:r>
              <a:rPr lang="es-ES" sz="4000" b="1" u="sng" dirty="0" err="1"/>
              <a:t>Spatial</a:t>
            </a:r>
            <a:r>
              <a:rPr lang="es-ES" sz="4000" b="1" u="sng" dirty="0"/>
              <a:t> </a:t>
            </a:r>
            <a:r>
              <a:rPr lang="es-ES" sz="4000" b="1" u="sng" dirty="0" err="1"/>
              <a:t>analysis</a:t>
            </a:r>
            <a:endParaRPr lang="en-GB" sz="40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5344F-B4EF-E044-8C38-57A2E79B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AC89E0-A474-2345-8CF5-73E4BD45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51" y="1196752"/>
            <a:ext cx="3504389" cy="50765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Trebuchet MS"/>
                <a:cs typeface="Calibri"/>
              </a:rPr>
              <a:t>Forecast Variable : Latency 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6" name="Picture 5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9A6B5624-F5A2-1C42-805A-4DA70ACF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484784"/>
            <a:ext cx="7663677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EFB0-4EC1-3041-B7D2-8ABC547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51" y="392737"/>
            <a:ext cx="10800000" cy="792000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r>
              <a:rPr lang="es-ES" sz="4000" b="1" u="sng" dirty="0"/>
              <a:t> -  </a:t>
            </a:r>
            <a:r>
              <a:rPr lang="es-ES" sz="4000" b="1" u="sng" dirty="0" err="1"/>
              <a:t>Spatial</a:t>
            </a:r>
            <a:r>
              <a:rPr lang="es-ES" sz="4000" b="1" u="sng" dirty="0"/>
              <a:t> </a:t>
            </a:r>
            <a:r>
              <a:rPr lang="es-ES" sz="4000" b="1" u="sng" dirty="0" err="1"/>
              <a:t>analysis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1897-6F6E-4A4A-9A61-8356AB1E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139" y="1196752"/>
            <a:ext cx="9217024" cy="4968640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dirty="0" err="1"/>
              <a:t>Durations</a:t>
            </a:r>
            <a:r>
              <a:rPr lang="es-ES" sz="3600" dirty="0"/>
              <a:t> : ~ 70 </a:t>
            </a:r>
            <a:r>
              <a:rPr lang="es-ES" sz="3600" dirty="0" err="1"/>
              <a:t>days</a:t>
            </a:r>
            <a:r>
              <a:rPr lang="es-ES" sz="3600" dirty="0"/>
              <a:t> </a:t>
            </a:r>
          </a:p>
          <a:p>
            <a:pPr algn="ctr"/>
            <a:r>
              <a:rPr lang="es-ES" sz="3600" dirty="0"/>
              <a:t>Test/Train Split – 80/20 </a:t>
            </a:r>
          </a:p>
          <a:p>
            <a:pPr algn="ctr"/>
            <a:r>
              <a:rPr lang="es-ES" sz="3600" dirty="0" err="1"/>
              <a:t>Percentage</a:t>
            </a:r>
            <a:r>
              <a:rPr lang="es-ES" sz="3600" dirty="0"/>
              <a:t> </a:t>
            </a:r>
            <a:r>
              <a:rPr lang="es-ES" sz="3600" dirty="0" err="1"/>
              <a:t>nans</a:t>
            </a:r>
            <a:r>
              <a:rPr lang="es-ES" sz="3600" dirty="0"/>
              <a:t> : 3.661839 % </a:t>
            </a:r>
          </a:p>
          <a:p>
            <a:pPr algn="ctr"/>
            <a:r>
              <a:rPr lang="es-ES" sz="3600" dirty="0" err="1"/>
              <a:t>Percentage</a:t>
            </a:r>
            <a:r>
              <a:rPr lang="es-ES" sz="3600" dirty="0"/>
              <a:t> </a:t>
            </a:r>
            <a:r>
              <a:rPr lang="es-ES" sz="3600" dirty="0" err="1"/>
              <a:t>last</a:t>
            </a:r>
            <a:r>
              <a:rPr lang="es-ES" sz="3600" dirty="0"/>
              <a:t> hop 255: 19.776974 % </a:t>
            </a:r>
          </a:p>
          <a:p>
            <a:pPr algn="ctr"/>
            <a:r>
              <a:rPr lang="es-ES" sz="3600" dirty="0" err="1"/>
              <a:t>Percentage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/>
              <a:t>rtt</a:t>
            </a:r>
            <a:r>
              <a:rPr lang="es-ES" sz="3600" dirty="0"/>
              <a:t> &gt; 100ms : 2.226213 %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1A116-B296-8D4F-B5AC-4A84C5B7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97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91A95-916E-44BA-A5CD-18F8814E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2378687"/>
            <a:ext cx="9345275" cy="4479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D679D-5E06-7C41-BDAD-96AF5150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r>
              <a:rPr lang="es-ES" sz="4000" b="1" u="sng" dirty="0"/>
              <a:t> – </a:t>
            </a:r>
            <a:r>
              <a:rPr lang="es-ES" sz="4000" b="1" u="sng" dirty="0" err="1"/>
              <a:t>Spatial</a:t>
            </a:r>
            <a:r>
              <a:rPr lang="es-ES" sz="4000" b="1" u="sng" dirty="0"/>
              <a:t> </a:t>
            </a:r>
            <a:r>
              <a:rPr lang="es-ES" sz="4000" b="1" u="sng" dirty="0" err="1"/>
              <a:t>analysis</a:t>
            </a:r>
            <a:endParaRPr lang="en-GB" sz="40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C561-BE36-794E-8F58-A65B611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AE9E4-98A4-439F-8D90-4C324B972E21}"/>
              </a:ext>
            </a:extLst>
          </p:cNvPr>
          <p:cNvSpPr txBox="1"/>
          <p:nvPr/>
        </p:nvSpPr>
        <p:spPr>
          <a:xfrm>
            <a:off x="1055440" y="1268760"/>
            <a:ext cx="10848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Can we predict performance from monitored links?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Two cases: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distance as sole feature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All features are considered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Six algorithms: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F92FC-6D87-4B5D-BE5D-F5BB1EB7663C}"/>
              </a:ext>
            </a:extLst>
          </p:cNvPr>
          <p:cNvSpPr/>
          <p:nvPr/>
        </p:nvSpPr>
        <p:spPr>
          <a:xfrm>
            <a:off x="5488390" y="2060848"/>
            <a:ext cx="453650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8FFD4-7D08-41EE-893F-9DEA95D0B83C}"/>
              </a:ext>
            </a:extLst>
          </p:cNvPr>
          <p:cNvSpPr/>
          <p:nvPr/>
        </p:nvSpPr>
        <p:spPr>
          <a:xfrm>
            <a:off x="5967766" y="3826791"/>
            <a:ext cx="6120680" cy="2842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6D777-1D71-4023-AE0D-F1C515C49125}"/>
              </a:ext>
            </a:extLst>
          </p:cNvPr>
          <p:cNvSpPr/>
          <p:nvPr/>
        </p:nvSpPr>
        <p:spPr>
          <a:xfrm>
            <a:off x="2927648" y="3921111"/>
            <a:ext cx="3168352" cy="2842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D7235A-E13B-4D94-BA8D-FD0DD3201D00}"/>
              </a:ext>
            </a:extLst>
          </p:cNvPr>
          <p:cNvSpPr/>
          <p:nvPr/>
        </p:nvSpPr>
        <p:spPr>
          <a:xfrm>
            <a:off x="10792302" y="5054363"/>
            <a:ext cx="992330" cy="8326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A91E58-C799-4374-9F6E-022D5159D5DA}"/>
              </a:ext>
            </a:extLst>
          </p:cNvPr>
          <p:cNvSpPr/>
          <p:nvPr/>
        </p:nvSpPr>
        <p:spPr>
          <a:xfrm>
            <a:off x="7756642" y="5054363"/>
            <a:ext cx="992330" cy="832600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358CAE-2029-415E-9B57-97CD17270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89"/>
          <a:stretch/>
        </p:blipFill>
        <p:spPr>
          <a:xfrm>
            <a:off x="1007390" y="3973793"/>
            <a:ext cx="11122666" cy="2247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D679D-5E06-7C41-BDAD-96AF5150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Forecasting</a:t>
            </a:r>
            <a:r>
              <a:rPr lang="es-ES" sz="4000" b="1" u="sng" dirty="0"/>
              <a:t> – </a:t>
            </a:r>
            <a:r>
              <a:rPr lang="es-ES" sz="4000" b="1" u="sng" dirty="0" err="1"/>
              <a:t>Explainability</a:t>
            </a:r>
            <a:endParaRPr lang="en-GB" sz="40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FC561-BE36-794E-8F58-A65B611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AE9E4-98A4-439F-8D90-4C324B972E21}"/>
              </a:ext>
            </a:extLst>
          </p:cNvPr>
          <p:cNvSpPr txBox="1"/>
          <p:nvPr/>
        </p:nvSpPr>
        <p:spPr>
          <a:xfrm>
            <a:off x="1144459" y="956421"/>
            <a:ext cx="10848528" cy="252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Can we evaluate what are the most important parameters?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Two methods: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LIME:</a:t>
            </a:r>
            <a:r>
              <a:rPr lang="en-US" sz="2000" dirty="0"/>
              <a:t> Local Interpretable Model-agnostic Explanations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SHAP</a:t>
            </a:r>
            <a:r>
              <a:rPr lang="en-US" sz="2000" dirty="0"/>
              <a:t>: Shapley Additive Explanations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the </a:t>
            </a:r>
            <a:r>
              <a:rPr lang="en-US" sz="2000" b="1" dirty="0"/>
              <a:t>two best </a:t>
            </a:r>
            <a:r>
              <a:rPr lang="en-US" sz="2000" dirty="0"/>
              <a:t>models: XGBOOST and Random Forest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8E62-1648-4BD5-BE9F-925A4701D043}"/>
              </a:ext>
            </a:extLst>
          </p:cNvPr>
          <p:cNvSpPr/>
          <p:nvPr/>
        </p:nvSpPr>
        <p:spPr>
          <a:xfrm>
            <a:off x="983433" y="4623343"/>
            <a:ext cx="11208568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03DF59-3FD0-4A97-8A84-27562D8EB12E}"/>
              </a:ext>
            </a:extLst>
          </p:cNvPr>
          <p:cNvSpPr/>
          <p:nvPr/>
        </p:nvSpPr>
        <p:spPr>
          <a:xfrm>
            <a:off x="1542322" y="3911561"/>
            <a:ext cx="10649678" cy="453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76BEFE-3CE8-41F1-8649-9C40A05024A3}"/>
              </a:ext>
            </a:extLst>
          </p:cNvPr>
          <p:cNvSpPr/>
          <p:nvPr/>
        </p:nvSpPr>
        <p:spPr>
          <a:xfrm>
            <a:off x="983433" y="4509120"/>
            <a:ext cx="44233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A94AAE-CC02-4074-86E2-20C0B52B3AA0}"/>
              </a:ext>
            </a:extLst>
          </p:cNvPr>
          <p:cNvSpPr/>
          <p:nvPr/>
        </p:nvSpPr>
        <p:spPr>
          <a:xfrm>
            <a:off x="3287688" y="4899057"/>
            <a:ext cx="792088" cy="2454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0964FC-3378-4AE0-A28A-C8CF8EAE6E81}"/>
              </a:ext>
            </a:extLst>
          </p:cNvPr>
          <p:cNvSpPr/>
          <p:nvPr/>
        </p:nvSpPr>
        <p:spPr>
          <a:xfrm>
            <a:off x="5902086" y="4899057"/>
            <a:ext cx="792088" cy="2454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725A6E-677D-4C63-903A-36DCC7FF3264}"/>
              </a:ext>
            </a:extLst>
          </p:cNvPr>
          <p:cNvSpPr/>
          <p:nvPr/>
        </p:nvSpPr>
        <p:spPr>
          <a:xfrm>
            <a:off x="8544272" y="4899056"/>
            <a:ext cx="792088" cy="2454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3B507B-22AD-4BDE-962E-47721D1328CC}"/>
              </a:ext>
            </a:extLst>
          </p:cNvPr>
          <p:cNvSpPr/>
          <p:nvPr/>
        </p:nvSpPr>
        <p:spPr>
          <a:xfrm>
            <a:off x="11208567" y="4899055"/>
            <a:ext cx="792088" cy="2454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E2BD51-35BE-4EFD-A0ED-110D25406366}"/>
              </a:ext>
            </a:extLst>
          </p:cNvPr>
          <p:cNvSpPr/>
          <p:nvPr/>
        </p:nvSpPr>
        <p:spPr>
          <a:xfrm>
            <a:off x="1460982" y="5144514"/>
            <a:ext cx="1754698" cy="44472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425B84-461C-4710-BE7A-F985CBC8355B}"/>
              </a:ext>
            </a:extLst>
          </p:cNvPr>
          <p:cNvSpPr/>
          <p:nvPr/>
        </p:nvSpPr>
        <p:spPr>
          <a:xfrm>
            <a:off x="4113988" y="5123983"/>
            <a:ext cx="1754698" cy="44472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542EBE-1C9C-4794-8F8D-0A4B2B5BC45C}"/>
              </a:ext>
            </a:extLst>
          </p:cNvPr>
          <p:cNvSpPr/>
          <p:nvPr/>
        </p:nvSpPr>
        <p:spPr>
          <a:xfrm>
            <a:off x="6752928" y="5144514"/>
            <a:ext cx="1754698" cy="44472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D39B5C-7EA1-436E-BA02-1D044FD6700E}"/>
              </a:ext>
            </a:extLst>
          </p:cNvPr>
          <p:cNvSpPr/>
          <p:nvPr/>
        </p:nvSpPr>
        <p:spPr>
          <a:xfrm>
            <a:off x="9403972" y="5144514"/>
            <a:ext cx="1754698" cy="44472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07C161-6505-466B-84DB-769CAFE27A93}"/>
              </a:ext>
            </a:extLst>
          </p:cNvPr>
          <p:cNvSpPr/>
          <p:nvPr/>
        </p:nvSpPr>
        <p:spPr>
          <a:xfrm>
            <a:off x="7248128" y="4899055"/>
            <a:ext cx="792088" cy="2454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7B5219-EE41-4C71-83A2-333120FFBD8F}"/>
              </a:ext>
            </a:extLst>
          </p:cNvPr>
          <p:cNvSpPr/>
          <p:nvPr/>
        </p:nvSpPr>
        <p:spPr>
          <a:xfrm>
            <a:off x="1980083" y="4892665"/>
            <a:ext cx="792088" cy="2454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0C424B-BE00-4F45-918D-D59D5F989379}"/>
              </a:ext>
            </a:extLst>
          </p:cNvPr>
          <p:cNvSpPr/>
          <p:nvPr/>
        </p:nvSpPr>
        <p:spPr>
          <a:xfrm>
            <a:off x="4595293" y="4878524"/>
            <a:ext cx="792088" cy="2454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0A3E43-8F70-4771-8635-265344124D70}"/>
              </a:ext>
            </a:extLst>
          </p:cNvPr>
          <p:cNvSpPr/>
          <p:nvPr/>
        </p:nvSpPr>
        <p:spPr>
          <a:xfrm>
            <a:off x="9914779" y="4886275"/>
            <a:ext cx="792088" cy="2454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838837-50C9-4076-9A48-0C43BEE1CF26}"/>
              </a:ext>
            </a:extLst>
          </p:cNvPr>
          <p:cNvSpPr/>
          <p:nvPr/>
        </p:nvSpPr>
        <p:spPr>
          <a:xfrm>
            <a:off x="11208567" y="5161527"/>
            <a:ext cx="792088" cy="86074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042B01-6BC4-4DC9-98F2-9867C6FCE5A5}"/>
              </a:ext>
            </a:extLst>
          </p:cNvPr>
          <p:cNvSpPr/>
          <p:nvPr/>
        </p:nvSpPr>
        <p:spPr>
          <a:xfrm>
            <a:off x="8596061" y="5161527"/>
            <a:ext cx="792088" cy="86074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99337D-FE35-4AC4-8A59-5358BDBB59EA}"/>
              </a:ext>
            </a:extLst>
          </p:cNvPr>
          <p:cNvSpPr/>
          <p:nvPr/>
        </p:nvSpPr>
        <p:spPr>
          <a:xfrm>
            <a:off x="5926041" y="5155119"/>
            <a:ext cx="792088" cy="86074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5A5D34-E955-4C59-AD32-A3B36B189F9C}"/>
              </a:ext>
            </a:extLst>
          </p:cNvPr>
          <p:cNvSpPr/>
          <p:nvPr/>
        </p:nvSpPr>
        <p:spPr>
          <a:xfrm>
            <a:off x="3305776" y="5147862"/>
            <a:ext cx="792088" cy="86074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6C29-2D0C-CD47-85A8-34C25778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124744"/>
            <a:ext cx="10873208" cy="4968552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Trebuchet MS"/>
              </a:rPr>
              <a:t> Can we access killer apps everywhere if they are in the cloud?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20CD-CC43-C04D-BA1A-2E7A593D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64FC-34FB-F34B-9EA6-544AB77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87D22-0BDB-4836-88F0-7E4FFB6E0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996194"/>
            <a:ext cx="6143946" cy="40050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3EC044-A579-482F-9477-1D01FF11785A}"/>
              </a:ext>
            </a:extLst>
          </p:cNvPr>
          <p:cNvCxnSpPr/>
          <p:nvPr/>
        </p:nvCxnSpPr>
        <p:spPr>
          <a:xfrm flipV="1">
            <a:off x="6023992" y="1988840"/>
            <a:ext cx="0" cy="352839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4">
            <a:extLst>
              <a:ext uri="{FF2B5EF4-FFF2-40B4-BE49-F238E27FC236}">
                <a16:creationId xmlns:a16="http://schemas.microsoft.com/office/drawing/2014/main" id="{D2AD97B1-79E8-49A3-AF66-765D6D3B9CCA}"/>
              </a:ext>
            </a:extLst>
          </p:cNvPr>
          <p:cNvSpPr txBox="1">
            <a:spLocks/>
          </p:cNvSpPr>
          <p:nvPr/>
        </p:nvSpPr>
        <p:spPr>
          <a:xfrm>
            <a:off x="1152651" y="188640"/>
            <a:ext cx="108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0" kern="1200" cap="none" baseline="0">
                <a:ln w="500">
                  <a:noFill/>
                </a:ln>
                <a:solidFill>
                  <a:srgbClr val="328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b="1" i="1">
                <a:latin typeface="Trebuchet MS"/>
              </a:rPr>
              <a:t>Conclusions and take-away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6C29-2D0C-CD47-85A8-34C25778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84784"/>
            <a:ext cx="6552728" cy="4089903"/>
          </a:xfrm>
        </p:spPr>
        <p:txBody>
          <a:bodyPr anchor="ctr" anchorCtr="1"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GB" sz="2400" b="1" dirty="0">
                <a:latin typeface="Trebuchet MS"/>
                <a:sym typeface="Wingdings" panose="05000000000000000000" pitchFamily="2" charset="2"/>
              </a:rPr>
              <a:t>No daily patterns 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00B050"/>
                </a:solidFill>
                <a:latin typeface="Trebuchet MS"/>
                <a:sym typeface="Wingdings" panose="05000000000000000000" pitchFamily="2" charset="2"/>
              </a:rPr>
              <a:t>similar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 to </a:t>
            </a:r>
            <a:r>
              <a:rPr lang="en-GB" sz="2400" i="1" dirty="0">
                <a:latin typeface="Trebuchet MS"/>
                <a:sym typeface="Wingdings" panose="05000000000000000000" pitchFamily="2" charset="2"/>
              </a:rPr>
              <a:t>(Palumbo 2021)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GB" sz="2400" b="1" dirty="0">
                <a:latin typeface="Trebuchet MS"/>
                <a:sym typeface="Wingdings" panose="05000000000000000000" pitchFamily="2" charset="2"/>
              </a:rPr>
              <a:t>No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 difference between </a:t>
            </a:r>
            <a:r>
              <a:rPr lang="en-GB" sz="2400" b="1" dirty="0">
                <a:latin typeface="Trebuchet MS"/>
                <a:sym typeface="Wingdings" panose="05000000000000000000" pitchFamily="2" charset="2"/>
              </a:rPr>
              <a:t>premium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 and </a:t>
            </a:r>
            <a:r>
              <a:rPr lang="en-GB" sz="2400" b="1" dirty="0">
                <a:latin typeface="Trebuchet MS"/>
                <a:sym typeface="Wingdings" panose="05000000000000000000" pitchFamily="2" charset="2"/>
              </a:rPr>
              <a:t>standard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 network service </a:t>
            </a:r>
            <a:br>
              <a:rPr lang="en-GB" sz="2400" dirty="0">
                <a:latin typeface="Trebuchet MS"/>
                <a:sym typeface="Wingdings" panose="05000000000000000000" pitchFamily="2" charset="2"/>
              </a:rPr>
            </a:br>
            <a:r>
              <a:rPr lang="en-GB" sz="2400" dirty="0">
                <a:latin typeface="Trebuchet MS"/>
                <a:sym typeface="Wingdings" panose="05000000000000000000" pitchFamily="2" charset="2"/>
              </a:rPr>
              <a:t>	 </a:t>
            </a:r>
            <a:r>
              <a:rPr lang="en-GB" sz="2400" b="1" dirty="0">
                <a:solidFill>
                  <a:srgbClr val="FF0000"/>
                </a:solidFill>
                <a:latin typeface="Trebuchet MS"/>
                <a:sym typeface="Wingdings" panose="05000000000000000000" pitchFamily="2" charset="2"/>
              </a:rPr>
              <a:t>differs</a:t>
            </a:r>
            <a:r>
              <a:rPr lang="en-GB" sz="2400" dirty="0">
                <a:latin typeface="Trebuchet MS"/>
                <a:sym typeface="Wingdings" panose="05000000000000000000" pitchFamily="2" charset="2"/>
              </a:rPr>
              <a:t> from </a:t>
            </a:r>
            <a:r>
              <a:rPr lang="en-GB" sz="2400" i="1" dirty="0">
                <a:latin typeface="Trebuchet MS"/>
                <a:sym typeface="Wingdings" panose="05000000000000000000" pitchFamily="2" charset="2"/>
              </a:rPr>
              <a:t>(</a:t>
            </a:r>
            <a:r>
              <a:rPr lang="en-GB" sz="2400" i="1" dirty="0" err="1">
                <a:latin typeface="Trebuchet MS"/>
                <a:sym typeface="Wingdings" panose="05000000000000000000" pitchFamily="2" charset="2"/>
              </a:rPr>
              <a:t>Mok</a:t>
            </a:r>
            <a:r>
              <a:rPr lang="en-GB" sz="2400" i="1" dirty="0">
                <a:latin typeface="Trebuchet MS"/>
                <a:sym typeface="Wingdings" panose="05000000000000000000" pitchFamily="2" charset="2"/>
              </a:rPr>
              <a:t> 2021)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en-GB" sz="2400" i="1" dirty="0">
              <a:latin typeface="Trebuchet MS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Can we play </a:t>
            </a:r>
            <a:r>
              <a:rPr lang="en-GB" sz="2400" b="1" dirty="0"/>
              <a:t>cloud gaming </a:t>
            </a:r>
            <a:r>
              <a:rPr lang="en-GB" sz="2400" dirty="0"/>
              <a:t>everywhere? </a:t>
            </a:r>
            <a:r>
              <a:rPr lang="en-GB" sz="2400" b="1" dirty="0"/>
              <a:t>XR</a:t>
            </a:r>
            <a:r>
              <a:rPr lang="en-GB" sz="2400" dirty="0"/>
              <a:t>?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NO</a:t>
            </a:r>
          </a:p>
          <a:p>
            <a:pPr marL="704088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Cloud needs to be close. Distance is crucial.</a:t>
            </a:r>
          </a:p>
          <a:p>
            <a:pPr marL="704088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Strong support for </a:t>
            </a: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Edge Services</a:t>
            </a:r>
          </a:p>
          <a:p>
            <a:pPr marL="704088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Achieving the goals of B5G networks depends </a:t>
            </a:r>
            <a:r>
              <a:rPr lang="en-GB" sz="2400" b="1" dirty="0">
                <a:solidFill>
                  <a:srgbClr val="C00000"/>
                </a:solidFill>
              </a:rPr>
              <a:t>on external factors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Cloud developments depend on public networks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lack of control                 </a:t>
            </a:r>
            <a:endParaRPr lang="en-GB" sz="2400" b="1" dirty="0">
              <a:solidFill>
                <a:srgbClr val="C00000"/>
              </a:solidFill>
              <a:latin typeface="Trebuchet MS"/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20CD-CC43-C04D-BA1A-2E7A593D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64FC-34FB-F34B-9EA6-544AB77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963B82-CF3B-4A4E-92B6-58AA2C2795C8}"/>
              </a:ext>
            </a:extLst>
          </p:cNvPr>
          <p:cNvSpPr txBox="1">
            <a:spLocks/>
          </p:cNvSpPr>
          <p:nvPr/>
        </p:nvSpPr>
        <p:spPr>
          <a:xfrm>
            <a:off x="407368" y="6107849"/>
            <a:ext cx="10873208" cy="921551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/>
              <a:t>F. Palumbo et al., “Characterization and analysis of cloud-to-user latency: The case of Azure and AWS,” Computer Networks, vol. 184, p. 107693, 2021</a:t>
            </a:r>
            <a:br>
              <a:rPr lang="en-US" sz="1100" dirty="0"/>
            </a:br>
            <a:r>
              <a:rPr lang="en-US" sz="1100" dirty="0"/>
              <a:t>R. K. P. </a:t>
            </a:r>
            <a:r>
              <a:rPr lang="en-US" sz="1100" dirty="0" err="1"/>
              <a:t>Mok</a:t>
            </a:r>
            <a:r>
              <a:rPr lang="en-US" sz="1100" dirty="0"/>
              <a:t> et al., “Measuring the network performance of google cloud platform,” Proc. ACM IMC, 2021</a:t>
            </a:r>
            <a:endParaRPr lang="en-GB" sz="1100" dirty="0">
              <a:latin typeface="Trebuchet MS"/>
              <a:sym typeface="Wingdings" panose="05000000000000000000" pitchFamily="2" charset="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4E682B-97B0-4B31-9A08-6DE0D3D88EBB}"/>
              </a:ext>
            </a:extLst>
          </p:cNvPr>
          <p:cNvSpPr/>
          <p:nvPr/>
        </p:nvSpPr>
        <p:spPr>
          <a:xfrm>
            <a:off x="8904312" y="4797152"/>
            <a:ext cx="2448272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Cellular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C9B6C3-BD09-4A5F-87B4-249BA86CB28B}"/>
              </a:ext>
            </a:extLst>
          </p:cNvPr>
          <p:cNvSpPr/>
          <p:nvPr/>
        </p:nvSpPr>
        <p:spPr>
          <a:xfrm>
            <a:off x="7530458" y="3198423"/>
            <a:ext cx="2448272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5AAFBD-0217-4101-B1F9-43135EC0D602}"/>
              </a:ext>
            </a:extLst>
          </p:cNvPr>
          <p:cNvSpPr/>
          <p:nvPr/>
        </p:nvSpPr>
        <p:spPr>
          <a:xfrm>
            <a:off x="8496019" y="1623819"/>
            <a:ext cx="28803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Characterization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C73333D-4A88-4432-B1FF-3E14F6203294}"/>
              </a:ext>
            </a:extLst>
          </p:cNvPr>
          <p:cNvCxnSpPr>
            <a:cxnSpLocks/>
            <a:stCxn id="9" idx="1"/>
          </p:cNvCxnSpPr>
          <p:nvPr/>
        </p:nvCxnSpPr>
        <p:spPr>
          <a:xfrm rot="16200000" flipH="1" flipV="1">
            <a:off x="7565607" y="414226"/>
            <a:ext cx="26633" cy="2677816"/>
          </a:xfrm>
          <a:prstGeom prst="curvedConnector4">
            <a:avLst>
              <a:gd name="adj1" fmla="val -858334"/>
              <a:gd name="adj2" fmla="val 578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1C11CDF-2838-4C43-A588-386456B892BD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>
            <a:off x="7824192" y="4945160"/>
            <a:ext cx="1080120" cy="24803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6A86D32F-6B55-4CD5-B2D1-F051201AB56A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V="1">
            <a:off x="7872592" y="5193196"/>
            <a:ext cx="1031720" cy="25202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60A823F-B978-47BF-ACA4-2296471CED1A}"/>
              </a:ext>
            </a:extLst>
          </p:cNvPr>
          <p:cNvCxnSpPr>
            <a:cxnSpLocks/>
            <a:stCxn id="8" idx="2"/>
          </p:cNvCxnSpPr>
          <p:nvPr/>
        </p:nvCxnSpPr>
        <p:spPr>
          <a:xfrm rot="10800000">
            <a:off x="6312024" y="3270431"/>
            <a:ext cx="1218434" cy="32403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581C6617-DF31-41ED-A0BD-15CE548D54CD}"/>
              </a:ext>
            </a:extLst>
          </p:cNvPr>
          <p:cNvCxnSpPr>
            <a:cxnSpLocks/>
            <a:stCxn id="9" idx="3"/>
          </p:cNvCxnSpPr>
          <p:nvPr/>
        </p:nvCxnSpPr>
        <p:spPr>
          <a:xfrm rot="5400000" flipH="1">
            <a:off x="8086281" y="1468358"/>
            <a:ext cx="137413" cy="1525688"/>
          </a:xfrm>
          <a:prstGeom prst="curvedConnector4">
            <a:avLst>
              <a:gd name="adj1" fmla="val -166360"/>
              <a:gd name="adj2" fmla="val 6382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>
            <a:extLst>
              <a:ext uri="{FF2B5EF4-FFF2-40B4-BE49-F238E27FC236}">
                <a16:creationId xmlns:a16="http://schemas.microsoft.com/office/drawing/2014/main" id="{FE326A8E-7DD0-46A1-8E8E-717511D2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i="1" dirty="0">
                <a:latin typeface="Trebuchet MS"/>
              </a:rPr>
              <a:t>Conclusions and take-away messages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19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A8D1-403A-EF41-AB68-704B0AF8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64" y="71766"/>
            <a:ext cx="10800000" cy="908874"/>
          </a:xfrm>
        </p:spPr>
        <p:txBody>
          <a:bodyPr>
            <a:normAutofit/>
          </a:bodyPr>
          <a:lstStyle/>
          <a:p>
            <a:pPr algn="ctr"/>
            <a:r>
              <a:rPr lang="es-ES" sz="4000" b="1" u="sng" dirty="0" err="1"/>
              <a:t>Future</a:t>
            </a:r>
            <a:r>
              <a:rPr lang="es-ES" sz="4000" b="1" u="sng" dirty="0"/>
              <a:t> </a:t>
            </a:r>
            <a:r>
              <a:rPr lang="es-ES" sz="4000" b="1" u="sng" dirty="0" err="1"/>
              <a:t>Work</a:t>
            </a:r>
            <a:r>
              <a:rPr lang="es-ES" sz="4000" b="1" u="sng" dirty="0"/>
              <a:t> – </a:t>
            </a:r>
            <a:r>
              <a:rPr lang="es-ES" sz="4000" b="1" u="sng" dirty="0" err="1"/>
              <a:t>Work</a:t>
            </a:r>
            <a:r>
              <a:rPr lang="es-ES" sz="4000" b="1" u="sng" dirty="0"/>
              <a:t> In </a:t>
            </a:r>
            <a:r>
              <a:rPr lang="es-ES" sz="4000" b="1" u="sng" dirty="0" err="1"/>
              <a:t>Progress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B926F-5C88-364C-A298-23BDF75E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29</a:t>
            </a:fld>
            <a:endParaRPr lang="es-E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79F452-C537-ED46-96BC-7E24064D2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86" y="955512"/>
            <a:ext cx="10565878" cy="5661248"/>
          </a:xfrm>
        </p:spPr>
      </p:pic>
    </p:spTree>
    <p:extLst>
      <p:ext uri="{BB962C8B-B14F-4D97-AF65-F5344CB8AC3E}">
        <p14:creationId xmlns:p14="http://schemas.microsoft.com/office/powerpoint/2010/main" val="108088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35CFB6-BA1C-4BA3-B595-9E3D6A6B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006" y="656692"/>
            <a:ext cx="10679987" cy="55972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Tx/>
              <a:buSzTx/>
            </a:pPr>
            <a:r>
              <a:rPr lang="es-ES" sz="3000" b="1" i="1" dirty="0" err="1"/>
              <a:t>Why</a:t>
            </a:r>
            <a:r>
              <a:rPr lang="es-ES" sz="3000" b="1" i="1" dirty="0"/>
              <a:t> are internet </a:t>
            </a:r>
            <a:r>
              <a:rPr lang="es-ES" sz="3000" b="1" i="1" dirty="0" err="1"/>
              <a:t>users</a:t>
            </a:r>
            <a:r>
              <a:rPr lang="es-ES" sz="3000" b="1" i="1" dirty="0"/>
              <a:t> </a:t>
            </a:r>
            <a:r>
              <a:rPr lang="es-ES" sz="3000" b="1" i="1" dirty="0" err="1"/>
              <a:t>always</a:t>
            </a:r>
            <a:r>
              <a:rPr lang="es-ES" sz="3000" b="1" i="1" dirty="0"/>
              <a:t> in </a:t>
            </a:r>
            <a:r>
              <a:rPr lang="es-ES" sz="3000" b="1" i="1" dirty="0" err="1"/>
              <a:t>the</a:t>
            </a:r>
            <a:r>
              <a:rPr lang="es-ES" sz="3000" b="1" i="1" dirty="0"/>
              <a:t> </a:t>
            </a:r>
            <a:r>
              <a:rPr lang="es-ES" sz="3000" b="1" i="1" dirty="0" err="1"/>
              <a:t>clouds</a:t>
            </a:r>
            <a:r>
              <a:rPr lang="es-ES" sz="3000" b="1" i="1" dirty="0"/>
              <a:t>?</a:t>
            </a:r>
            <a:r>
              <a:rPr lang="en-US" sz="3000" b="1" i="1" dirty="0"/>
              <a:t>  </a:t>
            </a:r>
            <a:r>
              <a:rPr lang="en-US" sz="2400" dirty="0"/>
              <a:t>collaboration, data backups, entertainment </a:t>
            </a:r>
          </a:p>
          <a:p>
            <a:pPr>
              <a:lnSpc>
                <a:spcPct val="150000"/>
              </a:lnSpc>
              <a:buClrTx/>
              <a:buSzTx/>
            </a:pPr>
            <a:r>
              <a:rPr lang="en-US" sz="3000" b="1" i="1" dirty="0"/>
              <a:t>Why is the cloud of interest to Infrastructure Providers</a:t>
            </a:r>
            <a:r>
              <a:rPr lang="en-US" sz="2600" b="1" i="1" dirty="0"/>
              <a:t>?  </a:t>
            </a:r>
            <a:r>
              <a:rPr lang="en-US" sz="2600" i="1" dirty="0"/>
              <a:t>New </a:t>
            </a:r>
            <a:r>
              <a:rPr lang="en-US" sz="2400" dirty="0"/>
              <a:t>Killer-apps for next generation of cellular networks </a:t>
            </a:r>
          </a:p>
          <a:p>
            <a:pPr marL="0" indent="0">
              <a:lnSpc>
                <a:spcPct val="150000"/>
              </a:lnSpc>
              <a:buClrTx/>
              <a:buSzTx/>
              <a:buNone/>
            </a:pPr>
            <a:r>
              <a:rPr lang="en-US" sz="2400" dirty="0"/>
              <a:t>   - Latency Constrained </a:t>
            </a:r>
          </a:p>
          <a:p>
            <a:pPr marL="0" indent="0">
              <a:lnSpc>
                <a:spcPct val="150000"/>
              </a:lnSpc>
              <a:buClrTx/>
              <a:buSzTx/>
              <a:buNone/>
            </a:pPr>
            <a:r>
              <a:rPr lang="en-US" sz="2400" dirty="0"/>
              <a:t>   - Computationally demanding </a:t>
            </a:r>
          </a:p>
          <a:p>
            <a:pPr marL="0" indent="0">
              <a:lnSpc>
                <a:spcPct val="150000"/>
              </a:lnSpc>
              <a:buClrTx/>
              <a:buSzTx/>
              <a:buNone/>
            </a:pPr>
            <a:r>
              <a:rPr lang="en-US" sz="2400" dirty="0"/>
              <a:t>   - Connection to public networks</a:t>
            </a:r>
          </a:p>
          <a:p>
            <a:pPr marL="0" indent="0">
              <a:lnSpc>
                <a:spcPct val="150000"/>
              </a:lnSpc>
              <a:buClrTx/>
              <a:buSzTx/>
              <a:buNone/>
            </a:pPr>
            <a:r>
              <a:rPr lang="en-US" sz="2400" dirty="0"/>
              <a:t>Autonomous vehicles, Extended Reality </a:t>
            </a:r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2AFA76-F870-4239-9E1B-18A4F2A68643}"/>
              </a:ext>
            </a:extLst>
          </p:cNvPr>
          <p:cNvSpPr txBox="1">
            <a:spLocks/>
          </p:cNvSpPr>
          <p:nvPr/>
        </p:nvSpPr>
        <p:spPr>
          <a:xfrm>
            <a:off x="1392000" y="73798"/>
            <a:ext cx="108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0" kern="1200" cap="none" baseline="0">
                <a:ln w="500">
                  <a:noFill/>
                </a:ln>
                <a:solidFill>
                  <a:srgbClr val="328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b="1" u="sng" dirty="0" err="1"/>
              <a:t>Motivation</a:t>
            </a:r>
            <a:endParaRPr lang="en-GB" sz="4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0B1A5-A0B8-4C29-A69F-7C8DA368C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b="47292"/>
          <a:stretch/>
        </p:blipFill>
        <p:spPr>
          <a:xfrm>
            <a:off x="8112224" y="3645024"/>
            <a:ext cx="3634067" cy="216219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2DC310-8960-4378-9936-F319CB36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236358"/>
            <a:ext cx="639688" cy="420334"/>
          </a:xfrm>
        </p:spPr>
        <p:txBody>
          <a:bodyPr/>
          <a:lstStyle/>
          <a:p>
            <a:fld id="{BD59EDA0-296C-4BA5-901B-5BF081192963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8154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7008-1559-4D96-2E83-D434EA0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C54A3E-D1F8-4882-9903-1D769A79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460" y="5121087"/>
            <a:ext cx="2751058" cy="1356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AB248-8918-48FE-A192-C6851661FC2F}"/>
              </a:ext>
            </a:extLst>
          </p:cNvPr>
          <p:cNvSpPr txBox="1"/>
          <p:nvPr/>
        </p:nvSpPr>
        <p:spPr>
          <a:xfrm>
            <a:off x="4517977" y="1044687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you! </a:t>
            </a:r>
          </a:p>
          <a:p>
            <a:endParaRPr lang="en-US" sz="4800" dirty="0"/>
          </a:p>
          <a:p>
            <a:r>
              <a:rPr lang="en-US" sz="4800" dirty="0"/>
              <a:t>Questions?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85BCC2-D49D-4373-A007-8B31D064D503}"/>
              </a:ext>
            </a:extLst>
          </p:cNvPr>
          <p:cNvSpPr txBox="1"/>
          <p:nvPr/>
        </p:nvSpPr>
        <p:spPr>
          <a:xfrm>
            <a:off x="3761242" y="3910397"/>
            <a:ext cx="481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444444"/>
                </a:solidFill>
                <a:latin typeface="Trebuchet MS" panose="020B0603020202020204" pitchFamily="34" charset="0"/>
              </a:rPr>
              <a:t>This work is supported by the project AEON-CPS (TSI-063000-2021-38), funded by the Spanish Gov. and the </a:t>
            </a:r>
            <a:r>
              <a:rPr lang="en-US" sz="1200" dirty="0" err="1">
                <a:solidFill>
                  <a:srgbClr val="444444"/>
                </a:solidFill>
                <a:latin typeface="Trebuchet MS" panose="020B0603020202020204" pitchFamily="34" charset="0"/>
              </a:rPr>
              <a:t>NextGeneration</a:t>
            </a:r>
            <a:r>
              <a:rPr lang="en-US" sz="1200" dirty="0">
                <a:solidFill>
                  <a:srgbClr val="444444"/>
                </a:solidFill>
                <a:latin typeface="Trebuchet MS" panose="020B0603020202020204" pitchFamily="34" charset="0"/>
              </a:rPr>
              <a:t>-EU plan 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6" name="Picture 2" descr="https://chat.networks.imdea.org/ufs/FileSystem:Uploads/6617a51d5e238e02ee79197d/UNICO%205G%20I+D%20logo%20-%202024%20update.jpg">
            <a:extLst>
              <a:ext uri="{FF2B5EF4-FFF2-40B4-BE49-F238E27FC236}">
                <a16:creationId xmlns:a16="http://schemas.microsoft.com/office/drawing/2014/main" id="{44751C64-2B55-467E-91E1-8E2C760A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946564"/>
            <a:ext cx="7234213" cy="17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75350-D353-4680-B723-B880297AB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269" y="4980337"/>
            <a:ext cx="1368152" cy="8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F9A7-994C-4809-863C-70418755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E078-9EDE-4F6F-A6A1-138CF21D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1306472" cy="5517232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N. Mohan </a:t>
            </a:r>
            <a:r>
              <a:rPr lang="en-US" sz="1800" b="1" i="1" dirty="0"/>
              <a:t>et al.</a:t>
            </a:r>
            <a:r>
              <a:rPr lang="en-US" sz="1800" b="1" dirty="0"/>
              <a:t>, “Pruning edge research with latency shears”, </a:t>
            </a:r>
            <a:r>
              <a:rPr lang="en-US" sz="1800" b="1" dirty="0" err="1"/>
              <a:t>HotNets</a:t>
            </a:r>
            <a:r>
              <a:rPr lang="en-US" sz="1800" b="1" dirty="0"/>
              <a:t>, 2020</a:t>
            </a:r>
          </a:p>
          <a:p>
            <a:pPr lvl="2"/>
            <a:r>
              <a:rPr lang="en-US" sz="1800" dirty="0"/>
              <a:t>Measurement and reachability of cloud centers --- Open dataset</a:t>
            </a:r>
          </a:p>
          <a:p>
            <a:pPr lvl="2"/>
            <a:r>
              <a:rPr lang="en-US" sz="1800" dirty="0"/>
              <a:t>7 cloud providers (AWS, Google, Azure, Digital Ocean, </a:t>
            </a:r>
            <a:r>
              <a:rPr lang="en-US" sz="1800" dirty="0" err="1"/>
              <a:t>Linode</a:t>
            </a:r>
            <a:r>
              <a:rPr lang="en-US" sz="1800" dirty="0"/>
              <a:t>, Alibaba, </a:t>
            </a:r>
            <a:r>
              <a:rPr lang="en-US" sz="1800" dirty="0" err="1"/>
              <a:t>Vultr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Use RIPE Atlas (as us) -&gt; In Spain, they use 32 probes </a:t>
            </a:r>
          </a:p>
          <a:p>
            <a:pPr lvl="2"/>
            <a:r>
              <a:rPr lang="en-US" sz="1800" b="1" dirty="0"/>
              <a:t>Ping</a:t>
            </a:r>
            <a:r>
              <a:rPr lang="en-US" sz="1800" dirty="0"/>
              <a:t> every </a:t>
            </a:r>
            <a:r>
              <a:rPr lang="en-US" sz="1800" b="1" dirty="0"/>
              <a:t>3 hours</a:t>
            </a:r>
            <a:r>
              <a:rPr lang="en-US" sz="1800" dirty="0"/>
              <a:t>, for </a:t>
            </a:r>
            <a:r>
              <a:rPr lang="en-US" sz="1800" b="1" dirty="0"/>
              <a:t>9 months, 100 cloud </a:t>
            </a:r>
            <a:r>
              <a:rPr lang="en-US" sz="1800" dirty="0"/>
              <a:t>regions</a:t>
            </a:r>
            <a:endParaRPr lang="en-US" sz="1800" b="1" dirty="0"/>
          </a:p>
          <a:p>
            <a:pPr lvl="2"/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F. Palumbo </a:t>
            </a:r>
            <a:r>
              <a:rPr lang="en-US" sz="1800" b="1" i="1" dirty="0"/>
              <a:t>et al</a:t>
            </a:r>
            <a:r>
              <a:rPr lang="en-US" sz="1800" b="1" dirty="0"/>
              <a:t>., “Characterization and analysis of cloud-to-user latency: The case of Azure and AWS,” Computer Networks, 2021</a:t>
            </a:r>
          </a:p>
          <a:p>
            <a:pPr lvl="2"/>
            <a:r>
              <a:rPr lang="en-US" sz="1800" dirty="0"/>
              <a:t>AWS and Azure --- Open dataset </a:t>
            </a:r>
          </a:p>
          <a:p>
            <a:pPr lvl="2"/>
            <a:r>
              <a:rPr lang="en-US" sz="1800" b="1" dirty="0"/>
              <a:t>Ping</a:t>
            </a:r>
            <a:r>
              <a:rPr lang="en-US" sz="1800" dirty="0"/>
              <a:t> every </a:t>
            </a:r>
            <a:r>
              <a:rPr lang="en-US" sz="1800" b="1" dirty="0"/>
              <a:t>1 minute</a:t>
            </a:r>
            <a:r>
              <a:rPr lang="en-US" sz="1800" dirty="0"/>
              <a:t>, </a:t>
            </a:r>
            <a:r>
              <a:rPr lang="en-US" sz="1800" b="1" dirty="0"/>
              <a:t>25 probes</a:t>
            </a:r>
            <a:r>
              <a:rPr lang="en-US" sz="1800" dirty="0"/>
              <a:t>, </a:t>
            </a:r>
            <a:r>
              <a:rPr lang="en-US" sz="1800" b="1" dirty="0"/>
              <a:t>14 days</a:t>
            </a:r>
          </a:p>
          <a:p>
            <a:pPr lvl="2"/>
            <a:r>
              <a:rPr lang="en-US" sz="1800" dirty="0"/>
              <a:t>Several methods (ICMP, TCP, HTTP), similar results</a:t>
            </a:r>
          </a:p>
          <a:p>
            <a:pPr lvl="2"/>
            <a:endParaRPr lang="en-US" sz="26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30D4-3E6D-432F-9013-AAD28A4E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236358"/>
            <a:ext cx="639688" cy="420334"/>
          </a:xfrm>
        </p:spPr>
        <p:txBody>
          <a:bodyPr/>
          <a:lstStyle/>
          <a:p>
            <a:fld id="{BD59EDA0-296C-4BA5-901B-5BF081192963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798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A2EF-9146-6C4F-9D82-F4789D46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3" y="1088740"/>
            <a:ext cx="10679987" cy="558000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buClrTx/>
              <a:buSzTx/>
              <a:buNone/>
            </a:pPr>
            <a:r>
              <a:rPr lang="en-US" sz="3600" b="1" u="sng" dirty="0"/>
              <a:t>Goal: Understanding Cloud latency</a:t>
            </a:r>
          </a:p>
          <a:p>
            <a:pPr>
              <a:lnSpc>
                <a:spcPct val="150000"/>
              </a:lnSpc>
              <a:buClrTx/>
              <a:buSzTx/>
            </a:pPr>
            <a:r>
              <a:rPr lang="en-US" sz="2600" b="1" i="1" dirty="0"/>
              <a:t>What are the characteristics of the cloud latency </a:t>
            </a:r>
            <a:br>
              <a:rPr lang="en-US" sz="2600" dirty="0"/>
            </a:br>
            <a:r>
              <a:rPr lang="en-US" sz="2600" dirty="0"/>
              <a:t>                                      </a:t>
            </a:r>
            <a:r>
              <a:rPr lang="en-US" sz="2600" dirty="0" err="1"/>
              <a:t>w.r.t.</a:t>
            </a:r>
            <a:r>
              <a:rPr lang="en-US" sz="2600" dirty="0"/>
              <a:t> time, location, or type of service?</a:t>
            </a:r>
            <a:br>
              <a:rPr lang="en-US" sz="2600" dirty="0"/>
            </a:br>
            <a:endParaRPr lang="en-US" sz="1300" dirty="0"/>
          </a:p>
          <a:p>
            <a:pPr>
              <a:lnSpc>
                <a:spcPct val="150000"/>
              </a:lnSpc>
              <a:buClrTx/>
              <a:buSzTx/>
            </a:pPr>
            <a:r>
              <a:rPr lang="en-US" sz="2600" b="1" i="1" dirty="0"/>
              <a:t>Can we forecast the future state of the network?</a:t>
            </a:r>
            <a:br>
              <a:rPr lang="en-US" sz="2600" dirty="0"/>
            </a:br>
            <a:endParaRPr lang="en-US" sz="2600" dirty="0"/>
          </a:p>
          <a:p>
            <a:pPr>
              <a:lnSpc>
                <a:spcPct val="120000"/>
              </a:lnSpc>
              <a:buClrTx/>
              <a:buSzTx/>
            </a:pPr>
            <a:r>
              <a:rPr lang="en-US" sz="2600" b="1" i="1" dirty="0"/>
              <a:t>Can we understand the results?</a:t>
            </a:r>
          </a:p>
          <a:p>
            <a:pPr lvl="1">
              <a:lnSpc>
                <a:spcPct val="120000"/>
              </a:lnSpc>
              <a:buClrTx/>
              <a:buSzTx/>
            </a:pPr>
            <a:r>
              <a:rPr lang="en-US" sz="2200" dirty="0"/>
              <a:t>through </a:t>
            </a:r>
            <a:r>
              <a:rPr lang="en-US" sz="2200" i="1" dirty="0"/>
              <a:t>explainable </a:t>
            </a:r>
            <a:r>
              <a:rPr lang="en-US" sz="2200" dirty="0"/>
              <a:t>algorithms</a:t>
            </a:r>
          </a:p>
          <a:p>
            <a:pPr lvl="1">
              <a:lnSpc>
                <a:spcPct val="120000"/>
              </a:lnSpc>
              <a:buClrTx/>
              <a:buSzTx/>
            </a:pPr>
            <a:r>
              <a:rPr lang="en-US" sz="2200" dirty="0"/>
              <a:t>Are complex AI algorithms required?</a:t>
            </a:r>
          </a:p>
          <a:p>
            <a:pPr lvl="1">
              <a:lnSpc>
                <a:spcPct val="120000"/>
              </a:lnSpc>
              <a:buClrTx/>
              <a:buSzTx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9E36-D07D-074B-86D6-CAD66CF3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6648D-394F-4A00-99DC-AB3421472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3999018"/>
            <a:ext cx="2636912" cy="26369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623261-BEC3-D648-B4B8-83E48CC177B7}"/>
              </a:ext>
            </a:extLst>
          </p:cNvPr>
          <p:cNvSpPr txBox="1">
            <a:spLocks/>
          </p:cNvSpPr>
          <p:nvPr/>
        </p:nvSpPr>
        <p:spPr>
          <a:xfrm>
            <a:off x="1392000" y="73798"/>
            <a:ext cx="108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0" kern="1200" cap="none" baseline="0">
                <a:ln w="500">
                  <a:noFill/>
                </a:ln>
                <a:solidFill>
                  <a:srgbClr val="328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b="1" u="sng" dirty="0" err="1"/>
              <a:t>Motivation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129927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811F-9BD7-9F44-8513-50BCDE0B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AGENDA /OVERVIEW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67B8-A8B7-BF42-A1BC-DBCD95B4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72" y="1098042"/>
            <a:ext cx="6624736" cy="5580000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Motivation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Measurement Campaign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Results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Characterization</a:t>
            </a:r>
          </a:p>
          <a:p>
            <a:pPr marL="989838" lvl="1" indent="-742950">
              <a:buFont typeface="+mj-lt"/>
              <a:buAutoNum type="arabicPeriod"/>
            </a:pPr>
            <a:r>
              <a:rPr lang="en-GB" sz="4000" b="1" dirty="0"/>
              <a:t>Forecasting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0718-4EF2-C94F-8F9C-9D069A2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7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 with dots&#10;&#10;Description automatically generated">
            <a:extLst>
              <a:ext uri="{FF2B5EF4-FFF2-40B4-BE49-F238E27FC236}">
                <a16:creationId xmlns:a16="http://schemas.microsoft.com/office/drawing/2014/main" id="{84C6863A-E2AE-DCAE-C0EB-F7962834F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7" r="14671" b="-1"/>
          <a:stretch/>
        </p:blipFill>
        <p:spPr>
          <a:xfrm>
            <a:off x="1343472" y="1023172"/>
            <a:ext cx="6912768" cy="53331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9BA0-BC14-DD4C-9C5E-BC5F9109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260A1739-4932-3D4B-8625-14C028C5BAA7}" type="datetime1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4/1/25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13838-86A2-6F4C-B4E6-EBC2057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D59EDA0-296C-4BA5-901B-5BF0811929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F778477-438D-0E43-8FE6-5B9C9459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8358808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1214E6-EFC6-B14B-913D-EF8150725A28}"/>
              </a:ext>
            </a:extLst>
          </p:cNvPr>
          <p:cNvSpPr txBox="1">
            <a:spLocks/>
          </p:cNvSpPr>
          <p:nvPr/>
        </p:nvSpPr>
        <p:spPr>
          <a:xfrm>
            <a:off x="1392000" y="73798"/>
            <a:ext cx="10800000" cy="79200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 anchorCtr="0">
            <a:norm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0" kern="1200" cap="none" baseline="0">
                <a:ln w="500">
                  <a:noFill/>
                </a:ln>
                <a:solidFill>
                  <a:srgbClr val="328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b="1" u="sng" dirty="0" err="1"/>
              <a:t>Platform</a:t>
            </a:r>
            <a:r>
              <a:rPr lang="es-ES" sz="4000" b="1" u="sng" dirty="0"/>
              <a:t> – RIPE ATLAS </a:t>
            </a:r>
            <a:endParaRPr lang="en-GB" sz="4000" b="1" u="sng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545FF5-A29F-E044-8476-200A0D3F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256" y="1023172"/>
            <a:ext cx="3545098" cy="5333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2000" b="1" dirty="0">
                <a:latin typeface="Trebuchet MS"/>
              </a:rPr>
              <a:t>RIPE</a:t>
            </a:r>
            <a:r>
              <a:rPr lang="en-US" sz="2000" dirty="0">
                <a:latin typeface="Trebuchet MS"/>
              </a:rPr>
              <a:t> : Internet Registry for Europe, the Middle East,  Central Asia.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pPr marL="342900"/>
            <a:r>
              <a:rPr lang="en-US" sz="2000" b="1" dirty="0">
                <a:latin typeface="Trebuchet MS"/>
              </a:rPr>
              <a:t>ATLAS </a:t>
            </a:r>
            <a:r>
              <a:rPr lang="en-US" sz="2000" dirty="0">
                <a:latin typeface="Trebuchet MS"/>
              </a:rPr>
              <a:t>is RIPE’s active measurement platform. </a:t>
            </a:r>
          </a:p>
          <a:p>
            <a:pPr marL="342900"/>
            <a:r>
              <a:rPr lang="en-US" sz="2000" dirty="0">
                <a:latin typeface="Trebuchet MS"/>
              </a:rPr>
              <a:t>It allows different types of measurements: </a:t>
            </a:r>
          </a:p>
          <a:p>
            <a:pPr marL="914400" lvl="1" indent="-342900">
              <a:buAutoNum type="arabicPeriod"/>
            </a:pPr>
            <a:r>
              <a:rPr lang="en-US" sz="1600" dirty="0">
                <a:latin typeface="Trebuchet MS"/>
              </a:rPr>
              <a:t>Ping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342900">
              <a:buAutoNum type="arabicPeriod"/>
            </a:pPr>
            <a:r>
              <a:rPr lang="en-US" sz="1600" b="1" i="1" dirty="0">
                <a:latin typeface="Trebuchet MS"/>
              </a:rPr>
              <a:t>Traceroute 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342900">
              <a:buAutoNum type="arabicPeriod"/>
            </a:pPr>
            <a:r>
              <a:rPr lang="en-US" sz="1600" dirty="0">
                <a:latin typeface="Trebuchet MS"/>
              </a:rPr>
              <a:t>DNS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342900">
              <a:buAutoNum type="arabicPeriod"/>
            </a:pPr>
            <a:r>
              <a:rPr lang="en-US" sz="1600" dirty="0">
                <a:latin typeface="Trebuchet MS"/>
              </a:rPr>
              <a:t>SSL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342900">
              <a:buAutoNum type="arabicPeriod"/>
            </a:pPr>
            <a:r>
              <a:rPr lang="en-US" sz="1600" dirty="0">
                <a:latin typeface="Trebuchet MS"/>
              </a:rPr>
              <a:t>HTTP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342900">
              <a:buAutoNum type="arabicPeriod"/>
            </a:pPr>
            <a:r>
              <a:rPr lang="en-US" sz="1600" dirty="0">
                <a:latin typeface="Trebuchet MS"/>
                <a:ea typeface="Calibri" panose="020F0502020204030204"/>
                <a:cs typeface="Calibri" panose="020F0502020204030204"/>
              </a:rPr>
              <a:t>NTP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6508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E7EC-05EC-354D-9CEF-8DDE53B6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b="1" u="sng" dirty="0" err="1"/>
              <a:t>Platform</a:t>
            </a:r>
            <a:r>
              <a:rPr lang="es-ES" sz="4900" b="1" u="sng" dirty="0"/>
              <a:t> – RIPE ATLAS 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C222C-A191-AD4E-B28C-11EE7A27C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9003" y="961065"/>
            <a:ext cx="5648424" cy="5896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  A</a:t>
            </a:r>
            <a:r>
              <a:rPr lang="es-ES" b="1" u="sng" dirty="0"/>
              <a:t>) </a:t>
            </a:r>
            <a:r>
              <a:rPr lang="es-ES" b="1" u="sng" dirty="0" err="1"/>
              <a:t>Credit</a:t>
            </a:r>
            <a:r>
              <a:rPr lang="es-ES" b="1" u="sng" dirty="0"/>
              <a:t> </a:t>
            </a:r>
            <a:r>
              <a:rPr lang="es-ES" b="1" u="sng" dirty="0" err="1"/>
              <a:t>System</a:t>
            </a:r>
            <a:endParaRPr lang="es-ES" b="1" u="sng" dirty="0"/>
          </a:p>
          <a:p>
            <a:r>
              <a:rPr lang="es-ES" sz="2000" b="1" dirty="0" err="1"/>
              <a:t>Earn</a:t>
            </a:r>
            <a:r>
              <a:rPr lang="es-ES" sz="2000" b="1" dirty="0"/>
              <a:t> </a:t>
            </a:r>
            <a:r>
              <a:rPr lang="es-ES" sz="2000" b="1" dirty="0" err="1"/>
              <a:t>credits</a:t>
            </a:r>
            <a:r>
              <a:rPr lang="es-ES" sz="2000" b="1" dirty="0"/>
              <a:t> and </a:t>
            </a:r>
            <a:r>
              <a:rPr lang="es-ES" sz="2000" b="1" dirty="0" err="1"/>
              <a:t>Spend</a:t>
            </a:r>
            <a:r>
              <a:rPr lang="es-ES" sz="2000" b="1" dirty="0"/>
              <a:t> </a:t>
            </a:r>
            <a:r>
              <a:rPr lang="es-ES" sz="2000" b="1" dirty="0" err="1"/>
              <a:t>credits</a:t>
            </a:r>
            <a:endParaRPr lang="es-ES" sz="2000" b="1" dirty="0"/>
          </a:p>
          <a:p>
            <a:endParaRPr lang="es-ES" sz="2000" b="1" dirty="0"/>
          </a:p>
          <a:p>
            <a:pPr marL="0" indent="0">
              <a:buNone/>
            </a:pPr>
            <a:r>
              <a:rPr lang="es-ES" b="1" dirty="0"/>
              <a:t>  B) </a:t>
            </a:r>
            <a:r>
              <a:rPr lang="es-ES" b="1" u="sng" dirty="0" err="1"/>
              <a:t>Measurements</a:t>
            </a:r>
            <a:endParaRPr lang="es-ES" b="1" u="sng" dirty="0"/>
          </a:p>
          <a:p>
            <a:r>
              <a:rPr lang="es-ES" sz="2200" dirty="0" err="1"/>
              <a:t>publicly</a:t>
            </a:r>
            <a:r>
              <a:rPr lang="es-ES" sz="2200" dirty="0"/>
              <a:t> </a:t>
            </a:r>
            <a:r>
              <a:rPr lang="es-ES" sz="2200" dirty="0" err="1"/>
              <a:t>available</a:t>
            </a:r>
            <a:r>
              <a:rPr lang="es-ES" sz="2200" dirty="0"/>
              <a:t> at </a:t>
            </a:r>
            <a:r>
              <a:rPr lang="es-ES" sz="2200" dirty="0">
                <a:hlinkClick r:id="rId3"/>
              </a:rPr>
              <a:t>RIPE Atlas Measurements</a:t>
            </a:r>
            <a:endParaRPr lang="es-ES" sz="2200" dirty="0"/>
          </a:p>
          <a:p>
            <a:endParaRPr lang="es-ES" sz="2200" dirty="0"/>
          </a:p>
          <a:p>
            <a:pPr marL="0" indent="0">
              <a:buNone/>
            </a:pPr>
            <a:r>
              <a:rPr lang="es-ES" b="1" dirty="0"/>
              <a:t>  C</a:t>
            </a:r>
            <a:r>
              <a:rPr lang="es-ES" b="1" u="sng" dirty="0"/>
              <a:t>) Tools</a:t>
            </a:r>
          </a:p>
          <a:p>
            <a:r>
              <a:rPr lang="es-ES" sz="2000" b="1" dirty="0" err="1"/>
              <a:t>Magellan</a:t>
            </a:r>
            <a:r>
              <a:rPr lang="es-ES" sz="2000" b="1" dirty="0"/>
              <a:t>:</a:t>
            </a:r>
            <a:r>
              <a:rPr lang="es-ES" sz="2000" dirty="0"/>
              <a:t> </a:t>
            </a:r>
            <a:r>
              <a:rPr lang="es-ES" sz="2000" dirty="0" err="1"/>
              <a:t>Command</a:t>
            </a:r>
            <a:r>
              <a:rPr lang="es-ES" sz="2000" dirty="0"/>
              <a:t> Line Interface </a:t>
            </a:r>
            <a:r>
              <a:rPr lang="es-ES" sz="2000" dirty="0" err="1"/>
              <a:t>Toolset</a:t>
            </a:r>
            <a:endParaRPr lang="es-ES" sz="2000" dirty="0"/>
          </a:p>
          <a:p>
            <a:r>
              <a:rPr lang="es-ES" sz="2000" b="1" dirty="0" err="1"/>
              <a:t>Sagan</a:t>
            </a:r>
            <a:r>
              <a:rPr lang="es-ES" sz="2000" b="1" dirty="0"/>
              <a:t>:</a:t>
            </a:r>
            <a:r>
              <a:rPr lang="es-ES" sz="2000" dirty="0"/>
              <a:t> </a:t>
            </a:r>
            <a:r>
              <a:rPr lang="es-ES" sz="2000" dirty="0" err="1"/>
              <a:t>Measurement</a:t>
            </a:r>
            <a:r>
              <a:rPr lang="es-ES" sz="2000" dirty="0"/>
              <a:t> </a:t>
            </a:r>
            <a:r>
              <a:rPr lang="es-ES" sz="2000" dirty="0" err="1"/>
              <a:t>Parsing</a:t>
            </a:r>
            <a:r>
              <a:rPr lang="es-ES" sz="2000" dirty="0"/>
              <a:t> Library</a:t>
            </a:r>
          </a:p>
          <a:p>
            <a:r>
              <a:rPr lang="es-ES" sz="2000" b="1" dirty="0" err="1"/>
              <a:t>Cousteau</a:t>
            </a:r>
            <a:r>
              <a:rPr lang="es-ES" sz="2000" b="1" dirty="0"/>
              <a:t>:</a:t>
            </a:r>
            <a:r>
              <a:rPr lang="es-ES" sz="2000" dirty="0"/>
              <a:t> Python </a:t>
            </a:r>
            <a:r>
              <a:rPr lang="es-ES" sz="2000" dirty="0" err="1"/>
              <a:t>client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API  </a:t>
            </a:r>
          </a:p>
          <a:p>
            <a:r>
              <a:rPr lang="es-ES" sz="2000" dirty="0"/>
              <a:t> …………………… </a:t>
            </a:r>
            <a:r>
              <a:rPr lang="es-ES" sz="2000" b="1" i="1" dirty="0" err="1"/>
              <a:t>many</a:t>
            </a:r>
            <a:r>
              <a:rPr lang="es-ES" sz="2000" b="1" i="1" dirty="0"/>
              <a:t> </a:t>
            </a:r>
            <a:r>
              <a:rPr lang="es-ES" sz="2000" b="1" i="1" dirty="0" err="1"/>
              <a:t>others</a:t>
            </a:r>
            <a:endParaRPr lang="es-ES" sz="2000" b="1" i="1" dirty="0"/>
          </a:p>
          <a:p>
            <a:pPr marL="530352" lvl="2" indent="0">
              <a:buNone/>
            </a:pPr>
            <a:endParaRPr lang="es-ES" sz="1800" dirty="0"/>
          </a:p>
          <a:p>
            <a:pPr marL="530352" lvl="2" indent="0">
              <a:buNone/>
            </a:pPr>
            <a:endParaRPr lang="en-US" sz="1800" b="1" u="sng" dirty="0"/>
          </a:p>
          <a:p>
            <a:pPr marL="530352" lvl="2" indent="0">
              <a:buNone/>
            </a:pPr>
            <a:endParaRPr lang="es-ES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B1878-55D1-1C40-882E-55A00FF7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658F15-DAE0-6D41-8195-6C061196B9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i="1" u="sng" dirty="0"/>
              <a:t>Probe</a:t>
            </a:r>
          </a:p>
        </p:txBody>
      </p:sp>
      <p:pic>
        <p:nvPicPr>
          <p:cNvPr id="9" name="Picture 8" descr="A white box with a black plug&#10;&#10;Description automatically generated">
            <a:extLst>
              <a:ext uri="{FF2B5EF4-FFF2-40B4-BE49-F238E27FC236}">
                <a16:creationId xmlns:a16="http://schemas.microsoft.com/office/drawing/2014/main" id="{D3486C66-8721-8349-9658-28FB8C17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27" y="1881358"/>
            <a:ext cx="4466618" cy="27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9A026-A6F0-4EF5-9DB5-607E946C5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779618"/>
            <a:ext cx="4837236" cy="47813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B9D7FA-7DC2-47DA-BFD9-5484CDFE28F0}"/>
              </a:ext>
            </a:extLst>
          </p:cNvPr>
          <p:cNvSpPr/>
          <p:nvPr/>
        </p:nvSpPr>
        <p:spPr>
          <a:xfrm>
            <a:off x="5673536" y="620688"/>
            <a:ext cx="3590816" cy="5400600"/>
          </a:xfrm>
          <a:prstGeom prst="ellipse">
            <a:avLst/>
          </a:prstGeom>
          <a:gradFill>
            <a:gsLst>
              <a:gs pos="36000">
                <a:schemeClr val="bg1"/>
              </a:gs>
              <a:gs pos="81000">
                <a:srgbClr val="D0CFD3"/>
              </a:gs>
              <a:gs pos="100000">
                <a:srgbClr val="D0CFD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19022-5EAA-447E-BAB7-D3578AA05ABC}"/>
              </a:ext>
            </a:extLst>
          </p:cNvPr>
          <p:cNvSpPr/>
          <p:nvPr/>
        </p:nvSpPr>
        <p:spPr>
          <a:xfrm>
            <a:off x="5015880" y="-171400"/>
            <a:ext cx="7185181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u="sng" dirty="0"/>
              <a:t>Measurement Campaign – Destinations </a:t>
            </a:r>
            <a:endParaRPr lang="es-ES" sz="4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A4ECD-56B9-4C9D-97B2-6A25C37F50CA}"/>
              </a:ext>
            </a:extLst>
          </p:cNvPr>
          <p:cNvSpPr txBox="1"/>
          <p:nvPr/>
        </p:nvSpPr>
        <p:spPr>
          <a:xfrm>
            <a:off x="1235460" y="1225689"/>
            <a:ext cx="84609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C52"/>
                </a:solidFill>
              </a:rPr>
              <a:t>Geographic area of Interest: </a:t>
            </a:r>
            <a:r>
              <a:rPr lang="en-US" sz="2200" b="1" dirty="0">
                <a:solidFill>
                  <a:srgbClr val="002C52"/>
                </a:solidFill>
              </a:rPr>
              <a:t>Spain</a:t>
            </a:r>
            <a:br>
              <a:rPr lang="en-US" sz="2200" b="1" dirty="0">
                <a:solidFill>
                  <a:srgbClr val="002C52"/>
                </a:solidFill>
              </a:rPr>
            </a:br>
            <a:endParaRPr lang="en-US" sz="2200" b="1" dirty="0">
              <a:solidFill>
                <a:srgbClr val="002C5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C52"/>
                </a:solidFill>
              </a:rPr>
              <a:t>Probes cover </a:t>
            </a:r>
            <a:r>
              <a:rPr lang="en-US" sz="2200" b="1" dirty="0">
                <a:solidFill>
                  <a:srgbClr val="002C52"/>
                </a:solidFill>
              </a:rPr>
              <a:t>&gt;92%</a:t>
            </a:r>
            <a:r>
              <a:rPr lang="en-US" sz="2200" dirty="0">
                <a:solidFill>
                  <a:srgbClr val="002C52"/>
                </a:solidFill>
              </a:rPr>
              <a:t> of </a:t>
            </a:r>
            <a:r>
              <a:rPr lang="en-US" sz="2200" b="1" dirty="0">
                <a:solidFill>
                  <a:srgbClr val="002C52"/>
                </a:solidFill>
              </a:rPr>
              <a:t>&gt;40 million </a:t>
            </a:r>
            <a:r>
              <a:rPr lang="en-US" sz="2200" dirty="0">
                <a:solidFill>
                  <a:srgbClr val="002C52"/>
                </a:solidFill>
              </a:rPr>
              <a:t>Internet users in Spain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C5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C52"/>
                </a:solidFill>
              </a:rPr>
              <a:t>224 active </a:t>
            </a:r>
            <a:r>
              <a:rPr lang="en-US" sz="2200" dirty="0">
                <a:solidFill>
                  <a:srgbClr val="002C52"/>
                </a:solidFill>
              </a:rPr>
              <a:t>probes in Spain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C5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C52"/>
                </a:solidFill>
              </a:rPr>
              <a:t>Goal: Characterization of </a:t>
            </a:r>
            <a:r>
              <a:rPr lang="en-US" sz="2200" b="1" dirty="0">
                <a:solidFill>
                  <a:srgbClr val="002C52"/>
                </a:solidFill>
              </a:rPr>
              <a:t>cloud</a:t>
            </a:r>
            <a:r>
              <a:rPr lang="en-US" sz="2200" dirty="0">
                <a:solidFill>
                  <a:srgbClr val="002C52"/>
                </a:solidFill>
              </a:rPr>
              <a:t>  ==&gt;  Single ASN IO  </a:t>
            </a:r>
            <a:br>
              <a:rPr lang="en-US" sz="2200" dirty="0">
                <a:solidFill>
                  <a:srgbClr val="002C52"/>
                </a:solidFill>
              </a:rPr>
            </a:br>
            <a:r>
              <a:rPr lang="en-US" sz="2200" dirty="0">
                <a:solidFill>
                  <a:srgbClr val="002C52"/>
                </a:solidFill>
              </a:rPr>
              <a:t>                                                        (</a:t>
            </a:r>
            <a:r>
              <a:rPr lang="en-US" sz="2200" b="1" i="1" dirty="0">
                <a:solidFill>
                  <a:srgbClr val="002C52"/>
                </a:solidFill>
              </a:rPr>
              <a:t>Telefónica</a:t>
            </a:r>
            <a:r>
              <a:rPr lang="en-US" sz="2200" dirty="0">
                <a:solidFill>
                  <a:srgbClr val="002C52"/>
                </a:solidFill>
              </a:rPr>
              <a:t>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C52"/>
                </a:solidFill>
              </a:rPr>
              <a:t>Remove impact of different IOs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C5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C52"/>
                </a:solidFill>
              </a:rPr>
              <a:t>Stable</a:t>
            </a:r>
            <a:r>
              <a:rPr lang="en-US" sz="2200" dirty="0">
                <a:solidFill>
                  <a:srgbClr val="002C52"/>
                </a:solidFill>
              </a:rPr>
              <a:t> probes: Probes that have been: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C52"/>
                </a:solidFill>
              </a:rPr>
              <a:t>online at least </a:t>
            </a:r>
            <a:r>
              <a:rPr lang="en-US" b="1" dirty="0">
                <a:solidFill>
                  <a:srgbClr val="002C52"/>
                </a:solidFill>
              </a:rPr>
              <a:t>99%</a:t>
            </a:r>
            <a:r>
              <a:rPr lang="en-US" dirty="0">
                <a:solidFill>
                  <a:srgbClr val="002C52"/>
                </a:solidFill>
              </a:rPr>
              <a:t> of last </a:t>
            </a:r>
            <a:r>
              <a:rPr lang="en-US" b="1" dirty="0">
                <a:solidFill>
                  <a:srgbClr val="002C52"/>
                </a:solidFill>
              </a:rPr>
              <a:t>week</a:t>
            </a:r>
            <a:r>
              <a:rPr lang="en-US" dirty="0">
                <a:solidFill>
                  <a:srgbClr val="002C52"/>
                </a:solidFill>
              </a:rPr>
              <a:t> before campaign,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C52"/>
                </a:solidFill>
              </a:rPr>
              <a:t>online at least </a:t>
            </a:r>
            <a:r>
              <a:rPr lang="en-US" b="1" dirty="0">
                <a:solidFill>
                  <a:srgbClr val="002C52"/>
                </a:solidFill>
              </a:rPr>
              <a:t>99%</a:t>
            </a:r>
            <a:r>
              <a:rPr lang="en-US" dirty="0">
                <a:solidFill>
                  <a:srgbClr val="002C52"/>
                </a:solidFill>
              </a:rPr>
              <a:t> of last </a:t>
            </a:r>
            <a:r>
              <a:rPr lang="en-US" b="1" dirty="0">
                <a:solidFill>
                  <a:srgbClr val="002C52"/>
                </a:solidFill>
              </a:rPr>
              <a:t>month</a:t>
            </a:r>
            <a:r>
              <a:rPr lang="en-US" dirty="0">
                <a:solidFill>
                  <a:srgbClr val="002C52"/>
                </a:solidFill>
              </a:rPr>
              <a:t> before the campaign,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C52"/>
                </a:solidFill>
              </a:rPr>
              <a:t>and</a:t>
            </a:r>
            <a:r>
              <a:rPr lang="en-US" dirty="0">
                <a:solidFill>
                  <a:srgbClr val="002C52"/>
                </a:solidFill>
              </a:rPr>
              <a:t> online at least 80% of the time since they were </a:t>
            </a:r>
            <a:br>
              <a:rPr lang="en-US" dirty="0">
                <a:solidFill>
                  <a:srgbClr val="002C52"/>
                </a:solidFill>
              </a:rPr>
            </a:br>
            <a:r>
              <a:rPr lang="en-US" dirty="0">
                <a:solidFill>
                  <a:srgbClr val="002C52"/>
                </a:solidFill>
              </a:rPr>
              <a:t>                                                registered in RIPE Atlas</a:t>
            </a:r>
            <a:endParaRPr lang="en-US" sz="2000" dirty="0">
              <a:solidFill>
                <a:srgbClr val="002C5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C52"/>
                </a:solidFill>
              </a:rPr>
              <a:t>36 probes (32 eventually )</a:t>
            </a:r>
          </a:p>
        </p:txBody>
      </p:sp>
    </p:spTree>
    <p:extLst>
      <p:ext uri="{BB962C8B-B14F-4D97-AF65-F5344CB8AC3E}">
        <p14:creationId xmlns:p14="http://schemas.microsoft.com/office/powerpoint/2010/main" val="266160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u="sng" dirty="0"/>
              <a:t>Measurement Campaign - Cloud regions</a:t>
            </a:r>
            <a:endParaRPr lang="es-ES" sz="4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EDA0-296C-4BA5-901B-5BF081192963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AutoShape 2" descr="map_spain_full3.png">
            <a:extLst>
              <a:ext uri="{FF2B5EF4-FFF2-40B4-BE49-F238E27FC236}">
                <a16:creationId xmlns:a16="http://schemas.microsoft.com/office/drawing/2014/main" id="{F8CCD88B-335B-4007-A400-DFC591E2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1F3B9-DDBB-4993-94B3-C08518D5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29" y="2195851"/>
            <a:ext cx="5862300" cy="44728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804A15-EB5E-49E1-85D9-99996B90C0A1}"/>
              </a:ext>
            </a:extLst>
          </p:cNvPr>
          <p:cNvSpPr txBox="1">
            <a:spLocks/>
          </p:cNvSpPr>
          <p:nvPr/>
        </p:nvSpPr>
        <p:spPr>
          <a:xfrm>
            <a:off x="6247529" y="1133821"/>
            <a:ext cx="5249350" cy="112504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800" kern="1200" baseline="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Symbol" pitchFamily="18" charset="2"/>
              <a:buChar char=""/>
              <a:defRPr kumimoji="0" sz="24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0000"/>
              <a:buFont typeface="Symbol" pitchFamily="18" charset="2"/>
              <a:buChar char="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itchFamily="34" charset="0"/>
              <a:buChar char="»"/>
              <a:defRPr kumimoji="0" sz="1800" kern="1200">
                <a:solidFill>
                  <a:srgbClr val="002C52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b="1" dirty="0"/>
              <a:t>8 cloud</a:t>
            </a:r>
            <a:r>
              <a:rPr lang="en-US" dirty="0"/>
              <a:t> servers from:</a:t>
            </a:r>
          </a:p>
          <a:p>
            <a:pPr lvl="2"/>
            <a:r>
              <a:rPr lang="en-US" b="1" dirty="0"/>
              <a:t>AWS</a:t>
            </a:r>
            <a:r>
              <a:rPr lang="en-US" dirty="0"/>
              <a:t>, </a:t>
            </a:r>
            <a:r>
              <a:rPr lang="en-US" b="1" dirty="0"/>
              <a:t>Azure</a:t>
            </a:r>
            <a:r>
              <a:rPr lang="en-US" dirty="0"/>
              <a:t>, </a:t>
            </a:r>
            <a:r>
              <a:rPr lang="en-US" b="1" dirty="0"/>
              <a:t>Google Cloud, Telefónica</a:t>
            </a:r>
          </a:p>
          <a:p>
            <a:pPr marL="292608" lvl="1" indent="0">
              <a:buNone/>
            </a:pPr>
            <a:endParaRPr lang="en-US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627" y="1007048"/>
            <a:ext cx="4752528" cy="5471988"/>
          </a:xfrm>
        </p:spPr>
        <p:txBody>
          <a:bodyPr>
            <a:normAutofit lnSpcReduction="10000"/>
          </a:bodyPr>
          <a:lstStyle/>
          <a:p>
            <a:pPr marL="292608" lvl="1" indent="0">
              <a:buNone/>
            </a:pPr>
            <a:endParaRPr lang="en-US" dirty="0"/>
          </a:p>
          <a:p>
            <a:pPr lvl="1"/>
            <a:r>
              <a:rPr lang="en-US" dirty="0"/>
              <a:t>From</a:t>
            </a:r>
            <a:r>
              <a:rPr lang="en-US" b="1" dirty="0"/>
              <a:t> cloud </a:t>
            </a:r>
            <a:r>
              <a:rPr lang="en-US" dirty="0"/>
              <a:t>to</a:t>
            </a:r>
            <a:r>
              <a:rPr lang="en-US" b="1" dirty="0"/>
              <a:t> end user probes</a:t>
            </a:r>
            <a:endParaRPr lang="en-US" dirty="0"/>
          </a:p>
          <a:p>
            <a:pPr lvl="2"/>
            <a:r>
              <a:rPr lang="en-US" sz="2100" b="1" dirty="0"/>
              <a:t>Install probes in the cloud regions </a:t>
            </a:r>
          </a:p>
          <a:p>
            <a:pPr lvl="2"/>
            <a:endParaRPr lang="en-US" sz="2100" b="1" dirty="0"/>
          </a:p>
          <a:p>
            <a:pPr lvl="1"/>
            <a:r>
              <a:rPr lang="en-US" dirty="0"/>
              <a:t>Granularity: 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For </a:t>
            </a:r>
            <a:r>
              <a:rPr lang="en-US" sz="2100" b="1" dirty="0"/>
              <a:t>3 months</a:t>
            </a:r>
            <a:r>
              <a:rPr lang="en-US" sz="2100" dirty="0"/>
              <a:t>  (Jan. 30--Apr. 24, 2024) 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Every </a:t>
            </a:r>
            <a:r>
              <a:rPr lang="en-US" sz="2100" b="1" dirty="0"/>
              <a:t>30 minutes</a:t>
            </a:r>
          </a:p>
          <a:p>
            <a:pPr lvl="2">
              <a:lnSpc>
                <a:spcPct val="100000"/>
              </a:lnSpc>
            </a:pPr>
            <a:r>
              <a:rPr lang="en-US" sz="2100" dirty="0"/>
              <a:t>For the 32*8 = </a:t>
            </a:r>
            <a:r>
              <a:rPr lang="en-US" sz="2100" b="1" dirty="0"/>
              <a:t>256 links</a:t>
            </a:r>
          </a:p>
          <a:p>
            <a:pPr lvl="2">
              <a:lnSpc>
                <a:spcPct val="100000"/>
              </a:lnSpc>
            </a:pPr>
            <a:r>
              <a:rPr lang="en-US" sz="2100" b="1" dirty="0"/>
              <a:t>&gt;4000</a:t>
            </a:r>
            <a:r>
              <a:rPr lang="en-US" sz="2100" dirty="0"/>
              <a:t> TR measurements per link</a:t>
            </a:r>
            <a:endParaRPr lang="en-US" sz="2100" b="1" dirty="0"/>
          </a:p>
          <a:p>
            <a:pPr lvl="2">
              <a:lnSpc>
                <a:spcPct val="100000"/>
              </a:lnSpc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55584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845&quot;&gt;&lt;property id=&quot;20148&quot; value=&quot;5&quot;/&gt;&lt;property id=&quot;20300&quot; value=&quot;Slide 1 - &amp;quot;Migración Web&amp;quot;&quot;/&gt;&lt;property id=&quot;20307&quot; value=&quot;257&quot;/&gt;&lt;/object&gt;&lt;object type=&quot;3&quot; unique_id=&quot;10846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0847&quot;&gt;&lt;property id=&quot;20148&quot; value=&quot;5&quot;/&gt;&lt;property id=&quot;20300&quot; value=&quot;Slide 3 - &amp;quot;Workflow&amp;quot;&quot;/&gt;&lt;property id=&quot;20307&quot; value=&quot;25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titute IMDEA Networks-PowerPoint-Soft Background-TEMPLATE v03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DEA Networ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DEA Presentation.pptx" id="{0F15D9D1-083F-4D10-B052-B61BD4D5F1EC}" vid="{E8131F6C-81C2-44AF-9070-980B6322A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IMDEA Networks-PowerPoint-Soft Background-TEMPLATE v03 EN</Template>
  <TotalTime>10695</TotalTime>
  <Words>2561</Words>
  <Application>Microsoft Macintosh PowerPoint</Application>
  <PresentationFormat>Widescreen</PresentationFormat>
  <Paragraphs>498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Trebuchet MS</vt:lpstr>
      <vt:lpstr>Wingdings</vt:lpstr>
      <vt:lpstr>Wingdings 2</vt:lpstr>
      <vt:lpstr>Institute IMDEA Networks-PowerPoint-Soft Background-TEMPLATE v03 EN</vt:lpstr>
      <vt:lpstr>Latency Characterization of Public Cloud Service Platforms</vt:lpstr>
      <vt:lpstr>AGENDA /OVERVIEW</vt:lpstr>
      <vt:lpstr>PowerPoint Presentation</vt:lpstr>
      <vt:lpstr>PowerPoint Presentation</vt:lpstr>
      <vt:lpstr>AGENDA /OVERVIEW</vt:lpstr>
      <vt:lpstr>PowerPoint Presentation</vt:lpstr>
      <vt:lpstr>Platform – RIPE ATLAS  </vt:lpstr>
      <vt:lpstr>Measurement Campaign – Destinations </vt:lpstr>
      <vt:lpstr>Measurement Campaign - Cloud regions</vt:lpstr>
      <vt:lpstr>Measurement Campaign – Cloud regions</vt:lpstr>
      <vt:lpstr>AGENDA /OVERVIEW</vt:lpstr>
      <vt:lpstr>Characterization – Are there daily patterns?</vt:lpstr>
      <vt:lpstr>Characterization -  RTT CDF per Cloud Region</vt:lpstr>
      <vt:lpstr>Characterization – RTT CDF per link</vt:lpstr>
      <vt:lpstr>Characterization – Insights !</vt:lpstr>
      <vt:lpstr>Characterization - Impact of distance</vt:lpstr>
      <vt:lpstr>Characterization -  Impact of ROUTE</vt:lpstr>
      <vt:lpstr>Characterization -  Impact of ROUTE</vt:lpstr>
      <vt:lpstr>Characterization – Insights II</vt:lpstr>
      <vt:lpstr>AGENDA /OVERVIEW</vt:lpstr>
      <vt:lpstr>Forecasting</vt:lpstr>
      <vt:lpstr>Forecasting – Time series</vt:lpstr>
      <vt:lpstr>Forecasting -  Spatial analysis</vt:lpstr>
      <vt:lpstr>Forecasting -  Spatial analysis</vt:lpstr>
      <vt:lpstr>Forecasting – Spatial analysis</vt:lpstr>
      <vt:lpstr>Forecasting – Explainability</vt:lpstr>
      <vt:lpstr>PowerPoint Presentation</vt:lpstr>
      <vt:lpstr>Conclusions and take-away messages</vt:lpstr>
      <vt:lpstr>Future Work – Work In Progress</vt:lpstr>
      <vt:lpstr>PowerPoint Presentation</vt:lpstr>
      <vt:lpstr>Literature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Microsoft Office User</cp:lastModifiedBy>
  <cp:revision>191</cp:revision>
  <dcterms:created xsi:type="dcterms:W3CDTF">2023-06-30T09:20:12Z</dcterms:created>
  <dcterms:modified xsi:type="dcterms:W3CDTF">2025-04-01T10:26:04Z</dcterms:modified>
</cp:coreProperties>
</file>