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39"/>
  </p:notesMasterIdLst>
  <p:handoutMasterIdLst>
    <p:handoutMasterId r:id="rId40"/>
  </p:handoutMasterIdLst>
  <p:sldIdLst>
    <p:sldId id="785" r:id="rId2"/>
    <p:sldId id="784" r:id="rId3"/>
    <p:sldId id="848" r:id="rId4"/>
    <p:sldId id="805" r:id="rId5"/>
    <p:sldId id="814" r:id="rId6"/>
    <p:sldId id="850" r:id="rId7"/>
    <p:sldId id="852" r:id="rId8"/>
    <p:sldId id="851" r:id="rId9"/>
    <p:sldId id="853" r:id="rId10"/>
    <p:sldId id="815" r:id="rId11"/>
    <p:sldId id="816" r:id="rId12"/>
    <p:sldId id="836" r:id="rId13"/>
    <p:sldId id="868" r:id="rId14"/>
    <p:sldId id="837" r:id="rId15"/>
    <p:sldId id="849" r:id="rId16"/>
    <p:sldId id="846" r:id="rId17"/>
    <p:sldId id="863" r:id="rId18"/>
    <p:sldId id="864" r:id="rId19"/>
    <p:sldId id="866" r:id="rId20"/>
    <p:sldId id="865" r:id="rId21"/>
    <p:sldId id="847" r:id="rId22"/>
    <p:sldId id="856" r:id="rId23"/>
    <p:sldId id="801" r:id="rId24"/>
    <p:sldId id="860" r:id="rId25"/>
    <p:sldId id="854" r:id="rId26"/>
    <p:sldId id="855" r:id="rId27"/>
    <p:sldId id="843" r:id="rId28"/>
    <p:sldId id="862" r:id="rId29"/>
    <p:sldId id="844" r:id="rId30"/>
    <p:sldId id="857" r:id="rId31"/>
    <p:sldId id="859" r:id="rId32"/>
    <p:sldId id="867" r:id="rId33"/>
    <p:sldId id="793" r:id="rId34"/>
    <p:sldId id="812" r:id="rId35"/>
    <p:sldId id="798" r:id="rId36"/>
    <p:sldId id="802" r:id="rId37"/>
    <p:sldId id="803" r:id="rId38"/>
  </p:sldIdLst>
  <p:sldSz cx="13204825" cy="7427913"/>
  <p:notesSz cx="7315200" cy="9601200"/>
  <p:custShowLst>
    <p:custShow name="animation" id="0">
      <p:sldLst/>
    </p:custShow>
  </p:custShowLst>
  <p:kinsoku lang="zh-CN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15000"/>
      </a:spcBef>
      <a:spcAft>
        <a:spcPct val="15000"/>
      </a:spcAft>
      <a:buClr>
        <a:schemeClr val="accent1"/>
      </a:buClr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4" algn="l" rtl="0" eaLnBrk="0" fontAlgn="base" hangingPunct="0">
      <a:spcBef>
        <a:spcPct val="15000"/>
      </a:spcBef>
      <a:spcAft>
        <a:spcPct val="15000"/>
      </a:spcAft>
      <a:buClr>
        <a:schemeClr val="accent1"/>
      </a:buClr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0" algn="l" rtl="0" eaLnBrk="0" fontAlgn="base" hangingPunct="0">
      <a:spcBef>
        <a:spcPct val="15000"/>
      </a:spcBef>
      <a:spcAft>
        <a:spcPct val="15000"/>
      </a:spcAft>
      <a:buClr>
        <a:schemeClr val="accent1"/>
      </a:buClr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25" algn="l" rtl="0" eaLnBrk="0" fontAlgn="base" hangingPunct="0">
      <a:spcBef>
        <a:spcPct val="15000"/>
      </a:spcBef>
      <a:spcAft>
        <a:spcPct val="15000"/>
      </a:spcAft>
      <a:buClr>
        <a:schemeClr val="accent1"/>
      </a:buClr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699" algn="l" rtl="0" eaLnBrk="0" fontAlgn="base" hangingPunct="0">
      <a:spcBef>
        <a:spcPct val="15000"/>
      </a:spcBef>
      <a:spcAft>
        <a:spcPct val="15000"/>
      </a:spcAft>
      <a:buClr>
        <a:schemeClr val="accent1"/>
      </a:buClr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74" algn="l" defTabSz="91435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049" algn="l" defTabSz="91435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224" algn="l" defTabSz="91435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398" algn="l" defTabSz="91435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0" userDrawn="1">
          <p15:clr>
            <a:srgbClr val="A4A3A4"/>
          </p15:clr>
        </p15:guide>
        <p15:guide id="2" pos="4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6400"/>
    <a:srgbClr val="FBA002"/>
    <a:srgbClr val="97652D"/>
    <a:srgbClr val="613913"/>
    <a:srgbClr val="00F000"/>
    <a:srgbClr val="666699"/>
    <a:srgbClr val="3E3E5C"/>
    <a:srgbClr val="55B025"/>
    <a:srgbClr val="11709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09" autoAdjust="0"/>
    <p:restoredTop sz="96009" autoAdjust="0"/>
  </p:normalViewPr>
  <p:slideViewPr>
    <p:cSldViewPr>
      <p:cViewPr varScale="1">
        <p:scale>
          <a:sx n="117" d="100"/>
          <a:sy n="117" d="100"/>
        </p:scale>
        <p:origin x="208" y="288"/>
      </p:cViewPr>
      <p:guideLst>
        <p:guide orient="horz" pos="2340"/>
        <p:guide pos="4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5328"/>
    </p:cViewPr>
  </p:sorterViewPr>
  <p:notesViewPr>
    <p:cSldViewPr>
      <p:cViewPr varScale="1">
        <p:scale>
          <a:sx n="72" d="100"/>
          <a:sy n="72" d="100"/>
        </p:scale>
        <p:origin x="-2880" y="-82"/>
      </p:cViewPr>
      <p:guideLst>
        <p:guide orient="horz" pos="3024"/>
        <p:guide pos="230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947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75175"/>
            <a:ext cx="5362575" cy="4341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89312" tIns="43872" rIns="89312" bIns="438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Body Text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122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68338" y="835025"/>
            <a:ext cx="5980112" cy="336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451228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1958" rtl="0" eaLnBrk="0" fontAlgn="base" hangingPunct="0">
      <a:lnSpc>
        <a:spcPct val="90000"/>
      </a:lnSpc>
      <a:spcBef>
        <a:spcPct val="40000"/>
      </a:spcBef>
      <a:spcAft>
        <a:spcPct val="0"/>
      </a:spcAft>
      <a:defRPr sz="999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4" algn="l" defTabSz="761958" rtl="0" eaLnBrk="0" fontAlgn="base" hangingPunct="0">
      <a:lnSpc>
        <a:spcPct val="90000"/>
      </a:lnSpc>
      <a:spcBef>
        <a:spcPct val="40000"/>
      </a:spcBef>
      <a:spcAft>
        <a:spcPct val="0"/>
      </a:spcAft>
      <a:defRPr sz="999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0" algn="l" defTabSz="761958" rtl="0" eaLnBrk="0" fontAlgn="base" hangingPunct="0">
      <a:lnSpc>
        <a:spcPct val="90000"/>
      </a:lnSpc>
      <a:spcBef>
        <a:spcPct val="40000"/>
      </a:spcBef>
      <a:spcAft>
        <a:spcPct val="0"/>
      </a:spcAft>
      <a:defRPr sz="999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25" algn="l" defTabSz="761958" rtl="0" eaLnBrk="0" fontAlgn="base" hangingPunct="0">
      <a:lnSpc>
        <a:spcPct val="90000"/>
      </a:lnSpc>
      <a:spcBef>
        <a:spcPct val="40000"/>
      </a:spcBef>
      <a:spcAft>
        <a:spcPct val="0"/>
      </a:spcAft>
      <a:defRPr sz="999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699" algn="l" defTabSz="761958" rtl="0" eaLnBrk="0" fontAlgn="base" hangingPunct="0">
      <a:lnSpc>
        <a:spcPct val="90000"/>
      </a:lnSpc>
      <a:spcBef>
        <a:spcPct val="40000"/>
      </a:spcBef>
      <a:spcAft>
        <a:spcPct val="0"/>
      </a:spcAft>
      <a:defRPr sz="999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8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3204826" cy="9869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2252" y="689620"/>
            <a:ext cx="7871330" cy="1152128"/>
          </a:xfrm>
        </p:spPr>
        <p:txBody>
          <a:bodyPr/>
          <a:lstStyle>
            <a:lvl1pPr>
              <a:defRPr sz="3200" b="1" i="0">
                <a:solidFill>
                  <a:srgbClr val="FBA002"/>
                </a:solidFill>
                <a:latin typeface="+mj-lt"/>
                <a:cs typeface="Kelson Sans" panose="02000500000000000000" pitchFamily="50" charset="-1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62800" y="1841749"/>
            <a:ext cx="7870619" cy="2232247"/>
          </a:xfrm>
        </p:spPr>
        <p:txBody>
          <a:bodyPr>
            <a:normAutofit/>
          </a:bodyPr>
          <a:lstStyle>
            <a:lvl1pPr marL="0" indent="0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8448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Highligh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14" y="825080"/>
            <a:ext cx="12473394" cy="5067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211" y="1567934"/>
            <a:ext cx="12470519" cy="5092066"/>
          </a:xfrm>
        </p:spPr>
        <p:txBody>
          <a:bodyPr/>
          <a:lstStyle>
            <a:lvl1pPr marL="0" indent="0">
              <a:spcBef>
                <a:spcPts val="1800"/>
              </a:spcBef>
              <a:defRPr sz="2000" b="1">
                <a:solidFill>
                  <a:srgbClr val="D26400"/>
                </a:solidFill>
              </a:defRPr>
            </a:lvl1pPr>
            <a:lvl2pPr>
              <a:buClr>
                <a:srgbClr val="FBA002"/>
              </a:buClr>
              <a:defRPr sz="2000"/>
            </a:lvl2pPr>
            <a:lvl3pPr>
              <a:buClr>
                <a:srgbClr val="FBA002"/>
              </a:buClr>
              <a:defRPr sz="2000"/>
            </a:lvl3pPr>
            <a:lvl4pPr>
              <a:buClr>
                <a:srgbClr val="FBA002"/>
              </a:buClr>
              <a:defRPr/>
            </a:lvl4pPr>
            <a:lvl5pPr>
              <a:buClr>
                <a:srgbClr val="FBA00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776738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14" y="825080"/>
            <a:ext cx="12473394" cy="5067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211" y="1567934"/>
            <a:ext cx="12470519" cy="5092066"/>
          </a:xfrm>
        </p:spPr>
        <p:txBody>
          <a:bodyPr/>
          <a:lstStyle>
            <a:lvl1pPr marL="0" indent="0">
              <a:defRPr sz="2000"/>
            </a:lvl1pPr>
            <a:lvl2pPr>
              <a:buClr>
                <a:srgbClr val="FBA002"/>
              </a:buClr>
              <a:defRPr sz="2000"/>
            </a:lvl2pPr>
            <a:lvl3pPr>
              <a:buClr>
                <a:srgbClr val="FBA002"/>
              </a:buClr>
              <a:defRPr sz="2000"/>
            </a:lvl3pPr>
            <a:lvl4pPr>
              <a:buClr>
                <a:srgbClr val="FBA002"/>
              </a:buClr>
              <a:defRPr/>
            </a:lvl4pPr>
            <a:lvl5pPr>
              <a:buClr>
                <a:srgbClr val="FBA00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Highligh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214" y="1567934"/>
            <a:ext cx="6132625" cy="5098350"/>
          </a:xfrm>
        </p:spPr>
        <p:txBody>
          <a:bodyPr/>
          <a:lstStyle>
            <a:lvl1pPr marL="0" indent="0">
              <a:spcBef>
                <a:spcPts val="1800"/>
              </a:spcBef>
              <a:defRPr sz="2000" b="1">
                <a:solidFill>
                  <a:srgbClr val="D26400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3991" y="1567934"/>
            <a:ext cx="6134742" cy="5098350"/>
          </a:xfrm>
        </p:spPr>
        <p:txBody>
          <a:bodyPr/>
          <a:lstStyle>
            <a:lvl1pPr marL="0" indent="0">
              <a:spcBef>
                <a:spcPts val="1800"/>
              </a:spcBef>
              <a:defRPr sz="2000" b="1">
                <a:solidFill>
                  <a:srgbClr val="D26400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7084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214" y="1567934"/>
            <a:ext cx="6132625" cy="5098350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3991" y="1567934"/>
            <a:ext cx="6134742" cy="5098350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utout - 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" y="2"/>
            <a:ext cx="13204713" cy="742791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15071" y="545604"/>
            <a:ext cx="10174686" cy="62646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lvl1pPr algn="ctr">
              <a:lnSpc>
                <a:spcPct val="110000"/>
              </a:lnSpc>
              <a:defRPr sz="55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" y="6355214"/>
            <a:ext cx="13205104" cy="660241"/>
            <a:chOff x="1" y="5544343"/>
            <a:chExt cx="11520731" cy="576000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7299" y="5544343"/>
              <a:ext cx="9313433" cy="576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544343"/>
              <a:ext cx="9313433" cy="5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3278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utout -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" y="2"/>
            <a:ext cx="13204713" cy="742791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15071" y="545604"/>
            <a:ext cx="10174686" cy="62646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lvl1pPr algn="ctr">
              <a:lnSpc>
                <a:spcPct val="110000"/>
              </a:lnSpc>
              <a:defRPr sz="55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" y="6355214"/>
            <a:ext cx="13205104" cy="660241"/>
            <a:chOff x="1" y="5544343"/>
            <a:chExt cx="11520731" cy="576000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7299" y="5544343"/>
              <a:ext cx="9313433" cy="576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544343"/>
              <a:ext cx="9313433" cy="5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8370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utout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15071" y="545605"/>
            <a:ext cx="10174686" cy="58096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lvl1pPr algn="ctr">
              <a:lnSpc>
                <a:spcPct val="110000"/>
              </a:lnSpc>
              <a:defRPr sz="5599">
                <a:solidFill>
                  <a:srgbClr val="D264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" y="6355214"/>
            <a:ext cx="13205104" cy="660241"/>
            <a:chOff x="1" y="5544343"/>
            <a:chExt cx="11520731" cy="576000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7299" y="5544343"/>
              <a:ext cx="9313433" cy="576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544343"/>
              <a:ext cx="9313433" cy="5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091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pSpace_PPT-A4_sub1.jp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3204266" cy="1207186"/>
          </a:xfrm>
          <a:prstGeom prst="rect">
            <a:avLst/>
          </a:prstGeom>
        </p:spPr>
      </p:pic>
      <p:pic>
        <p:nvPicPr>
          <p:cNvPr id="8" name="Picture 7" descr="ipSpace_PPT-A4_sub1.jp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6594277"/>
            <a:ext cx="13204825" cy="833637"/>
          </a:xfrm>
          <a:prstGeom prst="rect">
            <a:avLst/>
          </a:prstGeom>
        </p:spPr>
      </p:pic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363221" y="7213461"/>
            <a:ext cx="9886689" cy="1650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tabLst>
                <a:tab pos="447651" algn="l"/>
                <a:tab pos="2238251" algn="l"/>
              </a:tabLst>
              <a:defRPr/>
            </a:pPr>
            <a:fld id="{8A0A8CB3-85FA-4F38-A655-5F4299C1C696}" type="slidenum">
              <a:rPr sz="800" b="0" noProof="1">
                <a:latin typeface="Arial" charset="0"/>
              </a:rPr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tabLst>
                  <a:tab pos="447651" algn="l"/>
                  <a:tab pos="2238251" algn="l"/>
                </a:tabLst>
                <a:defRPr/>
              </a:pPr>
              <a:t>‹#›</a:t>
            </a:fld>
            <a:r>
              <a:rPr lang="fi-FI" sz="800" b="0" dirty="0">
                <a:latin typeface="Arial" charset="0"/>
              </a:rPr>
              <a:t>	</a:t>
            </a:r>
            <a:r>
              <a:rPr lang="en-US" altLang="zh-CN" sz="800" b="0" dirty="0">
                <a:latin typeface="Arial" charset="0"/>
                <a:ea typeface="宋体" pitchFamily="2" charset="-122"/>
              </a:rPr>
              <a:t>© </a:t>
            </a:r>
            <a:r>
              <a:rPr lang="en-US" altLang="zh-CN" sz="800" b="0" dirty="0" err="1">
                <a:latin typeface="Arial" charset="0"/>
                <a:ea typeface="宋体" pitchFamily="2" charset="-122"/>
              </a:rPr>
              <a:t>ipSpace.net</a:t>
            </a:r>
            <a:r>
              <a:rPr lang="en-US" altLang="zh-CN" sz="800" b="0" dirty="0">
                <a:latin typeface="Arial" charset="0"/>
                <a:ea typeface="宋体" pitchFamily="2" charset="-122"/>
              </a:rPr>
              <a:t> 2022 – 2024			</a:t>
            </a:r>
            <a:r>
              <a:rPr lang="en-US" altLang="zh-CN" sz="800" b="0" dirty="0" err="1">
                <a:latin typeface="Arial" charset="0"/>
                <a:ea typeface="宋体" pitchFamily="2" charset="-122"/>
              </a:rPr>
              <a:t>netlab:bringing</a:t>
            </a:r>
            <a:r>
              <a:rPr lang="en-US" altLang="zh-CN" sz="800" b="0" dirty="0">
                <a:latin typeface="Arial" charset="0"/>
                <a:ea typeface="宋体" pitchFamily="2" charset="-122"/>
              </a:rPr>
              <a:t> the joy back to virtual networking labs</a:t>
            </a:r>
            <a:endParaRPr lang="en-US" sz="800" b="1" noProof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211" y="1567934"/>
            <a:ext cx="12470519" cy="508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altLang="zh-CN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68214" y="825080"/>
            <a:ext cx="12473394" cy="50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9" r:id="rId2"/>
    <p:sldLayoutId id="2147483725" r:id="rId3"/>
    <p:sldLayoutId id="2147483740" r:id="rId4"/>
    <p:sldLayoutId id="2147483726" r:id="rId5"/>
    <p:sldLayoutId id="2147483727" r:id="rId6"/>
    <p:sldLayoutId id="2147483734" r:id="rId7"/>
    <p:sldLayoutId id="2147483735" r:id="rId8"/>
    <p:sldLayoutId id="2147483736" r:id="rId9"/>
  </p:sldLayoutIdLst>
  <p:transition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D264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34" charset="0"/>
        </a:defRPr>
      </a:lvl5pPr>
      <a:lvl6pPr marL="45717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34" charset="0"/>
        </a:defRPr>
      </a:lvl6pPr>
      <a:lvl7pPr marL="9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34" charset="0"/>
        </a:defRPr>
      </a:lvl7pPr>
      <a:lvl8pPr marL="13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34" charset="0"/>
        </a:defRPr>
      </a:lvl8pPr>
      <a:lvl9pPr marL="182869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34" charset="0"/>
        </a:defRPr>
      </a:lvl9pPr>
    </p:titleStyle>
    <p:bodyStyle>
      <a:lvl1pPr marL="342881" indent="-342881" algn="l" rtl="0" eaLnBrk="1" fontAlgn="base" hangingPunct="1">
        <a:lnSpc>
          <a:spcPct val="110000"/>
        </a:lnSpc>
        <a:spcBef>
          <a:spcPts val="458"/>
        </a:spcBef>
        <a:spcAft>
          <a:spcPct val="0"/>
        </a:spcAft>
        <a:buClr>
          <a:schemeClr val="accent2"/>
        </a:buClr>
        <a:buSzPct val="11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9860" indent="-268273" algn="l" rtl="0" eaLnBrk="1" fontAlgn="base" hangingPunct="1">
        <a:lnSpc>
          <a:spcPct val="110000"/>
        </a:lnSpc>
        <a:spcBef>
          <a:spcPts val="458"/>
        </a:spcBef>
        <a:spcAft>
          <a:spcPct val="0"/>
        </a:spcAft>
        <a:buClr>
          <a:srgbClr val="FBA002"/>
        </a:buClr>
        <a:buSzPct val="110000"/>
        <a:buChar char="•"/>
        <a:defRPr sz="2000">
          <a:solidFill>
            <a:schemeClr val="tx1"/>
          </a:solidFill>
          <a:latin typeface="+mn-lt"/>
        </a:defRPr>
      </a:lvl2pPr>
      <a:lvl3pPr marL="677826" indent="-228588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rgbClr val="FBA002"/>
        </a:buClr>
        <a:buSzPct val="110000"/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3pPr>
      <a:lvl4pPr marL="1085791" indent="-228588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rgbClr val="FBA002"/>
        </a:buClr>
        <a:buSzPct val="110000"/>
        <a:buFont typeface="Arial" pitchFamily="34" charset="0"/>
        <a:buChar char="▪"/>
        <a:defRPr>
          <a:solidFill>
            <a:schemeClr val="tx1"/>
          </a:solidFill>
          <a:latin typeface="+mn-lt"/>
        </a:defRPr>
      </a:lvl4pPr>
      <a:lvl5pPr marL="1493755" indent="-228588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rgbClr val="FBA002"/>
        </a:buClr>
        <a:buSzPct val="110000"/>
        <a:buChar char="•"/>
        <a:defRPr sz="1600">
          <a:solidFill>
            <a:schemeClr val="tx1"/>
          </a:solidFill>
          <a:latin typeface="+mn-lt"/>
        </a:defRPr>
      </a:lvl5pPr>
      <a:lvl6pPr marL="1950931" indent="-228588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110000"/>
        <a:buChar char="•"/>
        <a:defRPr sz="1600">
          <a:solidFill>
            <a:schemeClr val="tx1"/>
          </a:solidFill>
          <a:latin typeface="+mn-lt"/>
        </a:defRPr>
      </a:lvl6pPr>
      <a:lvl7pPr marL="2408105" indent="-228588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110000"/>
        <a:buChar char="•"/>
        <a:defRPr sz="1600">
          <a:solidFill>
            <a:schemeClr val="tx1"/>
          </a:solidFill>
          <a:latin typeface="+mn-lt"/>
        </a:defRPr>
      </a:lvl7pPr>
      <a:lvl8pPr marL="2865280" indent="-228588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110000"/>
        <a:buChar char="•"/>
        <a:defRPr sz="1600">
          <a:solidFill>
            <a:schemeClr val="tx1"/>
          </a:solidFill>
          <a:latin typeface="+mn-lt"/>
        </a:defRPr>
      </a:lvl8pPr>
      <a:lvl9pPr marL="3322454" indent="-228588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11000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8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794100" y="401588"/>
            <a:ext cx="9239482" cy="144016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dirty="0" err="1"/>
              <a:t>netlab</a:t>
            </a:r>
            <a:br>
              <a:rPr lang="en-US" dirty="0"/>
            </a:br>
            <a:r>
              <a:rPr lang="en-US" sz="2400" dirty="0"/>
              <a:t>Bringing the joy back to virtual networking labs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794772" y="2057772"/>
            <a:ext cx="9238647" cy="2016224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Ivan </a:t>
            </a:r>
            <a:r>
              <a:rPr lang="en-US" dirty="0" err="1"/>
              <a:t>Pepelnjak</a:t>
            </a:r>
            <a:r>
              <a:rPr lang="en-US" dirty="0"/>
              <a:t> (ip@ipSpace.net)</a:t>
            </a:r>
            <a:br>
              <a:rPr lang="en-US" dirty="0"/>
            </a:br>
            <a:r>
              <a:rPr lang="en-US" dirty="0"/>
              <a:t>Network Architect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ipSpace.net AG</a:t>
            </a:r>
          </a:p>
        </p:txBody>
      </p:sp>
    </p:spTree>
    <p:extLst>
      <p:ext uri="{BB962C8B-B14F-4D97-AF65-F5344CB8AC3E}">
        <p14:creationId xmlns:p14="http://schemas.microsoft.com/office/powerpoint/2010/main" val="92965479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cess 18">
            <a:extLst>
              <a:ext uri="{FF2B5EF4-FFF2-40B4-BE49-F238E27FC236}">
                <a16:creationId xmlns:a16="http://schemas.microsoft.com/office/drawing/2014/main" id="{FDFF84DC-5D16-89F8-5E66-61D9DD32D9C1}"/>
              </a:ext>
            </a:extLst>
          </p:cNvPr>
          <p:cNvSpPr/>
          <p:nvPr/>
        </p:nvSpPr>
        <p:spPr bwMode="auto">
          <a:xfrm>
            <a:off x="368214" y="6304488"/>
            <a:ext cx="4783303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Add network services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6C930B-F1BE-2584-AA66-732CF1A25AF8}"/>
              </a:ext>
            </a:extLst>
          </p:cNvPr>
          <p:cNvGrpSpPr/>
          <p:nvPr/>
        </p:nvGrpSpPr>
        <p:grpSpPr>
          <a:xfrm>
            <a:off x="368214" y="5368823"/>
            <a:ext cx="4783303" cy="1007673"/>
            <a:chOff x="368214" y="1626163"/>
            <a:chExt cx="4783303" cy="1007673"/>
          </a:xfrm>
        </p:grpSpPr>
        <p:sp>
          <p:nvSpPr>
            <p:cNvPr id="16" name="Process 15">
              <a:extLst>
                <a:ext uri="{FF2B5EF4-FFF2-40B4-BE49-F238E27FC236}">
                  <a16:creationId xmlns:a16="http://schemas.microsoft.com/office/drawing/2014/main" id="{50EB9928-11FB-BE77-711D-7530FE0D7288}"/>
                </a:ext>
              </a:extLst>
            </p:cNvPr>
            <p:cNvSpPr/>
            <p:nvPr/>
          </p:nvSpPr>
          <p:spPr bwMode="auto">
            <a:xfrm>
              <a:off x="368214" y="1626163"/>
              <a:ext cx="4783303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Design and implement routing protocols</a:t>
              </a:r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286016F1-0883-C33D-EA04-4B03FCBF2348}"/>
                </a:ext>
              </a:extLst>
            </p:cNvPr>
            <p:cNvSpPr/>
            <p:nvPr/>
          </p:nvSpPr>
          <p:spPr bwMode="auto">
            <a:xfrm>
              <a:off x="2579845" y="2130219"/>
              <a:ext cx="360040" cy="503617"/>
            </a:xfrm>
            <a:prstGeom prst="downArrow">
              <a:avLst/>
            </a:prstGeom>
            <a:solidFill>
              <a:srgbClr val="FBA00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BB3B8F-066F-4742-5E13-3A15C499806E}"/>
              </a:ext>
            </a:extLst>
          </p:cNvPr>
          <p:cNvGrpSpPr/>
          <p:nvPr/>
        </p:nvGrpSpPr>
        <p:grpSpPr>
          <a:xfrm>
            <a:off x="368214" y="4433158"/>
            <a:ext cx="4783303" cy="1007673"/>
            <a:chOff x="368214" y="1626163"/>
            <a:chExt cx="4783303" cy="1007673"/>
          </a:xfrm>
        </p:grpSpPr>
        <p:sp>
          <p:nvSpPr>
            <p:cNvPr id="13" name="Process 12">
              <a:extLst>
                <a:ext uri="{FF2B5EF4-FFF2-40B4-BE49-F238E27FC236}">
                  <a16:creationId xmlns:a16="http://schemas.microsoft.com/office/drawing/2014/main" id="{2E03772E-B3F6-EB6E-B148-6D67A59344BA}"/>
                </a:ext>
              </a:extLst>
            </p:cNvPr>
            <p:cNvSpPr/>
            <p:nvPr/>
          </p:nvSpPr>
          <p:spPr bwMode="auto">
            <a:xfrm>
              <a:off x="368214" y="1626163"/>
              <a:ext cx="4783303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Create virtual interfaces</a:t>
              </a:r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0AD79129-3D9E-D956-0039-1C79B94E22F8}"/>
                </a:ext>
              </a:extLst>
            </p:cNvPr>
            <p:cNvSpPr/>
            <p:nvPr/>
          </p:nvSpPr>
          <p:spPr bwMode="auto">
            <a:xfrm>
              <a:off x="2579845" y="2130219"/>
              <a:ext cx="360040" cy="503617"/>
            </a:xfrm>
            <a:prstGeom prst="downArrow">
              <a:avLst/>
            </a:prstGeom>
            <a:solidFill>
              <a:srgbClr val="FBA00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ED3F2B-85AF-D4FC-516A-C9C9782B2020}"/>
              </a:ext>
            </a:extLst>
          </p:cNvPr>
          <p:cNvGrpSpPr/>
          <p:nvPr/>
        </p:nvGrpSpPr>
        <p:grpSpPr>
          <a:xfrm>
            <a:off x="368214" y="3497493"/>
            <a:ext cx="4783303" cy="1007673"/>
            <a:chOff x="368214" y="1626163"/>
            <a:chExt cx="4783303" cy="1007673"/>
          </a:xfrm>
        </p:grpSpPr>
        <p:sp>
          <p:nvSpPr>
            <p:cNvPr id="10" name="Process 9">
              <a:extLst>
                <a:ext uri="{FF2B5EF4-FFF2-40B4-BE49-F238E27FC236}">
                  <a16:creationId xmlns:a16="http://schemas.microsoft.com/office/drawing/2014/main" id="{DDA5C55D-0389-FF6E-C36F-C6056E2D4044}"/>
                </a:ext>
              </a:extLst>
            </p:cNvPr>
            <p:cNvSpPr/>
            <p:nvPr/>
          </p:nvSpPr>
          <p:spPr bwMode="auto">
            <a:xfrm>
              <a:off x="368214" y="1626163"/>
              <a:ext cx="4783303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Deploy initial device configurations</a:t>
              </a:r>
            </a:p>
          </p:txBody>
        </p:sp>
        <p:sp>
          <p:nvSpPr>
            <p:cNvPr id="11" name="Down Arrow 10">
              <a:extLst>
                <a:ext uri="{FF2B5EF4-FFF2-40B4-BE49-F238E27FC236}">
                  <a16:creationId xmlns:a16="http://schemas.microsoft.com/office/drawing/2014/main" id="{E133AB3E-B49D-26D0-8F76-3D799E0E41AD}"/>
                </a:ext>
              </a:extLst>
            </p:cNvPr>
            <p:cNvSpPr/>
            <p:nvPr/>
          </p:nvSpPr>
          <p:spPr bwMode="auto">
            <a:xfrm>
              <a:off x="2579845" y="2130219"/>
              <a:ext cx="360040" cy="503617"/>
            </a:xfrm>
            <a:prstGeom prst="downArrow">
              <a:avLst/>
            </a:prstGeom>
            <a:solidFill>
              <a:srgbClr val="FBA00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D830D8-3B61-E3C2-A175-7ACD710325E6}"/>
              </a:ext>
            </a:extLst>
          </p:cNvPr>
          <p:cNvGrpSpPr/>
          <p:nvPr/>
        </p:nvGrpSpPr>
        <p:grpSpPr>
          <a:xfrm>
            <a:off x="368214" y="2561828"/>
            <a:ext cx="4783303" cy="1007673"/>
            <a:chOff x="368214" y="1626163"/>
            <a:chExt cx="4783303" cy="1007673"/>
          </a:xfrm>
        </p:grpSpPr>
        <p:sp>
          <p:nvSpPr>
            <p:cNvPr id="7" name="Process 6">
              <a:extLst>
                <a:ext uri="{FF2B5EF4-FFF2-40B4-BE49-F238E27FC236}">
                  <a16:creationId xmlns:a16="http://schemas.microsoft.com/office/drawing/2014/main" id="{97A43EAA-A7B7-63A1-8337-C00E3DB8833F}"/>
                </a:ext>
              </a:extLst>
            </p:cNvPr>
            <p:cNvSpPr/>
            <p:nvPr/>
          </p:nvSpPr>
          <p:spPr bwMode="auto">
            <a:xfrm>
              <a:off x="368214" y="1626163"/>
              <a:ext cx="4783303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Create addressing plan</a:t>
              </a:r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43BDF55A-8BB0-9A76-BBAE-B0D0276AB4CB}"/>
                </a:ext>
              </a:extLst>
            </p:cNvPr>
            <p:cNvSpPr/>
            <p:nvPr/>
          </p:nvSpPr>
          <p:spPr bwMode="auto">
            <a:xfrm>
              <a:off x="2579845" y="2130219"/>
              <a:ext cx="360040" cy="503617"/>
            </a:xfrm>
            <a:prstGeom prst="downArrow">
              <a:avLst/>
            </a:prstGeom>
            <a:solidFill>
              <a:srgbClr val="FBA00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C27D03-0655-E1E7-060C-AE2E33795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Building a Networking Lab with netlab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636514-DD69-D3DF-0870-3BCBA749DBDA}"/>
              </a:ext>
            </a:extLst>
          </p:cNvPr>
          <p:cNvGrpSpPr/>
          <p:nvPr/>
        </p:nvGrpSpPr>
        <p:grpSpPr>
          <a:xfrm>
            <a:off x="368214" y="1626163"/>
            <a:ext cx="4783303" cy="1007673"/>
            <a:chOff x="368214" y="1626163"/>
            <a:chExt cx="4783303" cy="1007673"/>
          </a:xfrm>
        </p:grpSpPr>
        <p:sp>
          <p:nvSpPr>
            <p:cNvPr id="3" name="Process 2">
              <a:extLst>
                <a:ext uri="{FF2B5EF4-FFF2-40B4-BE49-F238E27FC236}">
                  <a16:creationId xmlns:a16="http://schemas.microsoft.com/office/drawing/2014/main" id="{98905F34-00AB-7028-BFA5-6708D525AF52}"/>
                </a:ext>
              </a:extLst>
            </p:cNvPr>
            <p:cNvSpPr/>
            <p:nvPr/>
          </p:nvSpPr>
          <p:spPr bwMode="auto">
            <a:xfrm>
              <a:off x="368214" y="1626163"/>
              <a:ext cx="4783303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Build the lab topology</a:t>
              </a:r>
            </a:p>
          </p:txBody>
        </p:sp>
        <p:sp>
          <p:nvSpPr>
            <p:cNvPr id="4" name="Down Arrow 3">
              <a:extLst>
                <a:ext uri="{FF2B5EF4-FFF2-40B4-BE49-F238E27FC236}">
                  <a16:creationId xmlns:a16="http://schemas.microsoft.com/office/drawing/2014/main" id="{0991D302-7A9A-7AB3-1070-1430DF4DDE8F}"/>
                </a:ext>
              </a:extLst>
            </p:cNvPr>
            <p:cNvSpPr/>
            <p:nvPr/>
          </p:nvSpPr>
          <p:spPr bwMode="auto">
            <a:xfrm>
              <a:off x="2579845" y="2130219"/>
              <a:ext cx="360040" cy="503617"/>
            </a:xfrm>
            <a:prstGeom prst="downArrow">
              <a:avLst/>
            </a:prstGeom>
            <a:solidFill>
              <a:srgbClr val="FBA00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1" name="Notched Right Arrow 20">
            <a:extLst>
              <a:ext uri="{FF2B5EF4-FFF2-40B4-BE49-F238E27FC236}">
                <a16:creationId xmlns:a16="http://schemas.microsoft.com/office/drawing/2014/main" id="{60690EFD-1ADC-9CEF-517A-169A6B2447CC}"/>
              </a:ext>
            </a:extLst>
          </p:cNvPr>
          <p:cNvSpPr/>
          <p:nvPr/>
        </p:nvSpPr>
        <p:spPr bwMode="auto">
          <a:xfrm flipH="1">
            <a:off x="5882332" y="1626163"/>
            <a:ext cx="6047835" cy="576064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Initial netlab use case</a:t>
            </a:r>
          </a:p>
        </p:txBody>
      </p:sp>
      <p:sp>
        <p:nvSpPr>
          <p:cNvPr id="22" name="Notched Right Arrow 21">
            <a:extLst>
              <a:ext uri="{FF2B5EF4-FFF2-40B4-BE49-F238E27FC236}">
                <a16:creationId xmlns:a16="http://schemas.microsoft.com/office/drawing/2014/main" id="{84006C5E-CE17-15B1-785D-9E114ECBBE4E}"/>
              </a:ext>
            </a:extLst>
          </p:cNvPr>
          <p:cNvSpPr/>
          <p:nvPr/>
        </p:nvSpPr>
        <p:spPr bwMode="auto">
          <a:xfrm flipH="1">
            <a:off x="5882332" y="2489820"/>
            <a:ext cx="6047835" cy="576064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Built-in and custom IPv4 + IPv6 address pools</a:t>
            </a:r>
            <a:br>
              <a:rPr kumimoji="0" lang="en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en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(loopback, P2P, LAN, VLAN, VNI, tunnels), DHCPv4/v6</a:t>
            </a:r>
          </a:p>
        </p:txBody>
      </p:sp>
      <p:sp>
        <p:nvSpPr>
          <p:cNvPr id="24" name="Notched Right Arrow 23">
            <a:extLst>
              <a:ext uri="{FF2B5EF4-FFF2-40B4-BE49-F238E27FC236}">
                <a16:creationId xmlns:a16="http://schemas.microsoft.com/office/drawing/2014/main" id="{7447BBF7-66CA-C967-0A10-092CFBA300BF}"/>
              </a:ext>
            </a:extLst>
          </p:cNvPr>
          <p:cNvSpPr/>
          <p:nvPr/>
        </p:nvSpPr>
        <p:spPr bwMode="auto">
          <a:xfrm flipH="1">
            <a:off x="5882332" y="3497493"/>
            <a:ext cx="6047835" cy="576064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Jinja2 configuration templates + Ansible plays</a:t>
            </a:r>
            <a:br>
              <a:rPr lang="en-SI" sz="1600" dirty="0"/>
            </a:br>
            <a:r>
              <a:rPr kumimoji="0" lang="en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for 20+ platforms</a:t>
            </a:r>
          </a:p>
        </p:txBody>
      </p:sp>
      <p:sp>
        <p:nvSpPr>
          <p:cNvPr id="25" name="Notched Right Arrow 24">
            <a:extLst>
              <a:ext uri="{FF2B5EF4-FFF2-40B4-BE49-F238E27FC236}">
                <a16:creationId xmlns:a16="http://schemas.microsoft.com/office/drawing/2014/main" id="{BB82998D-7141-4F0E-82AC-8E43A140CEDD}"/>
              </a:ext>
            </a:extLst>
          </p:cNvPr>
          <p:cNvSpPr/>
          <p:nvPr/>
        </p:nvSpPr>
        <p:spPr bwMode="auto">
          <a:xfrm flipH="1">
            <a:off x="5882332" y="4433158"/>
            <a:ext cx="6047835" cy="576064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VLAN, VRF and VXLAN configuration modules</a:t>
            </a:r>
          </a:p>
        </p:txBody>
      </p:sp>
      <p:sp>
        <p:nvSpPr>
          <p:cNvPr id="26" name="Notched Right Arrow 25">
            <a:extLst>
              <a:ext uri="{FF2B5EF4-FFF2-40B4-BE49-F238E27FC236}">
                <a16:creationId xmlns:a16="http://schemas.microsoft.com/office/drawing/2014/main" id="{25FF4531-6E72-5282-D3D8-15CC77D6074D}"/>
              </a:ext>
            </a:extLst>
          </p:cNvPr>
          <p:cNvSpPr/>
          <p:nvPr/>
        </p:nvSpPr>
        <p:spPr bwMode="auto">
          <a:xfrm flipH="1">
            <a:off x="5882332" y="5368823"/>
            <a:ext cx="6047835" cy="576064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OSPF, IS-IS, EIGRP, BGP, MPLS configuration modules</a:t>
            </a:r>
          </a:p>
        </p:txBody>
      </p:sp>
      <p:sp>
        <p:nvSpPr>
          <p:cNvPr id="27" name="Notched Right Arrow 26">
            <a:extLst>
              <a:ext uri="{FF2B5EF4-FFF2-40B4-BE49-F238E27FC236}">
                <a16:creationId xmlns:a16="http://schemas.microsoft.com/office/drawing/2014/main" id="{88C43ECB-3B58-5182-2F23-F34CF54EA753}"/>
              </a:ext>
            </a:extLst>
          </p:cNvPr>
          <p:cNvSpPr/>
          <p:nvPr/>
        </p:nvSpPr>
        <p:spPr bwMode="auto">
          <a:xfrm flipH="1">
            <a:off x="5882332" y="6304488"/>
            <a:ext cx="6047835" cy="576064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EVPN, MPLS/VPN, 6PE configuration modules</a:t>
            </a:r>
          </a:p>
        </p:txBody>
      </p:sp>
    </p:spTree>
    <p:extLst>
      <p:ext uri="{BB962C8B-B14F-4D97-AF65-F5344CB8AC3E}">
        <p14:creationId xmlns:p14="http://schemas.microsoft.com/office/powerpoint/2010/main" val="493374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cess 18">
            <a:extLst>
              <a:ext uri="{FF2B5EF4-FFF2-40B4-BE49-F238E27FC236}">
                <a16:creationId xmlns:a16="http://schemas.microsoft.com/office/drawing/2014/main" id="{FDFF84DC-5D16-89F8-5E66-61D9DD32D9C1}"/>
              </a:ext>
            </a:extLst>
          </p:cNvPr>
          <p:cNvSpPr/>
          <p:nvPr/>
        </p:nvSpPr>
        <p:spPr bwMode="auto">
          <a:xfrm>
            <a:off x="368214" y="6304488"/>
            <a:ext cx="4783303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Add network services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6C930B-F1BE-2584-AA66-732CF1A25AF8}"/>
              </a:ext>
            </a:extLst>
          </p:cNvPr>
          <p:cNvGrpSpPr/>
          <p:nvPr/>
        </p:nvGrpSpPr>
        <p:grpSpPr>
          <a:xfrm>
            <a:off x="368214" y="5368823"/>
            <a:ext cx="4783303" cy="1007673"/>
            <a:chOff x="368214" y="1626163"/>
            <a:chExt cx="4783303" cy="1007673"/>
          </a:xfrm>
        </p:grpSpPr>
        <p:sp>
          <p:nvSpPr>
            <p:cNvPr id="16" name="Process 15">
              <a:extLst>
                <a:ext uri="{FF2B5EF4-FFF2-40B4-BE49-F238E27FC236}">
                  <a16:creationId xmlns:a16="http://schemas.microsoft.com/office/drawing/2014/main" id="{50EB9928-11FB-BE77-711D-7530FE0D7288}"/>
                </a:ext>
              </a:extLst>
            </p:cNvPr>
            <p:cNvSpPr/>
            <p:nvPr/>
          </p:nvSpPr>
          <p:spPr bwMode="auto">
            <a:xfrm>
              <a:off x="368214" y="1626163"/>
              <a:ext cx="4783303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Design and implement routing protocols</a:t>
              </a:r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286016F1-0883-C33D-EA04-4B03FCBF2348}"/>
                </a:ext>
              </a:extLst>
            </p:cNvPr>
            <p:cNvSpPr/>
            <p:nvPr/>
          </p:nvSpPr>
          <p:spPr bwMode="auto">
            <a:xfrm>
              <a:off x="2579845" y="2130219"/>
              <a:ext cx="360040" cy="503617"/>
            </a:xfrm>
            <a:prstGeom prst="downArrow">
              <a:avLst/>
            </a:prstGeom>
            <a:solidFill>
              <a:srgbClr val="FBA00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BB3B8F-066F-4742-5E13-3A15C499806E}"/>
              </a:ext>
            </a:extLst>
          </p:cNvPr>
          <p:cNvGrpSpPr/>
          <p:nvPr/>
        </p:nvGrpSpPr>
        <p:grpSpPr>
          <a:xfrm>
            <a:off x="368214" y="4433158"/>
            <a:ext cx="4783303" cy="1007673"/>
            <a:chOff x="368214" y="1626163"/>
            <a:chExt cx="4783303" cy="1007673"/>
          </a:xfrm>
        </p:grpSpPr>
        <p:sp>
          <p:nvSpPr>
            <p:cNvPr id="13" name="Process 12">
              <a:extLst>
                <a:ext uri="{FF2B5EF4-FFF2-40B4-BE49-F238E27FC236}">
                  <a16:creationId xmlns:a16="http://schemas.microsoft.com/office/drawing/2014/main" id="{2E03772E-B3F6-EB6E-B148-6D67A59344BA}"/>
                </a:ext>
              </a:extLst>
            </p:cNvPr>
            <p:cNvSpPr/>
            <p:nvPr/>
          </p:nvSpPr>
          <p:spPr bwMode="auto">
            <a:xfrm>
              <a:off x="368214" y="1626163"/>
              <a:ext cx="4783303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Create virtual interfaces</a:t>
              </a:r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0AD79129-3D9E-D956-0039-1C79B94E22F8}"/>
                </a:ext>
              </a:extLst>
            </p:cNvPr>
            <p:cNvSpPr/>
            <p:nvPr/>
          </p:nvSpPr>
          <p:spPr bwMode="auto">
            <a:xfrm>
              <a:off x="2579845" y="2130219"/>
              <a:ext cx="360040" cy="503617"/>
            </a:xfrm>
            <a:prstGeom prst="downArrow">
              <a:avLst/>
            </a:prstGeom>
            <a:solidFill>
              <a:srgbClr val="FBA00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ED3F2B-85AF-D4FC-516A-C9C9782B2020}"/>
              </a:ext>
            </a:extLst>
          </p:cNvPr>
          <p:cNvGrpSpPr/>
          <p:nvPr/>
        </p:nvGrpSpPr>
        <p:grpSpPr>
          <a:xfrm>
            <a:off x="368214" y="3497493"/>
            <a:ext cx="4783303" cy="1007673"/>
            <a:chOff x="368214" y="1626163"/>
            <a:chExt cx="4783303" cy="1007673"/>
          </a:xfrm>
        </p:grpSpPr>
        <p:sp>
          <p:nvSpPr>
            <p:cNvPr id="10" name="Process 9">
              <a:extLst>
                <a:ext uri="{FF2B5EF4-FFF2-40B4-BE49-F238E27FC236}">
                  <a16:creationId xmlns:a16="http://schemas.microsoft.com/office/drawing/2014/main" id="{DDA5C55D-0389-FF6E-C36F-C6056E2D4044}"/>
                </a:ext>
              </a:extLst>
            </p:cNvPr>
            <p:cNvSpPr/>
            <p:nvPr/>
          </p:nvSpPr>
          <p:spPr bwMode="auto">
            <a:xfrm>
              <a:off x="368214" y="1626163"/>
              <a:ext cx="4783303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Deploy initial device configurations</a:t>
              </a:r>
            </a:p>
          </p:txBody>
        </p:sp>
        <p:sp>
          <p:nvSpPr>
            <p:cNvPr id="11" name="Down Arrow 10">
              <a:extLst>
                <a:ext uri="{FF2B5EF4-FFF2-40B4-BE49-F238E27FC236}">
                  <a16:creationId xmlns:a16="http://schemas.microsoft.com/office/drawing/2014/main" id="{E133AB3E-B49D-26D0-8F76-3D799E0E41AD}"/>
                </a:ext>
              </a:extLst>
            </p:cNvPr>
            <p:cNvSpPr/>
            <p:nvPr/>
          </p:nvSpPr>
          <p:spPr bwMode="auto">
            <a:xfrm>
              <a:off x="2579845" y="2130219"/>
              <a:ext cx="360040" cy="503617"/>
            </a:xfrm>
            <a:prstGeom prst="downArrow">
              <a:avLst/>
            </a:prstGeom>
            <a:solidFill>
              <a:srgbClr val="FBA00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D830D8-3B61-E3C2-A175-7ACD710325E6}"/>
              </a:ext>
            </a:extLst>
          </p:cNvPr>
          <p:cNvGrpSpPr/>
          <p:nvPr/>
        </p:nvGrpSpPr>
        <p:grpSpPr>
          <a:xfrm>
            <a:off x="368214" y="2561828"/>
            <a:ext cx="4783303" cy="1007673"/>
            <a:chOff x="368214" y="1626163"/>
            <a:chExt cx="4783303" cy="1007673"/>
          </a:xfrm>
        </p:grpSpPr>
        <p:sp>
          <p:nvSpPr>
            <p:cNvPr id="7" name="Process 6">
              <a:extLst>
                <a:ext uri="{FF2B5EF4-FFF2-40B4-BE49-F238E27FC236}">
                  <a16:creationId xmlns:a16="http://schemas.microsoft.com/office/drawing/2014/main" id="{97A43EAA-A7B7-63A1-8337-C00E3DB8833F}"/>
                </a:ext>
              </a:extLst>
            </p:cNvPr>
            <p:cNvSpPr/>
            <p:nvPr/>
          </p:nvSpPr>
          <p:spPr bwMode="auto">
            <a:xfrm>
              <a:off x="368214" y="1626163"/>
              <a:ext cx="4783303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Create addressing plan</a:t>
              </a:r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43BDF55A-8BB0-9A76-BBAE-B0D0276AB4CB}"/>
                </a:ext>
              </a:extLst>
            </p:cNvPr>
            <p:cNvSpPr/>
            <p:nvPr/>
          </p:nvSpPr>
          <p:spPr bwMode="auto">
            <a:xfrm>
              <a:off x="2579845" y="2130219"/>
              <a:ext cx="360040" cy="503617"/>
            </a:xfrm>
            <a:prstGeom prst="downArrow">
              <a:avLst/>
            </a:prstGeom>
            <a:solidFill>
              <a:srgbClr val="FBA00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C27D03-0655-E1E7-060C-AE2E33795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Every Lab Is Special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E27AE29-B8E7-2A8E-2013-025568E81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324" y="1567934"/>
            <a:ext cx="7028406" cy="5092066"/>
          </a:xfrm>
        </p:spPr>
        <p:txBody>
          <a:bodyPr/>
          <a:lstStyle/>
          <a:p>
            <a:r>
              <a:rPr lang="en-SI" dirty="0"/>
              <a:t>Add custom configuration</a:t>
            </a:r>
          </a:p>
          <a:p>
            <a:pPr lvl="1"/>
            <a:r>
              <a:rPr lang="en-SI" dirty="0"/>
              <a:t>Static configuration templates</a:t>
            </a:r>
          </a:p>
          <a:p>
            <a:pPr lvl="1"/>
            <a:r>
              <a:rPr lang="en-SI" dirty="0"/>
              <a:t>Configuration templates modifying built-in configurations</a:t>
            </a:r>
          </a:p>
          <a:p>
            <a:pPr lvl="1"/>
            <a:r>
              <a:rPr lang="en-SI" dirty="0"/>
              <a:t>Multi-vendor and multi-platform support</a:t>
            </a:r>
          </a:p>
          <a:p>
            <a:r>
              <a:rPr lang="en-SI" dirty="0"/>
              <a:t>Modify data transformation with plugins</a:t>
            </a:r>
          </a:p>
          <a:p>
            <a:pPr lvl="1"/>
            <a:r>
              <a:rPr lang="en-SI" dirty="0"/>
              <a:t>Modify the built-in transformation rules</a:t>
            </a:r>
          </a:p>
          <a:p>
            <a:pPr lvl="1"/>
            <a:r>
              <a:rPr lang="en-SI" dirty="0"/>
              <a:t>Add new functionality</a:t>
            </a:r>
            <a:br>
              <a:rPr lang="en-SI" dirty="0"/>
            </a:br>
            <a:r>
              <a:rPr lang="en-SI" dirty="0"/>
              <a:t>(example: IP anycast)</a:t>
            </a:r>
          </a:p>
          <a:p>
            <a:pPr lvl="1"/>
            <a:r>
              <a:rPr lang="en-SI" dirty="0"/>
              <a:t>Add new attributes or functionality to existing configuration modules (example: BGP allowas-in)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636514-DD69-D3DF-0870-3BCBA749DBDA}"/>
              </a:ext>
            </a:extLst>
          </p:cNvPr>
          <p:cNvGrpSpPr/>
          <p:nvPr/>
        </p:nvGrpSpPr>
        <p:grpSpPr>
          <a:xfrm>
            <a:off x="368214" y="1626163"/>
            <a:ext cx="4783303" cy="1007673"/>
            <a:chOff x="368214" y="1626163"/>
            <a:chExt cx="4783303" cy="1007673"/>
          </a:xfrm>
        </p:grpSpPr>
        <p:sp>
          <p:nvSpPr>
            <p:cNvPr id="3" name="Process 2">
              <a:extLst>
                <a:ext uri="{FF2B5EF4-FFF2-40B4-BE49-F238E27FC236}">
                  <a16:creationId xmlns:a16="http://schemas.microsoft.com/office/drawing/2014/main" id="{98905F34-00AB-7028-BFA5-6708D525AF52}"/>
                </a:ext>
              </a:extLst>
            </p:cNvPr>
            <p:cNvSpPr/>
            <p:nvPr/>
          </p:nvSpPr>
          <p:spPr bwMode="auto">
            <a:xfrm>
              <a:off x="368214" y="1626163"/>
              <a:ext cx="4783303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Build the lab topology</a:t>
              </a:r>
            </a:p>
          </p:txBody>
        </p:sp>
        <p:sp>
          <p:nvSpPr>
            <p:cNvPr id="4" name="Down Arrow 3">
              <a:extLst>
                <a:ext uri="{FF2B5EF4-FFF2-40B4-BE49-F238E27FC236}">
                  <a16:creationId xmlns:a16="http://schemas.microsoft.com/office/drawing/2014/main" id="{0991D302-7A9A-7AB3-1070-1430DF4DDE8F}"/>
                </a:ext>
              </a:extLst>
            </p:cNvPr>
            <p:cNvSpPr/>
            <p:nvPr/>
          </p:nvSpPr>
          <p:spPr bwMode="auto">
            <a:xfrm>
              <a:off x="2579845" y="2130219"/>
              <a:ext cx="360040" cy="503617"/>
            </a:xfrm>
            <a:prstGeom prst="downArrow">
              <a:avLst/>
            </a:prstGeom>
            <a:solidFill>
              <a:srgbClr val="FBA00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05732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92E20-5F74-AA18-D3E8-D83CC1E02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Current State of netlab (April 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56695-28EF-FE26-8273-8CEB074FEF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SI" sz="1800" dirty="0"/>
              <a:t>Network devices</a:t>
            </a:r>
          </a:p>
          <a:p>
            <a:pPr lvl="1"/>
            <a:r>
              <a:rPr lang="en-SI" sz="1800" dirty="0"/>
              <a:t>Arista vEOS/cEOS</a:t>
            </a:r>
          </a:p>
          <a:p>
            <a:pPr lvl="1"/>
            <a:r>
              <a:rPr lang="en-SI" sz="1800" dirty="0"/>
              <a:t>Aruba CX</a:t>
            </a:r>
          </a:p>
          <a:p>
            <a:pPr lvl="1"/>
            <a:r>
              <a:rPr lang="en-SI" sz="1800" dirty="0"/>
              <a:t>Cisco ASAv, IOSv, IOS XE (CSR), Nexus OS (9300v), IOS XR/XRd</a:t>
            </a:r>
          </a:p>
          <a:p>
            <a:pPr lvl="1"/>
            <a:r>
              <a:rPr lang="en-SI" sz="1800" dirty="0"/>
              <a:t>Cumulus Linux 4.x and 5.x (NVUE)</a:t>
            </a:r>
          </a:p>
          <a:p>
            <a:pPr lvl="1"/>
            <a:r>
              <a:rPr lang="en-SI" sz="1800" dirty="0"/>
              <a:t>Dell OS10</a:t>
            </a:r>
          </a:p>
          <a:p>
            <a:pPr lvl="1"/>
            <a:r>
              <a:rPr lang="en-SI" sz="1800" dirty="0"/>
              <a:t>Fortinet</a:t>
            </a:r>
          </a:p>
          <a:p>
            <a:pPr lvl="1"/>
            <a:r>
              <a:rPr lang="en-SI" sz="1800" dirty="0"/>
              <a:t>FRR</a:t>
            </a:r>
          </a:p>
          <a:p>
            <a:pPr lvl="1"/>
            <a:r>
              <a:rPr lang="en-SI" sz="1800" dirty="0"/>
              <a:t>Juniper vSRX 3.0, vMX, vPTX (vEVO)</a:t>
            </a:r>
          </a:p>
          <a:p>
            <a:pPr lvl="1"/>
            <a:r>
              <a:rPr lang="en-SI" sz="1800" dirty="0"/>
              <a:t>Mikrotik RouterOS 6 and 7</a:t>
            </a:r>
          </a:p>
          <a:p>
            <a:pPr lvl="1"/>
            <a:r>
              <a:rPr lang="en-SI" sz="1800" dirty="0"/>
              <a:t>Nokia SR Linux and SR OS</a:t>
            </a:r>
          </a:p>
          <a:p>
            <a:pPr lvl="1"/>
            <a:r>
              <a:rPr lang="en-SI" sz="1800" dirty="0"/>
              <a:t>VyOS 1.4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9C1E4-F944-5948-6FEA-B343169396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SI" sz="1800" dirty="0"/>
              <a:t>Hosts and daemons</a:t>
            </a:r>
          </a:p>
          <a:p>
            <a:pPr lvl="1"/>
            <a:r>
              <a:rPr lang="en-SI" sz="1800" dirty="0"/>
              <a:t>Generic Linux host or container</a:t>
            </a:r>
          </a:p>
          <a:p>
            <a:pPr lvl="1"/>
            <a:r>
              <a:rPr lang="en-SI" sz="1800" dirty="0"/>
              <a:t>BIRD</a:t>
            </a:r>
          </a:p>
          <a:p>
            <a:pPr lvl="1"/>
            <a:r>
              <a:rPr lang="en-SI" sz="1800" dirty="0"/>
              <a:t>dnsmasq</a:t>
            </a:r>
          </a:p>
          <a:p>
            <a:r>
              <a:rPr lang="en-SI" sz="1800" dirty="0"/>
              <a:t>Virtualization providers</a:t>
            </a:r>
          </a:p>
          <a:p>
            <a:pPr lvl="1"/>
            <a:r>
              <a:rPr lang="en-SI" sz="1800" dirty="0"/>
              <a:t>KVM with libvirt (Vagrant)</a:t>
            </a:r>
          </a:p>
          <a:p>
            <a:pPr lvl="1"/>
            <a:r>
              <a:rPr lang="en-SI" sz="1800" dirty="0"/>
              <a:t>Docker (containerlab)</a:t>
            </a:r>
          </a:p>
          <a:p>
            <a:pPr lvl="1"/>
            <a:r>
              <a:rPr lang="en-SI" sz="1800" dirty="0"/>
              <a:t>Hardware labs (requires extra interface information)</a:t>
            </a:r>
          </a:p>
          <a:p>
            <a:pPr lvl="1"/>
            <a:r>
              <a:rPr lang="en-SI" sz="1800" dirty="0"/>
              <a:t>VirtualBox (Vagrant) (deprecated)</a:t>
            </a:r>
          </a:p>
          <a:p>
            <a:r>
              <a:rPr lang="en-SI" sz="1800" dirty="0"/>
              <a:t>Multi-provider topologies</a:t>
            </a:r>
          </a:p>
          <a:p>
            <a:pPr lvl="1"/>
            <a:r>
              <a:rPr lang="en-SI" sz="1800" dirty="0"/>
              <a:t>Combine containers and virtual machines in the same lab</a:t>
            </a:r>
          </a:p>
          <a:p>
            <a:pPr lvl="1"/>
            <a:r>
              <a:rPr lang="en-SI" sz="1800" dirty="0"/>
              <a:t>Connect external devices with the virtual lab</a:t>
            </a:r>
          </a:p>
        </p:txBody>
      </p:sp>
    </p:spTree>
    <p:extLst>
      <p:ext uri="{BB962C8B-B14F-4D97-AF65-F5344CB8AC3E}">
        <p14:creationId xmlns:p14="http://schemas.microsoft.com/office/powerpoint/2010/main" val="239108090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92E20-5F74-AA18-D3E8-D83CC1E02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Current State of netlab: Behind the Scenes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56695-28EF-FE26-8273-8CEB074FEF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SI" sz="1800" dirty="0"/>
              <a:t>Network devices</a:t>
            </a:r>
          </a:p>
          <a:p>
            <a:pPr lvl="1"/>
            <a:r>
              <a:rPr lang="en-SI" sz="1800" dirty="0"/>
              <a:t>Arista vEOS/cEOS</a:t>
            </a:r>
          </a:p>
          <a:p>
            <a:pPr lvl="1"/>
            <a:r>
              <a:rPr lang="en-SI" sz="1800" dirty="0"/>
              <a:t>Aruba CX</a:t>
            </a:r>
          </a:p>
          <a:p>
            <a:pPr lvl="1"/>
            <a:r>
              <a:rPr lang="en-SI" sz="1800" dirty="0"/>
              <a:t>Cisco ASAv, IOSv, IOS XE (CSR), Nexus OS (9300v), IOS XR/XRd</a:t>
            </a:r>
          </a:p>
          <a:p>
            <a:pPr lvl="1"/>
            <a:r>
              <a:rPr lang="en-SI" sz="1800" dirty="0"/>
              <a:t>Cumulus Linux 4.x and 5.x (NVUE)</a:t>
            </a:r>
          </a:p>
          <a:p>
            <a:pPr lvl="1"/>
            <a:r>
              <a:rPr lang="en-SI" sz="1800" dirty="0"/>
              <a:t>Dell OS10</a:t>
            </a:r>
          </a:p>
          <a:p>
            <a:pPr lvl="1"/>
            <a:r>
              <a:rPr lang="en-SI" sz="1800" dirty="0"/>
              <a:t>Fortinet</a:t>
            </a:r>
          </a:p>
          <a:p>
            <a:pPr lvl="1"/>
            <a:r>
              <a:rPr lang="en-SI" sz="1800" dirty="0"/>
              <a:t>FRR</a:t>
            </a:r>
          </a:p>
          <a:p>
            <a:pPr lvl="1"/>
            <a:r>
              <a:rPr lang="en-SI" sz="1800" dirty="0"/>
              <a:t>Juniper vSRX 3.0, vMX, vPTX (vEVO)</a:t>
            </a:r>
          </a:p>
          <a:p>
            <a:pPr lvl="1"/>
            <a:r>
              <a:rPr lang="en-SI" sz="1800" dirty="0"/>
              <a:t>Mikrotik RouterOS 6 and 7</a:t>
            </a:r>
          </a:p>
          <a:p>
            <a:pPr lvl="1"/>
            <a:r>
              <a:rPr lang="en-SI" sz="1800" dirty="0"/>
              <a:t>Nokia SR Linux and SR OS</a:t>
            </a:r>
          </a:p>
          <a:p>
            <a:pPr lvl="1"/>
            <a:r>
              <a:rPr lang="en-SI" sz="1800" dirty="0"/>
              <a:t>VyOS 1.4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FC417A4-35F8-347F-CB52-1B4381ABFEC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88375279"/>
              </p:ext>
            </p:extLst>
          </p:nvPr>
        </p:nvGraphicFramePr>
        <p:xfrm>
          <a:off x="6704013" y="1568450"/>
          <a:ext cx="6134100" cy="469810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67050">
                  <a:extLst>
                    <a:ext uri="{9D8B030D-6E8A-4147-A177-3AD203B41FA5}">
                      <a16:colId xmlns:a16="http://schemas.microsoft.com/office/drawing/2014/main" val="2081194744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2656007168"/>
                    </a:ext>
                  </a:extLst>
                </a:gridCol>
              </a:tblGrid>
              <a:tr h="1040432">
                <a:tc>
                  <a:txBody>
                    <a:bodyPr/>
                    <a:lstStyle/>
                    <a:p>
                      <a:r>
                        <a:rPr lang="en-SI" dirty="0">
                          <a:solidFill>
                            <a:srgbClr val="D26400"/>
                          </a:solidFill>
                        </a:rPr>
                        <a:t>The Heroes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399583"/>
                  </a:ext>
                </a:extLst>
              </a:tr>
              <a:tr h="2185194"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48063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en-SI" dirty="0"/>
                        <a:t>Stefano Sasso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Jeroen van Bemmel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173485"/>
                  </a:ext>
                </a:extLst>
              </a:tr>
              <a:tr h="1040432">
                <a:tc>
                  <a:txBody>
                    <a:bodyPr/>
                    <a:lstStyle/>
                    <a:p>
                      <a:r>
                        <a:rPr lang="en-SI" dirty="0"/>
                        <a:t>Aruba, Junos, Dell OS10, Mikrotik, VyOS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FRR, Nokia SR Linux,</a:t>
                      </a:r>
                      <a:br>
                        <a:rPr lang="en-SI" dirty="0"/>
                      </a:br>
                      <a:r>
                        <a:rPr lang="en-SI" dirty="0"/>
                        <a:t>Nokia SR 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697731"/>
                  </a:ext>
                </a:extLst>
              </a:tr>
            </a:tbl>
          </a:graphicData>
        </a:graphic>
      </p:graphicFrame>
      <p:pic>
        <p:nvPicPr>
          <p:cNvPr id="1026" name="Picture 2" descr="Profile photo of Stefano Sasso">
            <a:extLst>
              <a:ext uri="{FF2B5EF4-FFF2-40B4-BE49-F238E27FC236}">
                <a16:creationId xmlns:a16="http://schemas.microsoft.com/office/drawing/2014/main" id="{70DE124E-8E8A-18E0-1718-F597405D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60" y="2057772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ile photo of Jeroen van Bemmel">
            <a:extLst>
              <a:ext uri="{FF2B5EF4-FFF2-40B4-BE49-F238E27FC236}">
                <a16:creationId xmlns:a16="http://schemas.microsoft.com/office/drawing/2014/main" id="{B04AE879-7D3A-DEE1-C1E5-F0CA14E0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136" y="2057772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93149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92E20-5F74-AA18-D3E8-D83CC1E02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Current State of netlab (April 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56695-28EF-FE26-8273-8CEB074FEF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SI" sz="1700" dirty="0"/>
              <a:t>Addressing</a:t>
            </a:r>
          </a:p>
          <a:p>
            <a:pPr lvl="1"/>
            <a:r>
              <a:rPr lang="en-SI" sz="1700" dirty="0"/>
              <a:t>IPv4 + IPv6</a:t>
            </a:r>
          </a:p>
          <a:p>
            <a:pPr lvl="1"/>
            <a:r>
              <a:rPr lang="en-SI" sz="1700" dirty="0"/>
              <a:t>Address pools + static prefixes</a:t>
            </a:r>
          </a:p>
          <a:p>
            <a:pPr lvl="1"/>
            <a:r>
              <a:rPr lang="en-SI" sz="1700" dirty="0"/>
              <a:t>VLAN-wide subnets</a:t>
            </a:r>
          </a:p>
          <a:p>
            <a:pPr lvl="1"/>
            <a:r>
              <a:rPr lang="en-SI" sz="1700" dirty="0"/>
              <a:t>Static interface addresses</a:t>
            </a:r>
          </a:p>
          <a:p>
            <a:pPr lvl="1"/>
            <a:r>
              <a:rPr lang="en-SI" sz="1700" dirty="0"/>
              <a:t>Unnumbered IPv4 and IPv6 (LLA) interfaces</a:t>
            </a:r>
          </a:p>
          <a:p>
            <a:pPr lvl="1"/>
            <a:r>
              <a:rPr lang="en-SI" sz="1700" dirty="0"/>
              <a:t>Layer-2-only interfaces</a:t>
            </a:r>
          </a:p>
          <a:p>
            <a:pPr lvl="1"/>
            <a:r>
              <a:rPr lang="en-SI" sz="1700" dirty="0"/>
              <a:t>DHCP (clients, servers, relays)</a:t>
            </a:r>
          </a:p>
          <a:p>
            <a:r>
              <a:rPr lang="en-SI" sz="1700" dirty="0"/>
              <a:t>Data Plane</a:t>
            </a:r>
          </a:p>
          <a:p>
            <a:pPr lvl="1"/>
            <a:r>
              <a:rPr lang="en-SI" sz="1700" dirty="0"/>
              <a:t>VLANs and VRFs</a:t>
            </a:r>
          </a:p>
          <a:p>
            <a:pPr lvl="1"/>
            <a:r>
              <a:rPr lang="en-SI" sz="1700" dirty="0"/>
              <a:t>VXLAN (static ingress replication or EVPN)</a:t>
            </a:r>
          </a:p>
          <a:p>
            <a:pPr lvl="1"/>
            <a:r>
              <a:rPr lang="en-SI" sz="1700" dirty="0"/>
              <a:t>MPLS including SR-MPLS</a:t>
            </a:r>
          </a:p>
          <a:p>
            <a:pPr lvl="1"/>
            <a:r>
              <a:rPr lang="en-SI" sz="1700" dirty="0"/>
              <a:t>SRv6</a:t>
            </a:r>
          </a:p>
          <a:p>
            <a:pPr lvl="1"/>
            <a:r>
              <a:rPr lang="en-SI" sz="1700" dirty="0"/>
              <a:t>Tunnel interfaces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9C1E4-F944-5948-6FEA-B343169396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SI" sz="1700" dirty="0"/>
              <a:t>Routing Protocols</a:t>
            </a:r>
          </a:p>
          <a:p>
            <a:pPr lvl="1"/>
            <a:r>
              <a:rPr lang="en-SI" sz="1700" dirty="0"/>
              <a:t>OSPFv2 and OSPFv3</a:t>
            </a:r>
          </a:p>
          <a:p>
            <a:pPr lvl="1"/>
            <a:r>
              <a:rPr lang="en-SI" sz="1700" dirty="0"/>
              <a:t>IS-IS</a:t>
            </a:r>
          </a:p>
          <a:p>
            <a:pPr lvl="1"/>
            <a:r>
              <a:rPr lang="en-SI" sz="1700" dirty="0"/>
              <a:t>EIGRP</a:t>
            </a:r>
          </a:p>
          <a:p>
            <a:pPr lvl="1"/>
            <a:r>
              <a:rPr lang="en-SI" sz="1700" dirty="0"/>
              <a:t>BGP</a:t>
            </a:r>
          </a:p>
          <a:p>
            <a:pPr lvl="1"/>
            <a:r>
              <a:rPr lang="en-SI" sz="1700" dirty="0"/>
              <a:t>BFD</a:t>
            </a:r>
          </a:p>
          <a:p>
            <a:pPr lvl="1"/>
            <a:r>
              <a:rPr lang="en-SI" sz="1700" dirty="0"/>
              <a:t>VRRP and anycast gateways</a:t>
            </a:r>
          </a:p>
          <a:p>
            <a:r>
              <a:rPr lang="en-SI" sz="1700" dirty="0"/>
              <a:t>MPLS Control Plane</a:t>
            </a:r>
          </a:p>
          <a:p>
            <a:pPr lvl="1"/>
            <a:r>
              <a:rPr lang="en-SI" sz="1700" dirty="0"/>
              <a:t>LDP, BGP-LU, SR-MPLS (OSPF or IS-IS)</a:t>
            </a:r>
          </a:p>
          <a:p>
            <a:r>
              <a:rPr lang="en-SI" sz="1700" dirty="0"/>
              <a:t>Network Virtualization</a:t>
            </a:r>
          </a:p>
          <a:p>
            <a:pPr lvl="1"/>
            <a:r>
              <a:rPr lang="en-SI" sz="1700" dirty="0"/>
              <a:t>MPLS L3VPN and 6PE</a:t>
            </a:r>
          </a:p>
          <a:p>
            <a:pPr lvl="1"/>
            <a:r>
              <a:rPr lang="en-SI" sz="1700" dirty="0"/>
              <a:t>EVPN (bridging, VLAN bundles, asymmetric and symmetric IRB, most combinations of IGP and BGP)</a:t>
            </a:r>
          </a:p>
        </p:txBody>
      </p:sp>
    </p:spTree>
    <p:extLst>
      <p:ext uri="{BB962C8B-B14F-4D97-AF65-F5344CB8AC3E}">
        <p14:creationId xmlns:p14="http://schemas.microsoft.com/office/powerpoint/2010/main" val="189904576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B19EC-5C46-1E0D-9EDD-B63DF0B95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14" y="825080"/>
            <a:ext cx="12473394" cy="506714"/>
          </a:xfrm>
        </p:spPr>
        <p:txBody>
          <a:bodyPr/>
          <a:lstStyle/>
          <a:p>
            <a:r>
              <a:rPr lang="en-SI" dirty="0"/>
              <a:t>Sample Platform Support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D72367-DF1E-6E6F-F2FC-3FCB6649C7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8214" y="1568450"/>
            <a:ext cx="4881586" cy="509746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AA1428-D508-D26A-DBC2-5349ECB4D3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02412" y="1568450"/>
            <a:ext cx="4915929" cy="50974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CDEB0C-EB0E-4FE0-CDC6-268AF5CDF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4" y="6907512"/>
            <a:ext cx="13205279" cy="520401"/>
          </a:xfrm>
          <a:prstGeom prst="rect">
            <a:avLst/>
          </a:prstGeom>
          <a:solidFill>
            <a:srgbClr val="97652D"/>
          </a:solidFill>
          <a:ln w="66675">
            <a:noFill/>
            <a:round/>
            <a:headEnd/>
            <a:tailEnd type="triangle" w="med" len="med"/>
          </a:ln>
        </p:spPr>
        <p:txBody>
          <a:bodyPr lIns="67352" tIns="33675" rIns="67352" bIns="33675" anchor="ctr" anchorCtr="0"/>
          <a:lstStyle/>
          <a:p>
            <a:pPr marL="266685"/>
            <a:r>
              <a:rPr lang="en-US" sz="2000" dirty="0">
                <a:solidFill>
                  <a:schemeClr val="bg1"/>
                </a:solidFill>
              </a:rPr>
              <a:t>More @ https://</a:t>
            </a:r>
            <a:r>
              <a:rPr lang="en-US" sz="2000" dirty="0" err="1">
                <a:solidFill>
                  <a:schemeClr val="bg1"/>
                </a:solidFill>
              </a:rPr>
              <a:t>netlab.tools</a:t>
            </a:r>
            <a:r>
              <a:rPr lang="en-US" sz="2000" dirty="0">
                <a:solidFill>
                  <a:schemeClr val="bg1"/>
                </a:solidFill>
              </a:rPr>
              <a:t>/platforms/</a:t>
            </a:r>
            <a:endParaRPr lang="sl-SI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6554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92E20-5F74-AA18-D3E8-D83CC1E02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But Wait, There’s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56695-28EF-FE26-8273-8CEB074FEF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SI" dirty="0"/>
              <a:t>External Connectivity</a:t>
            </a:r>
          </a:p>
          <a:p>
            <a:pPr lvl="1"/>
            <a:r>
              <a:rPr lang="en-US" dirty="0"/>
              <a:t>M</a:t>
            </a:r>
            <a:r>
              <a:rPr lang="en-SI" dirty="0"/>
              <a:t>acvtap libvirt interfaces</a:t>
            </a:r>
          </a:p>
          <a:p>
            <a:pPr lvl="1"/>
            <a:r>
              <a:rPr lang="en-SI" dirty="0"/>
              <a:t>Macvlan container interfaces</a:t>
            </a:r>
          </a:p>
          <a:p>
            <a:pPr lvl="1"/>
            <a:r>
              <a:rPr lang="en-SI" dirty="0"/>
              <a:t>Port forwarding for VMs and containers</a:t>
            </a:r>
          </a:p>
          <a:p>
            <a:r>
              <a:rPr lang="en-SI" dirty="0"/>
              <a:t>External Tools</a:t>
            </a:r>
          </a:p>
          <a:p>
            <a:pPr lvl="1"/>
            <a:r>
              <a:rPr lang="en-SI" dirty="0"/>
              <a:t>SuzieQ</a:t>
            </a:r>
          </a:p>
          <a:p>
            <a:pPr lvl="1"/>
            <a:r>
              <a:rPr lang="en-SI" dirty="0"/>
              <a:t>Graphite</a:t>
            </a:r>
          </a:p>
          <a:p>
            <a:pPr lvl="1"/>
            <a:endParaRPr lang="en-SI" dirty="0"/>
          </a:p>
          <a:p>
            <a:pPr lvl="1"/>
            <a:endParaRPr lang="en-S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9C1E4-F944-5948-6FEA-B343169396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SI" dirty="0"/>
              <a:t>Ease-of-use</a:t>
            </a:r>
          </a:p>
          <a:p>
            <a:pPr lvl="1"/>
            <a:r>
              <a:rPr lang="en-SI" dirty="0"/>
              <a:t>Wiring, addressing, OSPF, and BGP reports</a:t>
            </a:r>
            <a:br>
              <a:rPr lang="en-SI" dirty="0"/>
            </a:br>
            <a:r>
              <a:rPr lang="en-SI" dirty="0"/>
              <a:t>(text, Markdown, HTML)</a:t>
            </a:r>
          </a:p>
          <a:p>
            <a:pPr lvl="1"/>
            <a:r>
              <a:rPr lang="en-SI" dirty="0"/>
              <a:t>Graphs (Graphviz or D2)</a:t>
            </a:r>
          </a:p>
          <a:p>
            <a:pPr lvl="1"/>
            <a:r>
              <a:rPr lang="en-SI" dirty="0"/>
              <a:t>Graphite GUI 🎉 🎉 🎉</a:t>
            </a:r>
          </a:p>
          <a:p>
            <a:pPr lvl="1"/>
            <a:r>
              <a:rPr lang="en-SI" dirty="0"/>
              <a:t>Automated validation</a:t>
            </a:r>
          </a:p>
          <a:p>
            <a:pPr lvl="1"/>
            <a:r>
              <a:rPr lang="en-SI" dirty="0"/>
              <a:t>Multiple lab instances on a single server</a:t>
            </a:r>
          </a:p>
          <a:p>
            <a:pPr lvl="1"/>
            <a:r>
              <a:rPr lang="en-SI" dirty="0"/>
              <a:t>Restore previous configurations</a:t>
            </a:r>
          </a:p>
          <a:p>
            <a:r>
              <a:rPr lang="en-SI" dirty="0"/>
              <a:t>Large topologies</a:t>
            </a:r>
          </a:p>
          <a:p>
            <a:pPr lvl="1"/>
            <a:r>
              <a:rPr lang="en-SI" dirty="0"/>
              <a:t>Topology templates</a:t>
            </a:r>
          </a:p>
          <a:p>
            <a:pPr lvl="1"/>
            <a:r>
              <a:rPr lang="en-SI" dirty="0"/>
              <a:t>Staggered device start</a:t>
            </a:r>
          </a:p>
          <a:p>
            <a:pPr lvl="1"/>
            <a:r>
              <a:rPr lang="en-SI" dirty="0"/>
              <a:t>Link groups</a:t>
            </a:r>
          </a:p>
        </p:txBody>
      </p:sp>
    </p:spTree>
    <p:extLst>
      <p:ext uri="{BB962C8B-B14F-4D97-AF65-F5344CB8AC3E}">
        <p14:creationId xmlns:p14="http://schemas.microsoft.com/office/powerpoint/2010/main" val="46361316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EEDBE-8E24-9BF4-2A3D-87AFFB1F2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14" y="825080"/>
            <a:ext cx="12473394" cy="506714"/>
          </a:xfrm>
        </p:spPr>
        <p:txBody>
          <a:bodyPr/>
          <a:lstStyle/>
          <a:p>
            <a:r>
              <a:rPr lang="en-SI" dirty="0"/>
              <a:t>Example: Graph (D2)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F2769-5508-E593-F199-728BF85D3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14" y="1625724"/>
            <a:ext cx="7772400" cy="330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9981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EC9B8-8E3D-CE90-2541-54C85405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Example: Addressing Report (BGP)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F6820-9C9B-E440-30E6-6AE0A9462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786" y="1697731"/>
            <a:ext cx="4621758" cy="5315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4BDD49-18C4-D85C-2257-E7D52FC62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14" y="1697732"/>
            <a:ext cx="4621758" cy="50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4370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4EDF6-71A8-CCC5-3A59-67E747EC3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Example: Graphite GUI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CB9A6-89B6-F28A-4176-A22150AD3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"/>
          <a:stretch/>
        </p:blipFill>
        <p:spPr>
          <a:xfrm>
            <a:off x="368214" y="1337035"/>
            <a:ext cx="5688632" cy="53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7957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Ivan Pepelnjak (@ioshints)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Past</a:t>
            </a:r>
          </a:p>
          <a:p>
            <a:pPr lvl="1"/>
            <a:r>
              <a:rPr lang="en-US" dirty="0"/>
              <a:t>Kernel programmer, network OS, and web developer</a:t>
            </a:r>
          </a:p>
          <a:p>
            <a:pPr lvl="1"/>
            <a:r>
              <a:rPr lang="en-US" dirty="0"/>
              <a:t>Sysadmin, database admin, network engineer, CCIE</a:t>
            </a:r>
          </a:p>
          <a:p>
            <a:pPr lvl="1"/>
            <a:r>
              <a:rPr lang="en-US" dirty="0"/>
              <a:t>Trainer, course developer, curriculum architect</a:t>
            </a:r>
          </a:p>
          <a:p>
            <a:pPr lvl="1"/>
            <a:r>
              <a:rPr lang="en-US" dirty="0"/>
              <a:t>Team lead, CTO, business owner</a:t>
            </a:r>
          </a:p>
          <a:p>
            <a:pPr>
              <a:spcBef>
                <a:spcPts val="1375"/>
              </a:spcBef>
            </a:pPr>
            <a:r>
              <a:rPr lang="en-US" dirty="0"/>
              <a:t>Present</a:t>
            </a:r>
          </a:p>
          <a:p>
            <a:pPr lvl="1"/>
            <a:r>
              <a:rPr lang="en-US" dirty="0"/>
              <a:t>Network architect, consultant, blogger, webinar, and book author</a:t>
            </a:r>
          </a:p>
          <a:p>
            <a:pPr>
              <a:spcBef>
                <a:spcPts val="1375"/>
              </a:spcBef>
            </a:pPr>
            <a:r>
              <a:rPr lang="en-US" dirty="0"/>
              <a:t>Focus </a:t>
            </a:r>
          </a:p>
          <a:p>
            <a:pPr lvl="1"/>
            <a:r>
              <a:rPr lang="en-US" dirty="0"/>
              <a:t>SDN and network automation</a:t>
            </a:r>
          </a:p>
          <a:p>
            <a:pPr lvl="1"/>
            <a:r>
              <a:rPr lang="en-US" dirty="0"/>
              <a:t>Large-scale data centers, clouds, and network virtualization</a:t>
            </a:r>
          </a:p>
          <a:p>
            <a:pPr lvl="1"/>
            <a:r>
              <a:rPr lang="en-US" dirty="0"/>
              <a:t>Scalable application design</a:t>
            </a:r>
          </a:p>
          <a:p>
            <a:pPr lvl="1"/>
            <a:r>
              <a:rPr lang="en-US" dirty="0"/>
              <a:t>Core IP routing/MPLS, IPv6, VPN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454" y="6907357"/>
            <a:ext cx="13205279" cy="520401"/>
          </a:xfrm>
          <a:prstGeom prst="rect">
            <a:avLst/>
          </a:prstGeom>
          <a:solidFill>
            <a:srgbClr val="97652D"/>
          </a:solidFill>
          <a:ln w="66675">
            <a:noFill/>
            <a:round/>
            <a:headEnd/>
            <a:tailEnd type="triangle" w="med" len="med"/>
          </a:ln>
        </p:spPr>
        <p:txBody>
          <a:bodyPr lIns="67352" tIns="33675" rIns="67352" bIns="33675" anchor="ctr" anchorCtr="0"/>
          <a:lstStyle/>
          <a:p>
            <a:pPr marL="266685"/>
            <a:r>
              <a:rPr lang="en-US" sz="2000" dirty="0">
                <a:solidFill>
                  <a:schemeClr val="bg1"/>
                </a:solidFill>
              </a:rPr>
              <a:t>Also: I built too many labs for one lifetime, and hated that with passion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Pipi\Pictures\Pipi\Suit'N'Tie Rulz (1200x800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5316" y="1594689"/>
            <a:ext cx="1459819" cy="1706588"/>
          </a:xfrm>
          <a:prstGeom prst="rect">
            <a:avLst/>
          </a:prstGeom>
          <a:noFill/>
        </p:spPr>
      </p:pic>
      <p:pic>
        <p:nvPicPr>
          <p:cNvPr id="11" name="Picture 10" descr="http://download3.vmware.com/community/images/vExpert/vmw_logo_vmware-exper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6522" y="6155019"/>
            <a:ext cx="2381150" cy="714345"/>
          </a:xfrm>
          <a:prstGeom prst="rect">
            <a:avLst/>
          </a:prstGeom>
          <a:noFill/>
        </p:spPr>
      </p:pic>
      <p:pic>
        <p:nvPicPr>
          <p:cNvPr id="12" name="Picture 6" descr="Ivan is CCIE Emerit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68577" y="4786922"/>
            <a:ext cx="1428690" cy="1428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687915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25371-4F16-7C6D-4CA2-96FBE4BE6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Example: Network Validation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137E5-E11E-BA93-EAB9-6C3FED641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13" y="1553715"/>
            <a:ext cx="10073483" cy="504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9684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994D3-C1E4-D6BA-D88D-564C2D7B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Deployment Scenarios</a:t>
            </a:r>
          </a:p>
        </p:txBody>
      </p:sp>
    </p:spTree>
    <p:extLst>
      <p:ext uri="{BB962C8B-B14F-4D97-AF65-F5344CB8AC3E}">
        <p14:creationId xmlns:p14="http://schemas.microsoft.com/office/powerpoint/2010/main" val="138978206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6AF7B-59EB-CFEA-F34C-E5756FAA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Recommended: Ubuntu, KVM, </a:t>
            </a:r>
            <a:r>
              <a:rPr lang="en-US" dirty="0" err="1"/>
              <a:t>libvirt</a:t>
            </a:r>
            <a:r>
              <a:rPr lang="en-US" dirty="0"/>
              <a:t>, Docker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AD8A1-ABE3-94AA-5CEC-A2C4431E8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8514" y="1567934"/>
            <a:ext cx="5300215" cy="5092066"/>
          </a:xfrm>
        </p:spPr>
        <p:txBody>
          <a:bodyPr/>
          <a:lstStyle/>
          <a:p>
            <a:r>
              <a:rPr lang="en-US" dirty="0"/>
              <a:t>Prerequisite software</a:t>
            </a:r>
          </a:p>
          <a:p>
            <a:pPr lvl="1"/>
            <a:r>
              <a:rPr lang="en-US" dirty="0"/>
              <a:t>Python3</a:t>
            </a:r>
          </a:p>
          <a:p>
            <a:pPr lvl="1"/>
            <a:r>
              <a:rPr lang="en-US" dirty="0"/>
              <a:t>Ansible (to configure the devices)</a:t>
            </a:r>
          </a:p>
          <a:p>
            <a:r>
              <a:rPr lang="en-US" dirty="0"/>
              <a:t>Devices as virtual machines</a:t>
            </a:r>
          </a:p>
          <a:p>
            <a:pPr lvl="1"/>
            <a:r>
              <a:rPr lang="en-US" dirty="0"/>
              <a:t>KVM</a:t>
            </a:r>
          </a:p>
          <a:p>
            <a:pPr lvl="1"/>
            <a:r>
              <a:rPr lang="en-US" dirty="0" err="1"/>
              <a:t>libvirt</a:t>
            </a:r>
            <a:endParaRPr lang="en-US" dirty="0"/>
          </a:p>
          <a:p>
            <a:pPr lvl="1"/>
            <a:r>
              <a:rPr lang="en-US" dirty="0"/>
              <a:t>Vagrant with vagrant-</a:t>
            </a:r>
            <a:r>
              <a:rPr lang="en-US" dirty="0" err="1"/>
              <a:t>libvirt</a:t>
            </a:r>
            <a:r>
              <a:rPr lang="en-US" dirty="0"/>
              <a:t> plugin</a:t>
            </a:r>
          </a:p>
          <a:p>
            <a:r>
              <a:rPr lang="en-US" dirty="0"/>
              <a:t>Containers</a:t>
            </a:r>
          </a:p>
          <a:p>
            <a:pPr lvl="1"/>
            <a:r>
              <a:rPr lang="en-US" dirty="0"/>
              <a:t>Docker</a:t>
            </a:r>
          </a:p>
          <a:p>
            <a:pPr lvl="1"/>
            <a:r>
              <a:rPr lang="en-US" dirty="0" err="1"/>
              <a:t>Containerlab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E7B8C3-5363-77A8-974F-CD5C0CD4F35B}"/>
              </a:ext>
            </a:extLst>
          </p:cNvPr>
          <p:cNvGrpSpPr/>
          <p:nvPr/>
        </p:nvGrpSpPr>
        <p:grpSpPr>
          <a:xfrm>
            <a:off x="368214" y="1625724"/>
            <a:ext cx="6594238" cy="4824536"/>
            <a:chOff x="368214" y="1625724"/>
            <a:chExt cx="6594238" cy="482453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7A58D7E8-31C7-267D-BD64-C0079E074099}"/>
                </a:ext>
              </a:extLst>
            </p:cNvPr>
            <p:cNvSpPr/>
            <p:nvPr/>
          </p:nvSpPr>
          <p:spPr bwMode="auto">
            <a:xfrm>
              <a:off x="368214" y="1625724"/>
              <a:ext cx="6594238" cy="4824536"/>
            </a:xfrm>
            <a:prstGeom prst="roundRect">
              <a:avLst>
                <a:gd name="adj" fmla="val 5260"/>
              </a:avLst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Linux (Ubuntu)</a:t>
              </a:r>
            </a:p>
          </p:txBody>
        </p:sp>
        <p:sp>
          <p:nvSpPr>
            <p:cNvPr id="6" name="Process 5">
              <a:extLst>
                <a:ext uri="{FF2B5EF4-FFF2-40B4-BE49-F238E27FC236}">
                  <a16:creationId xmlns:a16="http://schemas.microsoft.com/office/drawing/2014/main" id="{C3E9D5ED-D4B1-816A-8EE3-E9B3DC4FCB26}"/>
                </a:ext>
              </a:extLst>
            </p:cNvPr>
            <p:cNvSpPr/>
            <p:nvPr/>
          </p:nvSpPr>
          <p:spPr bwMode="auto">
            <a:xfrm>
              <a:off x="512230" y="1773839"/>
              <a:ext cx="6234198" cy="576064"/>
            </a:xfrm>
            <a:prstGeom prst="flowChartProcess">
              <a:avLst/>
            </a:prstGeom>
            <a:solidFill>
              <a:srgbClr val="FBA00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netlab</a:t>
              </a: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 CLI</a:t>
              </a:r>
            </a:p>
          </p:txBody>
        </p:sp>
        <p:sp>
          <p:nvSpPr>
            <p:cNvPr id="7" name="Process 6">
              <a:extLst>
                <a:ext uri="{FF2B5EF4-FFF2-40B4-BE49-F238E27FC236}">
                  <a16:creationId xmlns:a16="http://schemas.microsoft.com/office/drawing/2014/main" id="{2A53E2BB-9DDA-1887-94D5-40671BD4167F}"/>
                </a:ext>
              </a:extLst>
            </p:cNvPr>
            <p:cNvSpPr/>
            <p:nvPr/>
          </p:nvSpPr>
          <p:spPr bwMode="auto">
            <a:xfrm>
              <a:off x="512230" y="2695566"/>
              <a:ext cx="4073958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Vagrant / </a:t>
              </a:r>
              <a:r>
                <a:rPr kumimoji="0" lang="en-US" sz="18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containerlab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Process 7">
              <a:extLst>
                <a:ext uri="{FF2B5EF4-FFF2-40B4-BE49-F238E27FC236}">
                  <a16:creationId xmlns:a16="http://schemas.microsoft.com/office/drawing/2014/main" id="{60BE8184-3D88-B0B0-BAD6-20C9AD40A582}"/>
                </a:ext>
              </a:extLst>
            </p:cNvPr>
            <p:cNvSpPr/>
            <p:nvPr/>
          </p:nvSpPr>
          <p:spPr bwMode="auto">
            <a:xfrm>
              <a:off x="4802212" y="3617293"/>
              <a:ext cx="1944216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Ansible</a:t>
              </a:r>
            </a:p>
          </p:txBody>
        </p:sp>
        <p:sp>
          <p:nvSpPr>
            <p:cNvPr id="9" name="Process 8">
              <a:extLst>
                <a:ext uri="{FF2B5EF4-FFF2-40B4-BE49-F238E27FC236}">
                  <a16:creationId xmlns:a16="http://schemas.microsoft.com/office/drawing/2014/main" id="{D63DFD75-3E30-B286-9214-F1CF0CFD235E}"/>
                </a:ext>
              </a:extLst>
            </p:cNvPr>
            <p:cNvSpPr/>
            <p:nvPr/>
          </p:nvSpPr>
          <p:spPr bwMode="auto">
            <a:xfrm>
              <a:off x="512230" y="4539019"/>
              <a:ext cx="6234198" cy="1191161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KVM /</a:t>
              </a:r>
              <a:b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</a:b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Containers</a:t>
              </a:r>
            </a:p>
          </p:txBody>
        </p:sp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6620BD13-F64C-1388-6A77-E14379E54EEC}"/>
                </a:ext>
              </a:extLst>
            </p:cNvPr>
            <p:cNvSpPr/>
            <p:nvPr/>
          </p:nvSpPr>
          <p:spPr bwMode="auto">
            <a:xfrm>
              <a:off x="2369189" y="2253434"/>
              <a:ext cx="360040" cy="538601"/>
            </a:xfrm>
            <a:prstGeom prst="downArrow">
              <a:avLst/>
            </a:prstGeom>
            <a:solidFill>
              <a:srgbClr val="D264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Down Arrow 10">
              <a:extLst>
                <a:ext uri="{FF2B5EF4-FFF2-40B4-BE49-F238E27FC236}">
                  <a16:creationId xmlns:a16="http://schemas.microsoft.com/office/drawing/2014/main" id="{D3654119-C72F-A6BA-76FC-0F1404BD8DFA}"/>
                </a:ext>
              </a:extLst>
            </p:cNvPr>
            <p:cNvSpPr/>
            <p:nvPr/>
          </p:nvSpPr>
          <p:spPr bwMode="auto">
            <a:xfrm>
              <a:off x="5594300" y="2247852"/>
              <a:ext cx="360040" cy="1465910"/>
            </a:xfrm>
            <a:prstGeom prst="downArrow">
              <a:avLst/>
            </a:prstGeom>
            <a:solidFill>
              <a:srgbClr val="D264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Line 49">
              <a:extLst>
                <a:ext uri="{FF2B5EF4-FFF2-40B4-BE49-F238E27FC236}">
                  <a16:creationId xmlns:a16="http://schemas.microsoft.com/office/drawing/2014/main" id="{5C9F9CA8-F128-8A5E-7E34-032133CD40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3208" y="6018212"/>
              <a:ext cx="2962609" cy="0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49">
              <a:extLst>
                <a:ext uri="{FF2B5EF4-FFF2-40B4-BE49-F238E27FC236}">
                  <a16:creationId xmlns:a16="http://schemas.microsoft.com/office/drawing/2014/main" id="{0DE6B108-2521-B48B-11CC-64FDE968A5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9963" y="5234315"/>
              <a:ext cx="1" cy="783890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49">
              <a:extLst>
                <a:ext uri="{FF2B5EF4-FFF2-40B4-BE49-F238E27FC236}">
                  <a16:creationId xmlns:a16="http://schemas.microsoft.com/office/drawing/2014/main" id="{61F76F60-BECB-F811-C621-1282E4D480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817" y="5234315"/>
              <a:ext cx="1" cy="783890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DB4E9D80-4CA0-2368-17BC-56B13C2FB91E}"/>
                </a:ext>
              </a:extLst>
            </p:cNvPr>
            <p:cNvSpPr/>
            <p:nvPr/>
          </p:nvSpPr>
          <p:spPr bwMode="auto">
            <a:xfrm rot="3964950">
              <a:off x="3912551" y="3556505"/>
              <a:ext cx="360040" cy="2071209"/>
            </a:xfrm>
            <a:prstGeom prst="downArrow">
              <a:avLst/>
            </a:prstGeom>
            <a:solidFill>
              <a:srgbClr val="D264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2E15FC-D0F8-E5CE-5500-B127EB9AA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5818" y="4880248"/>
              <a:ext cx="900000" cy="6279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D933AB-AB25-CA0E-7E19-23D6A542B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3209" y="4802267"/>
              <a:ext cx="1152000" cy="783897"/>
            </a:xfrm>
            <a:prstGeom prst="rect">
              <a:avLst/>
            </a:prstGeom>
          </p:spPr>
        </p:pic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6F79C67C-177F-0C3C-388C-A5C2D6C72613}"/>
                </a:ext>
              </a:extLst>
            </p:cNvPr>
            <p:cNvSpPr/>
            <p:nvPr/>
          </p:nvSpPr>
          <p:spPr bwMode="auto">
            <a:xfrm rot="2419202">
              <a:off x="4963989" y="3992971"/>
              <a:ext cx="360040" cy="1104610"/>
            </a:xfrm>
            <a:prstGeom prst="downArrow">
              <a:avLst/>
            </a:prstGeom>
            <a:solidFill>
              <a:srgbClr val="D264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582BFAB4-0A1C-037B-EC91-E4B943882FFF}"/>
                </a:ext>
              </a:extLst>
            </p:cNvPr>
            <p:cNvSpPr/>
            <p:nvPr/>
          </p:nvSpPr>
          <p:spPr bwMode="auto">
            <a:xfrm flipH="1">
              <a:off x="5090244" y="5840024"/>
              <a:ext cx="1656183" cy="394212"/>
            </a:xfrm>
            <a:prstGeom prst="homePlate">
              <a:avLst/>
            </a:prstGeom>
            <a:solidFill>
              <a:srgbClr val="D264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Linux bridge</a:t>
              </a:r>
            </a:p>
          </p:txBody>
        </p:sp>
        <p:sp>
          <p:nvSpPr>
            <p:cNvPr id="20" name="Process 19">
              <a:extLst>
                <a:ext uri="{FF2B5EF4-FFF2-40B4-BE49-F238E27FC236}">
                  <a16:creationId xmlns:a16="http://schemas.microsoft.com/office/drawing/2014/main" id="{C31288BE-5982-D7B0-E983-D4531DC48207}"/>
                </a:ext>
              </a:extLst>
            </p:cNvPr>
            <p:cNvSpPr/>
            <p:nvPr/>
          </p:nvSpPr>
          <p:spPr bwMode="auto">
            <a:xfrm>
              <a:off x="512230" y="3617293"/>
              <a:ext cx="4073958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libvirt</a:t>
              </a: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 / Docker</a:t>
              </a:r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7B66A0E5-BEDB-D4A1-82EA-34909BDC9973}"/>
                </a:ext>
              </a:extLst>
            </p:cNvPr>
            <p:cNvSpPr/>
            <p:nvPr/>
          </p:nvSpPr>
          <p:spPr bwMode="auto">
            <a:xfrm>
              <a:off x="2369189" y="3175161"/>
              <a:ext cx="360040" cy="538601"/>
            </a:xfrm>
            <a:prstGeom prst="downArrow">
              <a:avLst/>
            </a:prstGeom>
            <a:solidFill>
              <a:srgbClr val="D264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76FBC5CF-40BC-A2C3-D936-18949EC6DAD7}"/>
                </a:ext>
              </a:extLst>
            </p:cNvPr>
            <p:cNvSpPr/>
            <p:nvPr/>
          </p:nvSpPr>
          <p:spPr bwMode="auto">
            <a:xfrm>
              <a:off x="2369189" y="4096887"/>
              <a:ext cx="360040" cy="538601"/>
            </a:xfrm>
            <a:prstGeom prst="downArrow">
              <a:avLst/>
            </a:prstGeom>
            <a:solidFill>
              <a:srgbClr val="D264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01737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C1138B6-6511-7B45-877A-F8E69D77E321}"/>
              </a:ext>
            </a:extLst>
          </p:cNvPr>
          <p:cNvSpPr/>
          <p:nvPr/>
        </p:nvSpPr>
        <p:spPr bwMode="auto">
          <a:xfrm>
            <a:off x="368214" y="1625723"/>
            <a:ext cx="5802150" cy="4977109"/>
          </a:xfrm>
          <a:prstGeom prst="roundRect">
            <a:avLst>
              <a:gd name="adj" fmla="val 5260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MacOS / Windows / Linux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ED0CE-9C1B-884B-ABAC-F4169392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Existing x86 Device: Ubuntu VM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6B2D3-1F48-40B7-6FA0-9F1714A78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163" y="1567934"/>
            <a:ext cx="6251567" cy="5092066"/>
          </a:xfrm>
        </p:spPr>
        <p:txBody>
          <a:bodyPr>
            <a:normAutofit/>
          </a:bodyPr>
          <a:lstStyle/>
          <a:p>
            <a:r>
              <a:rPr lang="en-US" sz="1800" dirty="0"/>
              <a:t>Requirements</a:t>
            </a:r>
          </a:p>
          <a:p>
            <a:pPr lvl="1"/>
            <a:r>
              <a:rPr lang="en-US" sz="1800" dirty="0"/>
              <a:t>You can run containers with any VM virtualization product</a:t>
            </a:r>
          </a:p>
          <a:p>
            <a:pPr lvl="1"/>
            <a:r>
              <a:rPr lang="en-US" sz="1800" dirty="0"/>
              <a:t>Nested virtualization is required to run network device VMs</a:t>
            </a:r>
          </a:p>
          <a:p>
            <a:r>
              <a:rPr lang="en-US" sz="1800" dirty="0"/>
              <a:t>Virtualization solution with nested virtualization</a:t>
            </a:r>
          </a:p>
          <a:p>
            <a:pPr lvl="1"/>
            <a:r>
              <a:rPr lang="en-US" sz="1800" dirty="0"/>
              <a:t>Hyper-V (WSL)</a:t>
            </a:r>
          </a:p>
          <a:p>
            <a:pPr lvl="1"/>
            <a:r>
              <a:rPr lang="en-US" sz="1800" dirty="0"/>
              <a:t>KVM</a:t>
            </a:r>
          </a:p>
          <a:p>
            <a:pPr lvl="1"/>
            <a:r>
              <a:rPr lang="en-US" sz="1800" dirty="0"/>
              <a:t>VirtualBox</a:t>
            </a:r>
          </a:p>
          <a:p>
            <a:pPr lvl="1"/>
            <a:r>
              <a:rPr lang="en-US" sz="1800" dirty="0"/>
              <a:t>VMware Workstation/Fusion</a:t>
            </a:r>
          </a:p>
          <a:p>
            <a:r>
              <a:rPr lang="en-US" sz="1800" dirty="0"/>
              <a:t>Optional</a:t>
            </a:r>
          </a:p>
          <a:p>
            <a:pPr lvl="1"/>
            <a:r>
              <a:rPr lang="en-US" sz="1800" dirty="0"/>
              <a:t>Start the VM with Vagrant (simplifies the operations)</a:t>
            </a:r>
          </a:p>
          <a:p>
            <a:r>
              <a:rPr lang="en-US" sz="1800" dirty="0"/>
              <a:t>Alternative</a:t>
            </a:r>
          </a:p>
          <a:p>
            <a:pPr lvl="1"/>
            <a:r>
              <a:rPr lang="en-US" sz="1800" dirty="0"/>
              <a:t>Cloud deployment</a:t>
            </a:r>
          </a:p>
        </p:txBody>
      </p:sp>
      <p:sp>
        <p:nvSpPr>
          <p:cNvPr id="4" name="Process 3">
            <a:extLst>
              <a:ext uri="{FF2B5EF4-FFF2-40B4-BE49-F238E27FC236}">
                <a16:creationId xmlns:a16="http://schemas.microsoft.com/office/drawing/2014/main" id="{80667BEE-551A-5E4F-BD4F-1580381777F1}"/>
              </a:ext>
            </a:extLst>
          </p:cNvPr>
          <p:cNvSpPr/>
          <p:nvPr/>
        </p:nvSpPr>
        <p:spPr bwMode="auto">
          <a:xfrm>
            <a:off x="512230" y="1769740"/>
            <a:ext cx="4073958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Vagrant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48032C7-3A3C-784B-B6BF-056975C52C76}"/>
              </a:ext>
            </a:extLst>
          </p:cNvPr>
          <p:cNvSpPr/>
          <p:nvPr/>
        </p:nvSpPr>
        <p:spPr bwMode="auto">
          <a:xfrm>
            <a:off x="512230" y="2639734"/>
            <a:ext cx="5442110" cy="3378477"/>
          </a:xfrm>
          <a:prstGeom prst="roundRect">
            <a:avLst>
              <a:gd name="adj" fmla="val 5185"/>
            </a:avLst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lIns="90000" tIns="43200" rIns="90000" bIns="4320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VirtualBox or VMware Workstation/Fusion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B15ACA-5FC6-064F-8869-D852821725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748" y="2694407"/>
            <a:ext cx="4464495" cy="3303275"/>
          </a:xfrm>
          <a:prstGeom prst="rect">
            <a:avLst/>
          </a:prstGeo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2C985634-DE39-1B46-B70B-5B3C7DD6DCCD}"/>
              </a:ext>
            </a:extLst>
          </p:cNvPr>
          <p:cNvSpPr/>
          <p:nvPr/>
        </p:nvSpPr>
        <p:spPr bwMode="auto">
          <a:xfrm>
            <a:off x="2369189" y="2246702"/>
            <a:ext cx="360040" cy="492134"/>
          </a:xfrm>
          <a:prstGeom prst="downArrow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95806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C1138B6-6511-7B45-877A-F8E69D77E321}"/>
              </a:ext>
            </a:extLst>
          </p:cNvPr>
          <p:cNvSpPr/>
          <p:nvPr/>
        </p:nvSpPr>
        <p:spPr bwMode="auto">
          <a:xfrm>
            <a:off x="368214" y="1625723"/>
            <a:ext cx="5082070" cy="4977109"/>
          </a:xfrm>
          <a:prstGeom prst="roundRect">
            <a:avLst>
              <a:gd name="adj" fmla="val 5260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MacOS (ARM CPU)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ED0CE-9C1B-884B-ABAC-F4169392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Ubuntu VM on Apple Silicon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6B2D3-1F48-40B7-6FA0-9F1714A78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2332" y="1567934"/>
            <a:ext cx="6956398" cy="5092066"/>
          </a:xfrm>
        </p:spPr>
        <p:txBody>
          <a:bodyPr/>
          <a:lstStyle/>
          <a:p>
            <a:pPr lvl="1"/>
            <a:r>
              <a:rPr lang="en-US" b="1" dirty="0" err="1"/>
              <a:t>multipass</a:t>
            </a:r>
            <a:r>
              <a:rPr lang="en-US" b="1" dirty="0"/>
              <a:t> </a:t>
            </a:r>
            <a:r>
              <a:rPr lang="en-US" dirty="0"/>
              <a:t>starts an Ubuntu VM on an ARM CPU</a:t>
            </a:r>
          </a:p>
          <a:p>
            <a:pPr lvl="1"/>
            <a:r>
              <a:rPr lang="en-US" dirty="0"/>
              <a:t>Nested virtualization is not supported </a:t>
            </a:r>
            <a:r>
              <a:rPr lang="en-US" dirty="0">
                <a:sym typeface="Wingdings" pitchFamily="2" charset="2"/>
              </a:rPr>
              <a:t> containers only</a:t>
            </a:r>
          </a:p>
          <a:p>
            <a:pPr lvl="1"/>
            <a:r>
              <a:rPr lang="en-US" dirty="0">
                <a:sym typeface="Wingdings" pitchFamily="2" charset="2"/>
              </a:rPr>
              <a:t>Container images must be built for the ARM CPU  </a:t>
            </a:r>
            <a:r>
              <a:rPr lang="en-US" dirty="0" err="1">
                <a:sym typeface="Wingdings" pitchFamily="2" charset="2"/>
              </a:rPr>
              <a:t>FRRouting</a:t>
            </a:r>
            <a:r>
              <a:rPr lang="en-US" dirty="0">
                <a:sym typeface="Wingdings" pitchFamily="2" charset="2"/>
              </a:rPr>
              <a:t> only (at the moment)</a:t>
            </a:r>
            <a:endParaRPr lang="en-US" dirty="0"/>
          </a:p>
          <a:p>
            <a:r>
              <a:rPr lang="en-US" dirty="0"/>
              <a:t>Interesting use cases</a:t>
            </a:r>
          </a:p>
          <a:p>
            <a:pPr lvl="1"/>
            <a:r>
              <a:rPr lang="en-US" dirty="0"/>
              <a:t>Run BGP, VXLAN, or EVPN labs on your Apple laptop</a:t>
            </a:r>
          </a:p>
          <a:p>
            <a:pPr lvl="1"/>
            <a:r>
              <a:rPr lang="en-US" dirty="0" err="1"/>
              <a:t>FRRouting</a:t>
            </a:r>
            <a:r>
              <a:rPr lang="en-US" dirty="0"/>
              <a:t> control-plane configuration syntax is pretty close to the </a:t>
            </a:r>
            <a:r>
              <a:rPr lang="en-US" i="1" dirty="0"/>
              <a:t>industry standard CLI</a:t>
            </a:r>
            <a:endParaRPr lang="en-US" dirty="0"/>
          </a:p>
        </p:txBody>
      </p:sp>
      <p:sp>
        <p:nvSpPr>
          <p:cNvPr id="4" name="Process 3">
            <a:extLst>
              <a:ext uri="{FF2B5EF4-FFF2-40B4-BE49-F238E27FC236}">
                <a16:creationId xmlns:a16="http://schemas.microsoft.com/office/drawing/2014/main" id="{80667BEE-551A-5E4F-BD4F-1580381777F1}"/>
              </a:ext>
            </a:extLst>
          </p:cNvPr>
          <p:cNvSpPr/>
          <p:nvPr/>
        </p:nvSpPr>
        <p:spPr bwMode="auto">
          <a:xfrm>
            <a:off x="512230" y="1769740"/>
            <a:ext cx="4722030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Multipass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7A2B1D7D-1F99-F7FD-A950-7522E25C6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230" y="2623338"/>
            <a:ext cx="4722030" cy="3493825"/>
          </a:xfrm>
          <a:prstGeom prst="rect">
            <a:avLst/>
          </a:prstGeo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2C985634-DE39-1B46-B70B-5B3C7DD6DCCD}"/>
              </a:ext>
            </a:extLst>
          </p:cNvPr>
          <p:cNvSpPr/>
          <p:nvPr/>
        </p:nvSpPr>
        <p:spPr bwMode="auto">
          <a:xfrm>
            <a:off x="2693225" y="2246702"/>
            <a:ext cx="360040" cy="492134"/>
          </a:xfrm>
          <a:prstGeom prst="downArrow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 descr="Processor designed by Apple (M1)">
            <a:extLst>
              <a:ext uri="{FF2B5EF4-FFF2-40B4-BE49-F238E27FC236}">
                <a16:creationId xmlns:a16="http://schemas.microsoft.com/office/drawing/2014/main" id="{63FEBBD8-FEEB-5026-988D-87EA0927A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427" y="5094362"/>
            <a:ext cx="1522303" cy="181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59672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E1753-CDC3-B816-B1B3-F41070B1C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Assembly Required (Thank You, Vendors)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81686-6F7F-55B5-772B-D6FCAB276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11" y="1567934"/>
            <a:ext cx="12470519" cy="5092066"/>
          </a:xfrm>
        </p:spPr>
        <p:txBody>
          <a:bodyPr/>
          <a:lstStyle/>
          <a:p>
            <a:r>
              <a:rPr lang="en-US" dirty="0"/>
              <a:t>Automatically downloadable images and containers</a:t>
            </a:r>
          </a:p>
          <a:p>
            <a:pPr lvl="1"/>
            <a:r>
              <a:rPr lang="en-US" dirty="0"/>
              <a:t>FRR</a:t>
            </a:r>
          </a:p>
          <a:p>
            <a:pPr lvl="1"/>
            <a:r>
              <a:rPr lang="en-US" dirty="0"/>
              <a:t>Cumulus Linux</a:t>
            </a:r>
          </a:p>
          <a:p>
            <a:pPr lvl="1"/>
            <a:r>
              <a:rPr lang="en-US" dirty="0"/>
              <a:t>Nokia SR Linux</a:t>
            </a:r>
          </a:p>
          <a:p>
            <a:pPr lvl="1"/>
            <a:r>
              <a:rPr lang="en-US" dirty="0" err="1"/>
              <a:t>VyOS</a:t>
            </a:r>
            <a:endParaRPr lang="en-US" dirty="0"/>
          </a:p>
          <a:p>
            <a:r>
              <a:rPr lang="en-US" dirty="0"/>
              <a:t>Easy to download</a:t>
            </a:r>
          </a:p>
          <a:p>
            <a:pPr lvl="1"/>
            <a:r>
              <a:rPr lang="en-US" dirty="0"/>
              <a:t>Juniper </a:t>
            </a:r>
            <a:r>
              <a:rPr lang="en-US" dirty="0" err="1"/>
              <a:t>vPTX</a:t>
            </a:r>
            <a:r>
              <a:rPr lang="en-US" dirty="0"/>
              <a:t> (no registration required)</a:t>
            </a:r>
          </a:p>
          <a:p>
            <a:r>
              <a:rPr lang="en-US" dirty="0"/>
              <a:t>Most everything else (from bad to worse)</a:t>
            </a:r>
          </a:p>
          <a:p>
            <a:pPr lvl="1"/>
            <a:r>
              <a:rPr lang="en-US" dirty="0"/>
              <a:t>Registration (Arista EOS, Cisco Nexus OS)</a:t>
            </a:r>
          </a:p>
          <a:p>
            <a:pPr lvl="1"/>
            <a:r>
              <a:rPr lang="en-US" dirty="0"/>
              <a:t>Download tied to a valid support contract</a:t>
            </a:r>
          </a:p>
          <a:p>
            <a:pPr lvl="1"/>
            <a:r>
              <a:rPr lang="en-US" dirty="0"/>
              <a:t>Begging your SE</a:t>
            </a:r>
          </a:p>
          <a:p>
            <a:pPr lvl="1"/>
            <a:r>
              <a:rPr lang="en-US" dirty="0"/>
              <a:t>Available only if you know the right dev person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58913-0647-3C28-8113-B1CB0B1D6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644" y="2511914"/>
            <a:ext cx="4148086" cy="41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4190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E1753-CDC3-B816-B1B3-F41070B1C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Wait, That’s Not All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81686-6F7F-55B5-772B-D6FCAB276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After you download a container image (Arista </a:t>
            </a:r>
            <a:r>
              <a:rPr lang="en-US" sz="1800" dirty="0" err="1"/>
              <a:t>cEOS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Unpack and install it (easy)</a:t>
            </a:r>
          </a:p>
          <a:p>
            <a:r>
              <a:rPr lang="en-US" sz="1800" dirty="0"/>
              <a:t>Virtual machines are a nightmare</a:t>
            </a:r>
          </a:p>
          <a:p>
            <a:pPr lvl="1"/>
            <a:r>
              <a:rPr lang="en-US" sz="1800" dirty="0"/>
              <a:t>Download a virtual disk</a:t>
            </a:r>
          </a:p>
          <a:p>
            <a:pPr lvl="1"/>
            <a:r>
              <a:rPr lang="en-US" sz="1800" dirty="0"/>
              <a:t>It boots without a configuration and expects stuff on serial port</a:t>
            </a:r>
          </a:p>
          <a:p>
            <a:pPr lvl="1"/>
            <a:r>
              <a:rPr lang="en-US" sz="1800" dirty="0"/>
              <a:t>Exception: Junos and ASA can take configuration from a mounted</a:t>
            </a:r>
            <a:br>
              <a:rPr lang="en-US" sz="1800" dirty="0"/>
            </a:br>
            <a:r>
              <a:rPr lang="en-US" sz="1800" dirty="0"/>
              <a:t>CD-ROM</a:t>
            </a:r>
          </a:p>
          <a:p>
            <a:r>
              <a:rPr lang="en-US" sz="1800" dirty="0"/>
              <a:t>Building a Vagrant box</a:t>
            </a:r>
          </a:p>
          <a:p>
            <a:pPr lvl="1"/>
            <a:r>
              <a:rPr lang="en-US" sz="1800" dirty="0"/>
              <a:t>What we need to automate lab startup</a:t>
            </a:r>
          </a:p>
          <a:p>
            <a:pPr lvl="1"/>
            <a:r>
              <a:rPr lang="en-US" sz="1800" dirty="0"/>
              <a:t>Start the VM, answer a dozen questions</a:t>
            </a:r>
          </a:p>
          <a:p>
            <a:pPr lvl="1"/>
            <a:r>
              <a:rPr lang="en-US" sz="1800" dirty="0"/>
              <a:t>Copy-paste initial configuration</a:t>
            </a:r>
          </a:p>
          <a:p>
            <a:pPr lvl="1"/>
            <a:r>
              <a:rPr lang="en-US" sz="1800" dirty="0"/>
              <a:t>Save the configuration, shut down the VM</a:t>
            </a:r>
          </a:p>
          <a:p>
            <a:pPr lvl="1"/>
            <a:r>
              <a:rPr lang="en-US" sz="1800" dirty="0"/>
              <a:t>Package as a Vagrant box, hope it works</a:t>
            </a:r>
          </a:p>
        </p:txBody>
      </p:sp>
      <p:pic>
        <p:nvPicPr>
          <p:cNvPr id="3" name="Picture 2" descr="ikea car parts - 6680265728">
            <a:extLst>
              <a:ext uri="{FF2B5EF4-FFF2-40B4-BE49-F238E27FC236}">
                <a16:creationId xmlns:a16="http://schemas.microsoft.com/office/drawing/2014/main" id="{F0CC12A4-432E-0C4B-E077-EE7463E74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64" y="2813127"/>
            <a:ext cx="4996409" cy="41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38216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74CE8-9856-3B71-924C-A1F76E87B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82959853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9E8F3-2B7B-C9CE-E379-B9ED53583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14" y="825080"/>
            <a:ext cx="12473394" cy="506714"/>
          </a:xfrm>
        </p:spPr>
        <p:txBody>
          <a:bodyPr/>
          <a:lstStyle/>
          <a:p>
            <a:r>
              <a:rPr lang="en-SI" dirty="0"/>
              <a:t>Getting Started: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ED67D-FFAD-38DD-CDDE-0BBD3C1A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11" y="1567934"/>
            <a:ext cx="12470519" cy="5092066"/>
          </a:xfrm>
        </p:spPr>
        <p:txBody>
          <a:bodyPr>
            <a:normAutofit/>
          </a:bodyPr>
          <a:lstStyle/>
          <a:p>
            <a:r>
              <a:rPr lang="en-SI" dirty="0"/>
              <a:t>Get decent hardware</a:t>
            </a:r>
          </a:p>
          <a:p>
            <a:pPr lvl="1"/>
            <a:r>
              <a:rPr lang="en-SI" dirty="0"/>
              <a:t>Network devices consume between 256MB (Mikrotik) and 12GB (Cisco Nexus 9300v release 10.3) per node</a:t>
            </a:r>
          </a:p>
          <a:p>
            <a:pPr lvl="1"/>
            <a:r>
              <a:rPr lang="en-SI" dirty="0"/>
              <a:t>Containers consume between 200MB (FRR) and 1GB (Arista cEOS, Nokia SR Linux)</a:t>
            </a:r>
          </a:p>
          <a:p>
            <a:r>
              <a:rPr lang="en-SI" dirty="0"/>
              <a:t>Decide which deployment architecture you want to use</a:t>
            </a:r>
          </a:p>
          <a:p>
            <a:pPr lvl="1"/>
            <a:r>
              <a:rPr lang="en-SI" dirty="0"/>
              <a:t>Existing x86 hardware using Windows/Mac: Linux VM (might need nested virtualization support)</a:t>
            </a:r>
          </a:p>
          <a:p>
            <a:pPr lvl="1"/>
            <a:r>
              <a:rPr lang="en-SI" dirty="0"/>
              <a:t>ARM CPU: Linux VM running FRR containers</a:t>
            </a:r>
          </a:p>
          <a:p>
            <a:pPr lvl="1"/>
            <a:r>
              <a:rPr lang="en-SI" dirty="0"/>
              <a:t>Standalone Linux server on dedicated hardware: use a fresh copy of Ubuntu</a:t>
            </a:r>
          </a:p>
          <a:p>
            <a:r>
              <a:rPr lang="en-SI" dirty="0"/>
              <a:t>Standalone server recommendations</a:t>
            </a:r>
          </a:p>
          <a:p>
            <a:pPr lvl="1"/>
            <a:r>
              <a:rPr lang="en-SI" dirty="0"/>
              <a:t>Intel NUC works great (but is no longer available)</a:t>
            </a:r>
          </a:p>
          <a:p>
            <a:pPr lvl="1"/>
            <a:r>
              <a:rPr lang="en-SI" dirty="0"/>
              <a:t>Run containers (Arista, Cumulus, FRRouting) on a VM in the cloud (example: Oracle Cloud Free Tier)</a:t>
            </a:r>
          </a:p>
          <a:p>
            <a:pPr lvl="1"/>
            <a:r>
              <a:rPr lang="en-SI" dirty="0"/>
              <a:t>Some cloud providers offer nested virtualization (Google Cloud, Packet, Digital Ocean)</a:t>
            </a:r>
          </a:p>
        </p:txBody>
      </p:sp>
    </p:spTree>
    <p:extLst>
      <p:ext uri="{BB962C8B-B14F-4D97-AF65-F5344CB8AC3E}">
        <p14:creationId xmlns:p14="http://schemas.microsoft.com/office/powerpoint/2010/main" val="311639385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9E8F3-2B7B-C9CE-E379-B9ED53583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Getting Started: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ED67D-FFAD-38DD-CDDE-0BBD3C1A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11" y="1567934"/>
            <a:ext cx="7962393" cy="5092066"/>
          </a:xfrm>
        </p:spPr>
        <p:txBody>
          <a:bodyPr>
            <a:normAutofit/>
          </a:bodyPr>
          <a:lstStyle/>
          <a:p>
            <a:r>
              <a:rPr lang="en-SI" sz="1800" dirty="0"/>
              <a:t>Ubuntu</a:t>
            </a:r>
          </a:p>
          <a:p>
            <a:pPr lvl="1"/>
            <a:r>
              <a:rPr lang="en-SI" sz="1800" dirty="0"/>
              <a:t>Start with a (fresh) Ubuntu VM or a bare-metal server</a:t>
            </a:r>
          </a:p>
          <a:p>
            <a:pPr lvl="1"/>
            <a:r>
              <a:rPr lang="en-SI" sz="1800" dirty="0"/>
              <a:t>Install Python3 if needed</a:t>
            </a:r>
          </a:p>
          <a:p>
            <a:pPr lvl="1"/>
            <a:r>
              <a:rPr lang="en-SI" sz="1800" dirty="0"/>
              <a:t>Install </a:t>
            </a:r>
            <a:r>
              <a:rPr lang="en-SI" sz="1800" i="1" dirty="0"/>
              <a:t>networklab </a:t>
            </a:r>
            <a:r>
              <a:rPr lang="en-SI" sz="1800" dirty="0"/>
              <a:t>package with </a:t>
            </a:r>
            <a:r>
              <a:rPr lang="en-SI" sz="1800" b="1" dirty="0"/>
              <a:t>pip</a:t>
            </a:r>
          </a:p>
          <a:p>
            <a:pPr lvl="1"/>
            <a:r>
              <a:rPr lang="en-SI" sz="1800" dirty="0"/>
              <a:t>Use </a:t>
            </a:r>
            <a:r>
              <a:rPr lang="en-SI" sz="1800" b="1" dirty="0"/>
              <a:t>netlab </a:t>
            </a:r>
            <a:r>
              <a:rPr lang="en-SI" sz="1800" dirty="0"/>
              <a:t>installation scripts to install libvirt/KVM, Vagrant, Ansible, Docker, containerlab…</a:t>
            </a:r>
          </a:p>
          <a:p>
            <a:pPr lvl="1"/>
            <a:r>
              <a:rPr lang="en-SI" sz="1800" dirty="0"/>
              <a:t>Download or build Vagrant boxes or containers</a:t>
            </a:r>
            <a:br>
              <a:rPr lang="en-SI" sz="1800" dirty="0"/>
            </a:br>
            <a:r>
              <a:rPr lang="en-SI" sz="1800" dirty="0"/>
              <a:t>(tons of recipes on netlab.tools/labs/libvirt and netlab.tools/labs/clab)</a:t>
            </a:r>
          </a:p>
          <a:p>
            <a:r>
              <a:rPr lang="en-SI" sz="1800" dirty="0"/>
              <a:t>Other Linux distributions</a:t>
            </a:r>
          </a:p>
          <a:p>
            <a:pPr lvl="1"/>
            <a:r>
              <a:rPr lang="en-SI" sz="1800" dirty="0"/>
              <a:t>Everything </a:t>
            </a:r>
            <a:r>
              <a:rPr lang="en-SI" sz="1800" i="1" dirty="0"/>
              <a:t>should </a:t>
            </a:r>
            <a:r>
              <a:rPr lang="en-SI" sz="1800" dirty="0"/>
              <a:t>work (apart from installation scripts)</a:t>
            </a:r>
          </a:p>
          <a:p>
            <a:pPr lvl="1"/>
            <a:r>
              <a:rPr lang="en-SI" sz="1800" dirty="0"/>
              <a:t>Box-building tools have been tested on Ubuntu</a:t>
            </a:r>
          </a:p>
          <a:p>
            <a:pPr lvl="1"/>
            <a:r>
              <a:rPr lang="en-SI" sz="1800" dirty="0"/>
              <a:t>We won’t be able to help you 🤷‍♂️</a:t>
            </a:r>
          </a:p>
        </p:txBody>
      </p:sp>
      <p:pic>
        <p:nvPicPr>
          <p:cNvPr id="2050" name="Picture 2" descr="Dependency">
            <a:extLst>
              <a:ext uri="{FF2B5EF4-FFF2-40B4-BE49-F238E27FC236}">
                <a16:creationId xmlns:a16="http://schemas.microsoft.com/office/drawing/2014/main" id="{DA0D5CF4-7BCB-20E4-91CC-17B720E6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659" y="1567934"/>
            <a:ext cx="3990855" cy="506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89706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1C5F6-2F19-64A4-DD04-EF201AADC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14" y="825080"/>
            <a:ext cx="12473394" cy="506714"/>
          </a:xfrm>
        </p:spPr>
        <p:txBody>
          <a:bodyPr/>
          <a:lstStyle/>
          <a:p>
            <a:r>
              <a:rPr lang="en-SI" dirty="0"/>
              <a:t>Based on a True 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78A45-A667-6E0D-054E-6ABCC9DA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14" y="1697732"/>
            <a:ext cx="10669803" cy="20162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2B17C3-BBA4-8C56-4DFF-D2914291F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4" y="6577931"/>
            <a:ext cx="13205279" cy="520401"/>
          </a:xfrm>
          <a:prstGeom prst="rect">
            <a:avLst/>
          </a:prstGeom>
          <a:solidFill>
            <a:srgbClr val="97652D"/>
          </a:solidFill>
          <a:ln w="66675">
            <a:noFill/>
            <a:round/>
            <a:headEnd/>
            <a:tailEnd type="triangle" w="med" len="med"/>
          </a:ln>
        </p:spPr>
        <p:txBody>
          <a:bodyPr lIns="67352" tIns="33675" rIns="67352" bIns="33675" anchor="ctr" anchorCtr="0"/>
          <a:lstStyle/>
          <a:p>
            <a:pPr marL="266685"/>
            <a:r>
              <a:rPr lang="en-US" sz="2000" dirty="0">
                <a:solidFill>
                  <a:schemeClr val="bg1"/>
                </a:solidFill>
              </a:rPr>
              <a:t>That should be trivial to test in a lab… However, someone has to build that lab…</a:t>
            </a:r>
            <a:endParaRPr lang="sl-SI" sz="20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851275-01C5-0033-288D-757F7BED67C4}"/>
              </a:ext>
            </a:extLst>
          </p:cNvPr>
          <p:cNvGrpSpPr/>
          <p:nvPr/>
        </p:nvGrpSpPr>
        <p:grpSpPr>
          <a:xfrm>
            <a:off x="481732" y="4506044"/>
            <a:ext cx="5722475" cy="1034923"/>
            <a:chOff x="7106468" y="1598913"/>
            <a:chExt cx="5722475" cy="1034923"/>
          </a:xfrm>
        </p:grpSpPr>
        <p:sp>
          <p:nvSpPr>
            <p:cNvPr id="6" name="Line 49">
              <a:extLst>
                <a:ext uri="{FF2B5EF4-FFF2-40B4-BE49-F238E27FC236}">
                  <a16:creationId xmlns:a16="http://schemas.microsoft.com/office/drawing/2014/main" id="{5A0987D3-7EA6-8B1E-4A1F-2EFE677676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243440" y="1667970"/>
              <a:ext cx="0" cy="594565"/>
            </a:xfrm>
            <a:prstGeom prst="line">
              <a:avLst/>
            </a:prstGeom>
            <a:noFill/>
            <a:ln w="25400">
              <a:solidFill>
                <a:srgbClr val="B21A1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49">
              <a:extLst>
                <a:ext uri="{FF2B5EF4-FFF2-40B4-BE49-F238E27FC236}">
                  <a16:creationId xmlns:a16="http://schemas.microsoft.com/office/drawing/2014/main" id="{8121E4FE-4C1F-4B0D-98A7-21D4EF8964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43438" y="2261276"/>
              <a:ext cx="807244" cy="1261"/>
            </a:xfrm>
            <a:prstGeom prst="line">
              <a:avLst/>
            </a:prstGeom>
            <a:noFill/>
            <a:ln w="25400">
              <a:solidFill>
                <a:srgbClr val="B21A1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22E6FD6-2975-DD07-99AD-22153E1B26E8}"/>
                </a:ext>
              </a:extLst>
            </p:cNvPr>
            <p:cNvGrpSpPr/>
            <p:nvPr/>
          </p:nvGrpSpPr>
          <p:grpSpPr>
            <a:xfrm>
              <a:off x="7106468" y="1598913"/>
              <a:ext cx="1682175" cy="138118"/>
              <a:chOff x="424880" y="4346477"/>
              <a:chExt cx="1682175" cy="138118"/>
            </a:xfrm>
          </p:grpSpPr>
          <p:sp>
            <p:nvSpPr>
              <p:cNvPr id="23" name="Line 49">
                <a:extLst>
                  <a:ext uri="{FF2B5EF4-FFF2-40B4-BE49-F238E27FC236}">
                    <a16:creationId xmlns:a16="http://schemas.microsoft.com/office/drawing/2014/main" id="{80E612FA-AE1A-CC8A-F754-C76CB007D0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1458" y="4415535"/>
                <a:ext cx="1584176" cy="1"/>
              </a:xfrm>
              <a:prstGeom prst="line">
                <a:avLst/>
              </a:prstGeom>
              <a:noFill/>
              <a:ln w="50800">
                <a:solidFill>
                  <a:srgbClr val="B21A1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7FA7B18-B155-A41C-0799-D1E18543638A}"/>
                  </a:ext>
                </a:extLst>
              </p:cNvPr>
              <p:cNvSpPr/>
              <p:nvPr/>
            </p:nvSpPr>
            <p:spPr>
              <a:xfrm>
                <a:off x="424880" y="4346477"/>
                <a:ext cx="113155" cy="138118"/>
              </a:xfrm>
              <a:prstGeom prst="rect">
                <a:avLst/>
              </a:prstGeom>
              <a:solidFill>
                <a:srgbClr val="B21A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AAF7590-6B24-55AB-918C-F76CB6CE0B11}"/>
                  </a:ext>
                </a:extLst>
              </p:cNvPr>
              <p:cNvSpPr/>
              <p:nvPr/>
            </p:nvSpPr>
            <p:spPr>
              <a:xfrm>
                <a:off x="1993900" y="4346477"/>
                <a:ext cx="113155" cy="138118"/>
              </a:xfrm>
              <a:prstGeom prst="rect">
                <a:avLst/>
              </a:prstGeom>
              <a:solidFill>
                <a:srgbClr val="B21A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68D3AC4-48EB-1A73-92C1-B435536401FE}"/>
                </a:ext>
              </a:extLst>
            </p:cNvPr>
            <p:cNvGrpSpPr/>
            <p:nvPr/>
          </p:nvGrpSpPr>
          <p:grpSpPr>
            <a:xfrm>
              <a:off x="11146768" y="1598913"/>
              <a:ext cx="1682175" cy="138118"/>
              <a:chOff x="424880" y="4346477"/>
              <a:chExt cx="1682175" cy="138118"/>
            </a:xfrm>
          </p:grpSpPr>
          <p:sp>
            <p:nvSpPr>
              <p:cNvPr id="20" name="Line 49">
                <a:extLst>
                  <a:ext uri="{FF2B5EF4-FFF2-40B4-BE49-F238E27FC236}">
                    <a16:creationId xmlns:a16="http://schemas.microsoft.com/office/drawing/2014/main" id="{59C5534D-C4E4-51B5-425F-4550D82F1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1458" y="4415535"/>
                <a:ext cx="1584176" cy="1"/>
              </a:xfrm>
              <a:prstGeom prst="line">
                <a:avLst/>
              </a:prstGeom>
              <a:noFill/>
              <a:ln w="50800">
                <a:solidFill>
                  <a:srgbClr val="B21A1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DEC5DA4-92AF-8781-6752-422D29D26766}"/>
                  </a:ext>
                </a:extLst>
              </p:cNvPr>
              <p:cNvSpPr/>
              <p:nvPr/>
            </p:nvSpPr>
            <p:spPr>
              <a:xfrm>
                <a:off x="424880" y="4346477"/>
                <a:ext cx="113155" cy="138118"/>
              </a:xfrm>
              <a:prstGeom prst="rect">
                <a:avLst/>
              </a:prstGeom>
              <a:solidFill>
                <a:srgbClr val="B21A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207B0D8-3C97-AC3D-B397-CD054A63E9B4}"/>
                  </a:ext>
                </a:extLst>
              </p:cNvPr>
              <p:cNvSpPr/>
              <p:nvPr/>
            </p:nvSpPr>
            <p:spPr>
              <a:xfrm>
                <a:off x="1993900" y="4346477"/>
                <a:ext cx="113155" cy="138118"/>
              </a:xfrm>
              <a:prstGeom prst="rect">
                <a:avLst/>
              </a:prstGeom>
              <a:solidFill>
                <a:srgbClr val="B21A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Line 49">
              <a:extLst>
                <a:ext uri="{FF2B5EF4-FFF2-40B4-BE49-F238E27FC236}">
                  <a16:creationId xmlns:a16="http://schemas.microsoft.com/office/drawing/2014/main" id="{47AFAA31-8BAB-63C0-8995-FD8AA2CCF0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555808" y="1686472"/>
              <a:ext cx="0" cy="594565"/>
            </a:xfrm>
            <a:prstGeom prst="line">
              <a:avLst/>
            </a:prstGeom>
            <a:noFill/>
            <a:ln w="25400">
              <a:solidFill>
                <a:srgbClr val="B21A1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49">
              <a:extLst>
                <a:ext uri="{FF2B5EF4-FFF2-40B4-BE49-F238E27FC236}">
                  <a16:creationId xmlns:a16="http://schemas.microsoft.com/office/drawing/2014/main" id="{A51F1ABA-3F55-AD6F-CE3D-1B0D86B1D1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43398" y="2359614"/>
              <a:ext cx="1800202" cy="1"/>
            </a:xfrm>
            <a:prstGeom prst="line">
              <a:avLst/>
            </a:prstGeom>
            <a:noFill/>
            <a:ln w="25400">
              <a:solidFill>
                <a:srgbClr val="B21A1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49">
              <a:extLst>
                <a:ext uri="{FF2B5EF4-FFF2-40B4-BE49-F238E27FC236}">
                  <a16:creationId xmlns:a16="http://schemas.microsoft.com/office/drawing/2014/main" id="{E4E4FCC4-55AB-4244-02D4-C091A6F5F1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08497" y="2262537"/>
              <a:ext cx="747311" cy="0"/>
            </a:xfrm>
            <a:prstGeom prst="line">
              <a:avLst/>
            </a:prstGeom>
            <a:noFill/>
            <a:ln w="25400">
              <a:solidFill>
                <a:srgbClr val="B21A1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49">
              <a:extLst>
                <a:ext uri="{FF2B5EF4-FFF2-40B4-BE49-F238E27FC236}">
                  <a16:creationId xmlns:a16="http://schemas.microsoft.com/office/drawing/2014/main" id="{72B44376-78BE-EDC7-75F2-D1828D09C9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982383" y="2186941"/>
              <a:ext cx="1800202" cy="1"/>
            </a:xfrm>
            <a:prstGeom prst="line">
              <a:avLst/>
            </a:prstGeom>
            <a:noFill/>
            <a:ln w="25400">
              <a:solidFill>
                <a:srgbClr val="B21A1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13EDC8E-CD3C-7AD2-8F1D-F6D4F95372F6}"/>
                </a:ext>
              </a:extLst>
            </p:cNvPr>
            <p:cNvGrpSpPr/>
            <p:nvPr/>
          </p:nvGrpSpPr>
          <p:grpSpPr>
            <a:xfrm>
              <a:off x="8424372" y="2005901"/>
              <a:ext cx="900000" cy="627935"/>
              <a:chOff x="272480" y="2581965"/>
              <a:chExt cx="900000" cy="62793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9B563F8-76F5-7B40-03F0-5C67E7325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2480" y="2581965"/>
                <a:ext cx="900000" cy="627935"/>
              </a:xfrm>
              <a:prstGeom prst="rect">
                <a:avLst/>
              </a:prstGeom>
              <a:effectLst/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43E255-B771-CD11-EDBD-C4478DF17EF9}"/>
                  </a:ext>
                </a:extLst>
              </p:cNvPr>
              <p:cNvSpPr txBox="1"/>
              <p:nvPr/>
            </p:nvSpPr>
            <p:spPr>
              <a:xfrm>
                <a:off x="344777" y="2861403"/>
                <a:ext cx="747320" cy="250099"/>
              </a:xfrm>
              <a:prstGeom prst="rect">
                <a:avLst/>
              </a:prstGeom>
              <a:noFill/>
            </p:spPr>
            <p:txBody>
              <a:bodyPr wrap="square" lIns="0" tIns="6480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R1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680B003-EEC4-771A-4EB6-103363914471}"/>
                </a:ext>
              </a:extLst>
            </p:cNvPr>
            <p:cNvGrpSpPr/>
            <p:nvPr/>
          </p:nvGrpSpPr>
          <p:grpSpPr>
            <a:xfrm>
              <a:off x="10440596" y="2005901"/>
              <a:ext cx="900000" cy="627935"/>
              <a:chOff x="272480" y="2581965"/>
              <a:chExt cx="900000" cy="62793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DD7F5B6-BDC7-744F-1029-0B47A1E9B0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2480" y="2581965"/>
                <a:ext cx="900000" cy="627935"/>
              </a:xfrm>
              <a:prstGeom prst="rect">
                <a:avLst/>
              </a:prstGeom>
              <a:effectLst/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364AA15-F122-F3C5-DB81-185ED49D33A4}"/>
                  </a:ext>
                </a:extLst>
              </p:cNvPr>
              <p:cNvSpPr txBox="1"/>
              <p:nvPr/>
            </p:nvSpPr>
            <p:spPr>
              <a:xfrm>
                <a:off x="344777" y="2861403"/>
                <a:ext cx="747320" cy="250099"/>
              </a:xfrm>
              <a:prstGeom prst="rect">
                <a:avLst/>
              </a:prstGeom>
              <a:noFill/>
            </p:spPr>
            <p:txBody>
              <a:bodyPr wrap="square" lIns="0" tIns="6480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R2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83318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2C0B8-735E-E6D7-8DD6-0123141F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Is It Worth It? What Others Are Saying…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BD7F8-F78B-0B92-253D-98566995D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14" y="1481708"/>
            <a:ext cx="6845300" cy="252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15375D-120A-D398-65FB-945D33D33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65" y="4158922"/>
            <a:ext cx="69469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5839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01D73-CC58-8E42-F808-3B80F019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14" y="825080"/>
            <a:ext cx="12473394" cy="506714"/>
          </a:xfrm>
        </p:spPr>
        <p:txBody>
          <a:bodyPr/>
          <a:lstStyle/>
          <a:p>
            <a:r>
              <a:rPr lang="en-SI" dirty="0"/>
              <a:t>What Others Are Building with netlab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174682-8443-11CF-5420-5587847B1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14" y="1495326"/>
            <a:ext cx="7072536" cy="542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34915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715E-1BCB-94A9-368E-675F46701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How Can You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E4CAD-2E70-E55F-1B40-633DE9CB4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11" y="1567934"/>
            <a:ext cx="12470519" cy="5092066"/>
          </a:xfrm>
        </p:spPr>
        <p:txBody>
          <a:bodyPr/>
          <a:lstStyle/>
          <a:p>
            <a:pPr lvl="1"/>
            <a:r>
              <a:rPr lang="en-SI" dirty="0"/>
              <a:t>Spread the word ;)</a:t>
            </a:r>
          </a:p>
          <a:p>
            <a:pPr lvl="1"/>
            <a:r>
              <a:rPr lang="en-SI" dirty="0"/>
              <a:t>Use the tool to build your labs</a:t>
            </a:r>
          </a:p>
          <a:p>
            <a:pPr lvl="1"/>
            <a:r>
              <a:rPr lang="en-SI" dirty="0"/>
              <a:t>Ask questions and report bugs</a:t>
            </a:r>
          </a:p>
          <a:p>
            <a:r>
              <a:rPr lang="en-SI" dirty="0"/>
              <a:t>Want to contribute?</a:t>
            </a:r>
          </a:p>
          <a:p>
            <a:pPr lvl="1"/>
            <a:r>
              <a:rPr lang="en-SI" dirty="0"/>
              <a:t>Fix documentation</a:t>
            </a:r>
          </a:p>
          <a:p>
            <a:pPr lvl="1"/>
            <a:r>
              <a:rPr lang="en-SI" dirty="0"/>
              <a:t>Fix bugs</a:t>
            </a:r>
          </a:p>
          <a:p>
            <a:pPr lvl="1"/>
            <a:r>
              <a:rPr lang="en-SI" dirty="0"/>
              <a:t>Add new functionality to existing devices</a:t>
            </a:r>
            <a:br>
              <a:rPr lang="en-SI" dirty="0"/>
            </a:br>
            <a:r>
              <a:rPr lang="en-SI" dirty="0"/>
              <a:t>(example: VXLAN on IOS XR or vPTX)</a:t>
            </a:r>
          </a:p>
          <a:p>
            <a:pPr lvl="1"/>
            <a:r>
              <a:rPr lang="en-SI" dirty="0"/>
              <a:t>Add new devices</a:t>
            </a:r>
          </a:p>
          <a:p>
            <a:r>
              <a:rPr lang="en-SI" dirty="0"/>
              <a:t>Still not enough?</a:t>
            </a:r>
          </a:p>
          <a:p>
            <a:pPr lvl="1"/>
            <a:r>
              <a:rPr lang="en-SI" dirty="0"/>
              <a:t>Develop new plugins (hint: OSPF interface parameters)</a:t>
            </a:r>
          </a:p>
          <a:p>
            <a:pPr lvl="1"/>
            <a:r>
              <a:rPr lang="en-SI" dirty="0"/>
              <a:t>Develop new modules (IP multicast</a:t>
            </a:r>
            <a:r>
              <a:rPr lang="en-SI"/>
              <a:t>, Babel, RIP…)</a:t>
            </a:r>
            <a:endParaRPr lang="en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4C501-91E4-5AF6-4613-A47ECA54D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556" y="1567934"/>
            <a:ext cx="4940174" cy="494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326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81582" y="6882308"/>
            <a:ext cx="13371164" cy="5456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1255587"/>
            <a:r>
              <a:rPr lang="en-US" sz="2400" b="1" dirty="0" err="1">
                <a:solidFill>
                  <a:srgbClr val="D26400"/>
                </a:solidFill>
              </a:rPr>
              <a:t>Netlab</a:t>
            </a:r>
            <a:r>
              <a:rPr lang="en-US" sz="2400" b="1" dirty="0">
                <a:solidFill>
                  <a:srgbClr val="D26400"/>
                </a:solidFill>
              </a:rPr>
              <a:t> resources</a:t>
            </a:r>
          </a:p>
          <a:p>
            <a:pPr defTabSz="1255587"/>
            <a:r>
              <a:rPr lang="en-US" sz="2400" dirty="0"/>
              <a:t>Documentation:	</a:t>
            </a:r>
            <a:r>
              <a:rPr lang="en-US" sz="2400" b="1" dirty="0" err="1">
                <a:solidFill>
                  <a:srgbClr val="D26400"/>
                </a:solidFill>
              </a:rPr>
              <a:t>netlab.tools</a:t>
            </a:r>
            <a:endParaRPr lang="en-US" sz="2400" b="1" dirty="0">
              <a:solidFill>
                <a:srgbClr val="D26400"/>
              </a:solidFill>
            </a:endParaRPr>
          </a:p>
          <a:p>
            <a:pPr defTabSz="1255587"/>
            <a:r>
              <a:rPr lang="en-US" sz="2400" dirty="0"/>
              <a:t>Blog posts:	</a:t>
            </a:r>
            <a:r>
              <a:rPr lang="en-US" sz="2400" dirty="0" err="1"/>
              <a:t>blog.ipspace.net</a:t>
            </a:r>
            <a:r>
              <a:rPr lang="en-US" sz="2400" dirty="0"/>
              <a:t>/tag/</a:t>
            </a:r>
            <a:r>
              <a:rPr lang="en-US" sz="2400" dirty="0" err="1"/>
              <a:t>netlab.html</a:t>
            </a:r>
            <a:endParaRPr lang="en-US" sz="2400" dirty="0"/>
          </a:p>
          <a:p>
            <a:pPr defTabSz="1255587"/>
            <a:r>
              <a:rPr lang="en-US" sz="2400" dirty="0"/>
              <a:t>Source code:	</a:t>
            </a:r>
            <a:r>
              <a:rPr lang="en-US" sz="2400" dirty="0" err="1"/>
              <a:t>github.com</a:t>
            </a:r>
            <a:r>
              <a:rPr lang="en-US" sz="2400" dirty="0"/>
              <a:t>/</a:t>
            </a:r>
            <a:r>
              <a:rPr lang="en-US" sz="2400" dirty="0" err="1"/>
              <a:t>ipspace</a:t>
            </a:r>
            <a:r>
              <a:rPr lang="en-US" sz="2400" dirty="0"/>
              <a:t>/</a:t>
            </a:r>
            <a:r>
              <a:rPr lang="en-US" sz="2400" dirty="0" err="1"/>
              <a:t>netlab</a:t>
            </a:r>
            <a:endParaRPr lang="en-US" sz="2400" dirty="0"/>
          </a:p>
          <a:p>
            <a:pPr defTabSz="1255587"/>
            <a:r>
              <a:rPr lang="en-US" sz="2400" dirty="0"/>
              <a:t>Examples:	</a:t>
            </a:r>
            <a:r>
              <a:rPr lang="en-US" sz="2400" dirty="0" err="1"/>
              <a:t>github.com</a:t>
            </a:r>
            <a:r>
              <a:rPr lang="en-US" sz="2400" dirty="0"/>
              <a:t>/</a:t>
            </a:r>
            <a:r>
              <a:rPr lang="en-US" sz="2400" dirty="0" err="1"/>
              <a:t>ipspace</a:t>
            </a:r>
            <a:r>
              <a:rPr lang="en-US" sz="2400" dirty="0"/>
              <a:t>/</a:t>
            </a:r>
            <a:r>
              <a:rPr lang="en-US" sz="2400" dirty="0" err="1"/>
              <a:t>netlab</a:t>
            </a:r>
            <a:r>
              <a:rPr lang="en-US" sz="2400" dirty="0"/>
              <a:t>-examples</a:t>
            </a:r>
          </a:p>
          <a:p>
            <a:pPr defTabSz="1255587"/>
            <a:r>
              <a:rPr lang="en-US" sz="2400" dirty="0"/>
              <a:t>Sample project:	</a:t>
            </a:r>
            <a:r>
              <a:rPr lang="en-US" sz="2400" dirty="0" err="1"/>
              <a:t>bgplabs.net</a:t>
            </a:r>
            <a:endParaRPr lang="en-US" sz="2400" dirty="0"/>
          </a:p>
          <a:p>
            <a:pPr defTabSz="1255587"/>
            <a:endParaRPr lang="en-US" sz="2400" dirty="0"/>
          </a:p>
          <a:p>
            <a:pPr defTabSz="1255587"/>
            <a:r>
              <a:rPr lang="en-US" sz="2400" b="1" dirty="0">
                <a:solidFill>
                  <a:srgbClr val="D26400"/>
                </a:solidFill>
              </a:rPr>
              <a:t>To reach me</a:t>
            </a:r>
          </a:p>
          <a:p>
            <a:pPr defTabSz="1255587"/>
            <a:r>
              <a:rPr lang="en-US" sz="2400" dirty="0"/>
              <a:t>Web:		</a:t>
            </a:r>
            <a:r>
              <a:rPr lang="en-US" sz="2400" dirty="0" err="1"/>
              <a:t>ipSpace.net</a:t>
            </a:r>
            <a:endParaRPr lang="en-US" sz="2400" dirty="0"/>
          </a:p>
          <a:p>
            <a:pPr defTabSz="1255587"/>
            <a:r>
              <a:rPr lang="en-US" sz="2400" dirty="0"/>
              <a:t>Email:		</a:t>
            </a:r>
            <a:r>
              <a:rPr lang="en-US" sz="2400" dirty="0" err="1"/>
              <a:t>ip@ipSpace.net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596" y="2741279"/>
            <a:ext cx="4537765" cy="46866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0BD4ED-FAF5-9742-6F5D-1B4F91DF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4" y="6907512"/>
            <a:ext cx="13205279" cy="520401"/>
          </a:xfrm>
          <a:prstGeom prst="rect">
            <a:avLst/>
          </a:prstGeom>
          <a:solidFill>
            <a:srgbClr val="97652D"/>
          </a:solidFill>
          <a:ln w="66675">
            <a:noFill/>
            <a:round/>
            <a:headEnd/>
            <a:tailEnd type="triangle" w="med" len="med"/>
          </a:ln>
        </p:spPr>
        <p:txBody>
          <a:bodyPr lIns="67352" tIns="33675" rIns="67352" bIns="33675" anchor="ctr" anchorCtr="0"/>
          <a:lstStyle/>
          <a:p>
            <a:pPr marL="266685"/>
            <a:r>
              <a:rPr lang="en-US" sz="2000" dirty="0">
                <a:solidFill>
                  <a:schemeClr val="bg1"/>
                </a:solidFill>
              </a:rPr>
              <a:t>Use GitHub issues / discussions to ask </a:t>
            </a:r>
            <a:r>
              <a:rPr lang="en-US" sz="2000" dirty="0" err="1">
                <a:solidFill>
                  <a:schemeClr val="bg1"/>
                </a:solidFill>
              </a:rPr>
              <a:t>netlab</a:t>
            </a:r>
            <a:r>
              <a:rPr lang="en-US" sz="2000" dirty="0">
                <a:solidFill>
                  <a:schemeClr val="bg1"/>
                </a:solidFill>
              </a:rPr>
              <a:t> questions and report challenges</a:t>
            </a:r>
            <a:endParaRPr lang="sl-SI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8875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994D3-C1E4-D6BA-D88D-564C2D7B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netlab High Level Architecture</a:t>
            </a:r>
          </a:p>
        </p:txBody>
      </p:sp>
    </p:spTree>
    <p:extLst>
      <p:ext uri="{BB962C8B-B14F-4D97-AF65-F5344CB8AC3E}">
        <p14:creationId xmlns:p14="http://schemas.microsoft.com/office/powerpoint/2010/main" val="269677503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D0CE-9C1B-884B-ABAC-F4169392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Architecture</a:t>
            </a:r>
          </a:p>
        </p:txBody>
      </p:sp>
      <p:sp>
        <p:nvSpPr>
          <p:cNvPr id="3" name="Process 2">
            <a:extLst>
              <a:ext uri="{FF2B5EF4-FFF2-40B4-BE49-F238E27FC236}">
                <a16:creationId xmlns:a16="http://schemas.microsoft.com/office/drawing/2014/main" id="{247BD588-EE18-3843-8829-60070F003D4F}"/>
              </a:ext>
            </a:extLst>
          </p:cNvPr>
          <p:cNvSpPr/>
          <p:nvPr/>
        </p:nvSpPr>
        <p:spPr bwMode="auto">
          <a:xfrm>
            <a:off x="368214" y="2634129"/>
            <a:ext cx="8311418" cy="576064"/>
          </a:xfrm>
          <a:prstGeom prst="flowChartProcess">
            <a:avLst/>
          </a:prstGeom>
          <a:solidFill>
            <a:srgbClr val="FBA00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netlab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CLI</a:t>
            </a:r>
          </a:p>
        </p:txBody>
      </p:sp>
      <p:sp>
        <p:nvSpPr>
          <p:cNvPr id="4" name="Process 3">
            <a:extLst>
              <a:ext uri="{FF2B5EF4-FFF2-40B4-BE49-F238E27FC236}">
                <a16:creationId xmlns:a16="http://schemas.microsoft.com/office/drawing/2014/main" id="{80667BEE-551A-5E4F-BD4F-1580381777F1}"/>
              </a:ext>
            </a:extLst>
          </p:cNvPr>
          <p:cNvSpPr/>
          <p:nvPr/>
        </p:nvSpPr>
        <p:spPr bwMode="auto">
          <a:xfrm>
            <a:off x="368214" y="3642241"/>
            <a:ext cx="4073958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Vagrant</a:t>
            </a:r>
          </a:p>
        </p:txBody>
      </p:sp>
      <p:sp>
        <p:nvSpPr>
          <p:cNvPr id="5" name="Process 4">
            <a:extLst>
              <a:ext uri="{FF2B5EF4-FFF2-40B4-BE49-F238E27FC236}">
                <a16:creationId xmlns:a16="http://schemas.microsoft.com/office/drawing/2014/main" id="{400C45CE-6972-7249-84A8-05A5A8CD4914}"/>
              </a:ext>
            </a:extLst>
          </p:cNvPr>
          <p:cNvSpPr/>
          <p:nvPr/>
        </p:nvSpPr>
        <p:spPr bwMode="auto">
          <a:xfrm>
            <a:off x="4616686" y="3642241"/>
            <a:ext cx="1944216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Containerlab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Process 5">
            <a:extLst>
              <a:ext uri="{FF2B5EF4-FFF2-40B4-BE49-F238E27FC236}">
                <a16:creationId xmlns:a16="http://schemas.microsoft.com/office/drawing/2014/main" id="{0692DBCA-4F94-2645-915C-B9A29A1FE657}"/>
              </a:ext>
            </a:extLst>
          </p:cNvPr>
          <p:cNvSpPr/>
          <p:nvPr/>
        </p:nvSpPr>
        <p:spPr bwMode="auto">
          <a:xfrm>
            <a:off x="6735416" y="3642241"/>
            <a:ext cx="1944216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Ansible</a:t>
            </a:r>
          </a:p>
        </p:txBody>
      </p:sp>
      <p:sp>
        <p:nvSpPr>
          <p:cNvPr id="7" name="Process 6">
            <a:extLst>
              <a:ext uri="{FF2B5EF4-FFF2-40B4-BE49-F238E27FC236}">
                <a16:creationId xmlns:a16="http://schemas.microsoft.com/office/drawing/2014/main" id="{56C551D9-80F0-8F48-BF79-80094018EAB6}"/>
              </a:ext>
            </a:extLst>
          </p:cNvPr>
          <p:cNvSpPr/>
          <p:nvPr/>
        </p:nvSpPr>
        <p:spPr bwMode="auto">
          <a:xfrm>
            <a:off x="368214" y="4650354"/>
            <a:ext cx="1944216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VirtualBox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93FBAB93-2B6A-0943-B3C8-E2AD953D6010}"/>
              </a:ext>
            </a:extLst>
          </p:cNvPr>
          <p:cNvSpPr/>
          <p:nvPr/>
        </p:nvSpPr>
        <p:spPr bwMode="auto">
          <a:xfrm>
            <a:off x="2497956" y="4650353"/>
            <a:ext cx="1944216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libvirt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Process 8">
            <a:extLst>
              <a:ext uri="{FF2B5EF4-FFF2-40B4-BE49-F238E27FC236}">
                <a16:creationId xmlns:a16="http://schemas.microsoft.com/office/drawing/2014/main" id="{D48032C7-3A3C-784B-B6BF-056975C52C76}"/>
              </a:ext>
            </a:extLst>
          </p:cNvPr>
          <p:cNvSpPr/>
          <p:nvPr/>
        </p:nvSpPr>
        <p:spPr bwMode="auto">
          <a:xfrm>
            <a:off x="2497956" y="5658172"/>
            <a:ext cx="1944216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KVM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BA88AE84-2952-DA44-B938-8140C5680E9B}"/>
              </a:ext>
            </a:extLst>
          </p:cNvPr>
          <p:cNvSpPr/>
          <p:nvPr/>
        </p:nvSpPr>
        <p:spPr bwMode="auto">
          <a:xfrm>
            <a:off x="2225173" y="3108142"/>
            <a:ext cx="360040" cy="576064"/>
          </a:xfrm>
          <a:prstGeom prst="downArrow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E3074940-2647-7D44-8A5F-1FCA770B3F86}"/>
              </a:ext>
            </a:extLst>
          </p:cNvPr>
          <p:cNvSpPr/>
          <p:nvPr/>
        </p:nvSpPr>
        <p:spPr bwMode="auto">
          <a:xfrm>
            <a:off x="5408774" y="3108142"/>
            <a:ext cx="360040" cy="576064"/>
          </a:xfrm>
          <a:prstGeom prst="downArrow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E1B23EEC-4D27-7143-8DEB-0D126F6F317B}"/>
              </a:ext>
            </a:extLst>
          </p:cNvPr>
          <p:cNvSpPr/>
          <p:nvPr/>
        </p:nvSpPr>
        <p:spPr bwMode="auto">
          <a:xfrm>
            <a:off x="7527504" y="3108142"/>
            <a:ext cx="360040" cy="576064"/>
          </a:xfrm>
          <a:prstGeom prst="downArrow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5044E034-EBD8-9C45-838C-A8657FA3D0A0}"/>
              </a:ext>
            </a:extLst>
          </p:cNvPr>
          <p:cNvSpPr/>
          <p:nvPr/>
        </p:nvSpPr>
        <p:spPr bwMode="auto">
          <a:xfrm>
            <a:off x="1160302" y="4146297"/>
            <a:ext cx="360040" cy="576064"/>
          </a:xfrm>
          <a:prstGeom prst="downArrow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59F8FD22-F1D4-B847-AE01-D6B2A4DB2FDE}"/>
              </a:ext>
            </a:extLst>
          </p:cNvPr>
          <p:cNvSpPr/>
          <p:nvPr/>
        </p:nvSpPr>
        <p:spPr bwMode="auto">
          <a:xfrm>
            <a:off x="3290044" y="4146150"/>
            <a:ext cx="360040" cy="576064"/>
          </a:xfrm>
          <a:prstGeom prst="downArrow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2C985634-DE39-1B46-B70B-5B3C7DD6DCCD}"/>
              </a:ext>
            </a:extLst>
          </p:cNvPr>
          <p:cNvSpPr/>
          <p:nvPr/>
        </p:nvSpPr>
        <p:spPr bwMode="auto">
          <a:xfrm>
            <a:off x="3290044" y="5153969"/>
            <a:ext cx="360040" cy="576064"/>
          </a:xfrm>
          <a:prstGeom prst="downArrow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Process 15">
            <a:extLst>
              <a:ext uri="{FF2B5EF4-FFF2-40B4-BE49-F238E27FC236}">
                <a16:creationId xmlns:a16="http://schemas.microsoft.com/office/drawing/2014/main" id="{3ED61D73-B4A4-A24F-92C7-46C1A7E50229}"/>
              </a:ext>
            </a:extLst>
          </p:cNvPr>
          <p:cNvSpPr/>
          <p:nvPr/>
        </p:nvSpPr>
        <p:spPr bwMode="auto">
          <a:xfrm>
            <a:off x="4616686" y="4612300"/>
            <a:ext cx="1944216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Docker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F25BCF5-3FB1-5349-89B2-5CF369CB9D90}"/>
              </a:ext>
            </a:extLst>
          </p:cNvPr>
          <p:cNvSpPr/>
          <p:nvPr/>
        </p:nvSpPr>
        <p:spPr bwMode="auto">
          <a:xfrm>
            <a:off x="5408774" y="4146150"/>
            <a:ext cx="360040" cy="576064"/>
          </a:xfrm>
          <a:prstGeom prst="downArrow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DBD01BE1-7D40-34B0-E2AF-4033FCC4E2D3}"/>
              </a:ext>
            </a:extLst>
          </p:cNvPr>
          <p:cNvSpPr/>
          <p:nvPr/>
        </p:nvSpPr>
        <p:spPr bwMode="auto">
          <a:xfrm>
            <a:off x="368215" y="1626163"/>
            <a:ext cx="2520000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Topology file</a:t>
            </a:r>
          </a:p>
        </p:txBody>
      </p:sp>
      <p:sp>
        <p:nvSpPr>
          <p:cNvPr id="20" name="Process 19">
            <a:extLst>
              <a:ext uri="{FF2B5EF4-FFF2-40B4-BE49-F238E27FC236}">
                <a16:creationId xmlns:a16="http://schemas.microsoft.com/office/drawing/2014/main" id="{BC1EDAFF-B0DD-104A-CFBA-9A7F62E99169}"/>
              </a:ext>
            </a:extLst>
          </p:cNvPr>
          <p:cNvSpPr/>
          <p:nvPr/>
        </p:nvSpPr>
        <p:spPr bwMode="auto">
          <a:xfrm>
            <a:off x="3263924" y="1626163"/>
            <a:ext cx="2520000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Plugins</a:t>
            </a:r>
          </a:p>
        </p:txBody>
      </p:sp>
      <p:sp>
        <p:nvSpPr>
          <p:cNvPr id="21" name="Process 20">
            <a:extLst>
              <a:ext uri="{FF2B5EF4-FFF2-40B4-BE49-F238E27FC236}">
                <a16:creationId xmlns:a16="http://schemas.microsoft.com/office/drawing/2014/main" id="{ADA4A194-DFB8-E35E-5D34-A301B0BC222B}"/>
              </a:ext>
            </a:extLst>
          </p:cNvPr>
          <p:cNvSpPr/>
          <p:nvPr/>
        </p:nvSpPr>
        <p:spPr bwMode="auto">
          <a:xfrm>
            <a:off x="6159632" y="1626163"/>
            <a:ext cx="2520000" cy="5760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System defaults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6386DEB5-1382-91EC-9B10-B0D7B27A8020}"/>
              </a:ext>
            </a:extLst>
          </p:cNvPr>
          <p:cNvSpPr/>
          <p:nvPr/>
        </p:nvSpPr>
        <p:spPr bwMode="auto">
          <a:xfrm>
            <a:off x="1448195" y="2130219"/>
            <a:ext cx="360040" cy="576064"/>
          </a:xfrm>
          <a:prstGeom prst="downArrow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B31ED1D6-3251-31A9-E8D4-A7A95E56384D}"/>
              </a:ext>
            </a:extLst>
          </p:cNvPr>
          <p:cNvSpPr/>
          <p:nvPr/>
        </p:nvSpPr>
        <p:spPr bwMode="auto">
          <a:xfrm>
            <a:off x="4343904" y="2130219"/>
            <a:ext cx="360040" cy="576064"/>
          </a:xfrm>
          <a:prstGeom prst="downArrow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61BBD204-FE9E-14D5-19C2-7E000D0A926B}"/>
              </a:ext>
            </a:extLst>
          </p:cNvPr>
          <p:cNvSpPr/>
          <p:nvPr/>
        </p:nvSpPr>
        <p:spPr bwMode="auto">
          <a:xfrm>
            <a:off x="7239612" y="2130219"/>
            <a:ext cx="360040" cy="576064"/>
          </a:xfrm>
          <a:prstGeom prst="downArrow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21648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D0CE-9C1B-884B-ABAC-F4169392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Transformation and Configuration File Creation</a:t>
            </a:r>
          </a:p>
        </p:txBody>
      </p:sp>
      <p:sp>
        <p:nvSpPr>
          <p:cNvPr id="3" name="Process 2">
            <a:extLst>
              <a:ext uri="{FF2B5EF4-FFF2-40B4-BE49-F238E27FC236}">
                <a16:creationId xmlns:a16="http://schemas.microsoft.com/office/drawing/2014/main" id="{247BD588-EE18-3843-8829-60070F003D4F}"/>
              </a:ext>
            </a:extLst>
          </p:cNvPr>
          <p:cNvSpPr/>
          <p:nvPr/>
        </p:nvSpPr>
        <p:spPr bwMode="auto">
          <a:xfrm>
            <a:off x="368214" y="2634129"/>
            <a:ext cx="11119870" cy="576064"/>
          </a:xfrm>
          <a:prstGeom prst="flowChartProcess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pitchFamily="34" charset="0"/>
              </a:rPr>
              <a:t>Data model transformation</a:t>
            </a:r>
          </a:p>
        </p:txBody>
      </p:sp>
      <p:sp>
        <p:nvSpPr>
          <p:cNvPr id="4" name="Process 3">
            <a:extLst>
              <a:ext uri="{FF2B5EF4-FFF2-40B4-BE49-F238E27FC236}">
                <a16:creationId xmlns:a16="http://schemas.microsoft.com/office/drawing/2014/main" id="{80667BEE-551A-5E4F-BD4F-1580381777F1}"/>
              </a:ext>
            </a:extLst>
          </p:cNvPr>
          <p:cNvSpPr/>
          <p:nvPr/>
        </p:nvSpPr>
        <p:spPr bwMode="auto">
          <a:xfrm>
            <a:off x="368215" y="3642241"/>
            <a:ext cx="1841710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Snapshot</a:t>
            </a:r>
          </a:p>
        </p:txBody>
      </p:sp>
      <p:sp>
        <p:nvSpPr>
          <p:cNvPr id="6" name="Process 5">
            <a:extLst>
              <a:ext uri="{FF2B5EF4-FFF2-40B4-BE49-F238E27FC236}">
                <a16:creationId xmlns:a16="http://schemas.microsoft.com/office/drawing/2014/main" id="{0692DBCA-4F94-2645-915C-B9A29A1FE657}"/>
              </a:ext>
            </a:extLst>
          </p:cNvPr>
          <p:cNvSpPr/>
          <p:nvPr/>
        </p:nvSpPr>
        <p:spPr bwMode="auto">
          <a:xfrm>
            <a:off x="9543868" y="1626163"/>
            <a:ext cx="1944216" cy="576064"/>
          </a:xfrm>
          <a:prstGeom prst="flowChartProcess">
            <a:avLst/>
          </a:prstGeom>
          <a:solidFill>
            <a:srgbClr val="FBA00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CLI arguments</a:t>
            </a: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DBD01BE1-7D40-34B0-E2AF-4033FCC4E2D3}"/>
              </a:ext>
            </a:extLst>
          </p:cNvPr>
          <p:cNvSpPr/>
          <p:nvPr/>
        </p:nvSpPr>
        <p:spPr bwMode="auto">
          <a:xfrm>
            <a:off x="368215" y="1626163"/>
            <a:ext cx="2160000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Topology file</a:t>
            </a:r>
          </a:p>
        </p:txBody>
      </p:sp>
      <p:sp>
        <p:nvSpPr>
          <p:cNvPr id="20" name="Process 19">
            <a:extLst>
              <a:ext uri="{FF2B5EF4-FFF2-40B4-BE49-F238E27FC236}">
                <a16:creationId xmlns:a16="http://schemas.microsoft.com/office/drawing/2014/main" id="{BC1EDAFF-B0DD-104A-CFBA-9A7F62E99169}"/>
              </a:ext>
            </a:extLst>
          </p:cNvPr>
          <p:cNvSpPr/>
          <p:nvPr/>
        </p:nvSpPr>
        <p:spPr bwMode="auto">
          <a:xfrm>
            <a:off x="2641972" y="1626163"/>
            <a:ext cx="2160000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Plugins</a:t>
            </a:r>
          </a:p>
        </p:txBody>
      </p:sp>
      <p:sp>
        <p:nvSpPr>
          <p:cNvPr id="26" name="Process 25">
            <a:extLst>
              <a:ext uri="{FF2B5EF4-FFF2-40B4-BE49-F238E27FC236}">
                <a16:creationId xmlns:a16="http://schemas.microsoft.com/office/drawing/2014/main" id="{AA067647-4AA9-28C7-5778-2327B618ED04}"/>
              </a:ext>
            </a:extLst>
          </p:cNvPr>
          <p:cNvSpPr/>
          <p:nvPr/>
        </p:nvSpPr>
        <p:spPr bwMode="auto">
          <a:xfrm>
            <a:off x="4946468" y="1626163"/>
            <a:ext cx="2160000" cy="576064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Modules</a:t>
            </a:r>
          </a:p>
        </p:txBody>
      </p:sp>
      <p:sp>
        <p:nvSpPr>
          <p:cNvPr id="27" name="Process 26">
            <a:extLst>
              <a:ext uri="{FF2B5EF4-FFF2-40B4-BE49-F238E27FC236}">
                <a16:creationId xmlns:a16="http://schemas.microsoft.com/office/drawing/2014/main" id="{A4CF5CD6-B203-A636-225D-4EF9E1AE666A}"/>
              </a:ext>
            </a:extLst>
          </p:cNvPr>
          <p:cNvSpPr/>
          <p:nvPr/>
        </p:nvSpPr>
        <p:spPr bwMode="auto">
          <a:xfrm>
            <a:off x="7245168" y="1626163"/>
            <a:ext cx="2160000" cy="576064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Defaults</a:t>
            </a:r>
          </a:p>
        </p:txBody>
      </p:sp>
      <p:sp>
        <p:nvSpPr>
          <p:cNvPr id="30" name="Process 29">
            <a:extLst>
              <a:ext uri="{FF2B5EF4-FFF2-40B4-BE49-F238E27FC236}">
                <a16:creationId xmlns:a16="http://schemas.microsoft.com/office/drawing/2014/main" id="{803A56C6-842F-DC84-2D08-28D8D9E1A568}"/>
              </a:ext>
            </a:extLst>
          </p:cNvPr>
          <p:cNvSpPr/>
          <p:nvPr/>
        </p:nvSpPr>
        <p:spPr bwMode="auto">
          <a:xfrm>
            <a:off x="2325393" y="3642241"/>
            <a:ext cx="3204476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Orchestrator configuration</a:t>
            </a:r>
          </a:p>
        </p:txBody>
      </p:sp>
      <p:sp>
        <p:nvSpPr>
          <p:cNvPr id="31" name="Process 30">
            <a:extLst>
              <a:ext uri="{FF2B5EF4-FFF2-40B4-BE49-F238E27FC236}">
                <a16:creationId xmlns:a16="http://schemas.microsoft.com/office/drawing/2014/main" id="{591057CC-C4C3-AED4-CA08-78F7D2AC34D4}"/>
              </a:ext>
            </a:extLst>
          </p:cNvPr>
          <p:cNvSpPr/>
          <p:nvPr/>
        </p:nvSpPr>
        <p:spPr bwMode="auto">
          <a:xfrm>
            <a:off x="5647614" y="3642241"/>
            <a:ext cx="2293521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lang="en-US" dirty="0"/>
              <a:t>Ansible inventory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Process 31">
            <a:extLst>
              <a:ext uri="{FF2B5EF4-FFF2-40B4-BE49-F238E27FC236}">
                <a16:creationId xmlns:a16="http://schemas.microsoft.com/office/drawing/2014/main" id="{6BB63CD1-F0E8-BC7F-A9A8-8BA6423BAEE1}"/>
              </a:ext>
            </a:extLst>
          </p:cNvPr>
          <p:cNvSpPr/>
          <p:nvPr/>
        </p:nvSpPr>
        <p:spPr bwMode="auto">
          <a:xfrm>
            <a:off x="8058880" y="3642241"/>
            <a:ext cx="3429204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lang="en-US" dirty="0"/>
              <a:t>External tool configurations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BA88AE84-2952-DA44-B938-8140C5680E9B}"/>
              </a:ext>
            </a:extLst>
          </p:cNvPr>
          <p:cNvSpPr/>
          <p:nvPr/>
        </p:nvSpPr>
        <p:spPr bwMode="auto">
          <a:xfrm>
            <a:off x="1268194" y="3108142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E3074940-2647-7D44-8A5F-1FCA770B3F86}"/>
              </a:ext>
            </a:extLst>
          </p:cNvPr>
          <p:cNvSpPr/>
          <p:nvPr/>
        </p:nvSpPr>
        <p:spPr bwMode="auto">
          <a:xfrm>
            <a:off x="3747611" y="3108142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E1B23EEC-4D27-7143-8DEB-0D126F6F317B}"/>
              </a:ext>
            </a:extLst>
          </p:cNvPr>
          <p:cNvSpPr/>
          <p:nvPr/>
        </p:nvSpPr>
        <p:spPr bwMode="auto">
          <a:xfrm>
            <a:off x="6614354" y="3108142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F25BCF5-3FB1-5349-89B2-5CF369CB9D90}"/>
              </a:ext>
            </a:extLst>
          </p:cNvPr>
          <p:cNvSpPr/>
          <p:nvPr/>
        </p:nvSpPr>
        <p:spPr bwMode="auto">
          <a:xfrm>
            <a:off x="9593462" y="3119304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6386DEB5-1382-91EC-9B10-B0D7B27A8020}"/>
              </a:ext>
            </a:extLst>
          </p:cNvPr>
          <p:cNvSpPr/>
          <p:nvPr/>
        </p:nvSpPr>
        <p:spPr bwMode="auto">
          <a:xfrm>
            <a:off x="1268195" y="2130219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B31ED1D6-3251-31A9-E8D4-A7A95E56384D}"/>
              </a:ext>
            </a:extLst>
          </p:cNvPr>
          <p:cNvSpPr/>
          <p:nvPr/>
        </p:nvSpPr>
        <p:spPr bwMode="auto">
          <a:xfrm>
            <a:off x="3541952" y="2130219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EFCC3391-42D9-B5CD-F584-B36C2EBDF90C}"/>
              </a:ext>
            </a:extLst>
          </p:cNvPr>
          <p:cNvSpPr/>
          <p:nvPr/>
        </p:nvSpPr>
        <p:spPr bwMode="auto">
          <a:xfrm>
            <a:off x="5846448" y="2130219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61BBD204-FE9E-14D5-19C2-7E000D0A926B}"/>
              </a:ext>
            </a:extLst>
          </p:cNvPr>
          <p:cNvSpPr/>
          <p:nvPr/>
        </p:nvSpPr>
        <p:spPr bwMode="auto">
          <a:xfrm>
            <a:off x="8145148" y="2130219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762CE662-A02A-03B6-C62F-CEC8D0B6C819}"/>
              </a:ext>
            </a:extLst>
          </p:cNvPr>
          <p:cNvSpPr/>
          <p:nvPr/>
        </p:nvSpPr>
        <p:spPr bwMode="auto">
          <a:xfrm>
            <a:off x="10335956" y="2130219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5998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D0CE-9C1B-884B-ABAC-F4169392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netlab</a:t>
            </a:r>
            <a:r>
              <a:rPr lang="en-US" dirty="0"/>
              <a:t> initial – Device Configurations</a:t>
            </a:r>
          </a:p>
        </p:txBody>
      </p:sp>
      <p:sp>
        <p:nvSpPr>
          <p:cNvPr id="3" name="Process 2">
            <a:extLst>
              <a:ext uri="{FF2B5EF4-FFF2-40B4-BE49-F238E27FC236}">
                <a16:creationId xmlns:a16="http://schemas.microsoft.com/office/drawing/2014/main" id="{247BD588-EE18-3843-8829-60070F003D4F}"/>
              </a:ext>
            </a:extLst>
          </p:cNvPr>
          <p:cNvSpPr/>
          <p:nvPr/>
        </p:nvSpPr>
        <p:spPr bwMode="auto">
          <a:xfrm>
            <a:off x="368214" y="2634129"/>
            <a:ext cx="10359379" cy="576064"/>
          </a:xfrm>
          <a:prstGeom prst="flowChartProcess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pitchFamily="34" charset="0"/>
              </a:rPr>
              <a:t>Ansible playbook</a:t>
            </a:r>
          </a:p>
        </p:txBody>
      </p:sp>
      <p:sp>
        <p:nvSpPr>
          <p:cNvPr id="4" name="Process 3">
            <a:extLst>
              <a:ext uri="{FF2B5EF4-FFF2-40B4-BE49-F238E27FC236}">
                <a16:creationId xmlns:a16="http://schemas.microsoft.com/office/drawing/2014/main" id="{80667BEE-551A-5E4F-BD4F-1580381777F1}"/>
              </a:ext>
            </a:extLst>
          </p:cNvPr>
          <p:cNvSpPr/>
          <p:nvPr/>
        </p:nvSpPr>
        <p:spPr bwMode="auto">
          <a:xfrm>
            <a:off x="368214" y="3642241"/>
            <a:ext cx="3627071" cy="576064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Device-specific configuration</a:t>
            </a: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DBD01BE1-7D40-34B0-E2AF-4033FCC4E2D3}"/>
              </a:ext>
            </a:extLst>
          </p:cNvPr>
          <p:cNvSpPr/>
          <p:nvPr/>
        </p:nvSpPr>
        <p:spPr bwMode="auto">
          <a:xfrm>
            <a:off x="368215" y="1626163"/>
            <a:ext cx="2160000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Ansible inventory</a:t>
            </a:r>
          </a:p>
        </p:txBody>
      </p:sp>
      <p:sp>
        <p:nvSpPr>
          <p:cNvPr id="20" name="Process 19">
            <a:extLst>
              <a:ext uri="{FF2B5EF4-FFF2-40B4-BE49-F238E27FC236}">
                <a16:creationId xmlns:a16="http://schemas.microsoft.com/office/drawing/2014/main" id="{BC1EDAFF-B0DD-104A-CFBA-9A7F62E99169}"/>
              </a:ext>
            </a:extLst>
          </p:cNvPr>
          <p:cNvSpPr/>
          <p:nvPr/>
        </p:nvSpPr>
        <p:spPr bwMode="auto">
          <a:xfrm>
            <a:off x="2641972" y="1638970"/>
            <a:ext cx="3985932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Custom configuration templates</a:t>
            </a:r>
          </a:p>
        </p:txBody>
      </p:sp>
      <p:sp>
        <p:nvSpPr>
          <p:cNvPr id="26" name="Process 25">
            <a:extLst>
              <a:ext uri="{FF2B5EF4-FFF2-40B4-BE49-F238E27FC236}">
                <a16:creationId xmlns:a16="http://schemas.microsoft.com/office/drawing/2014/main" id="{AA067647-4AA9-28C7-5778-2327B618ED04}"/>
              </a:ext>
            </a:extLst>
          </p:cNvPr>
          <p:cNvSpPr/>
          <p:nvPr/>
        </p:nvSpPr>
        <p:spPr bwMode="auto">
          <a:xfrm>
            <a:off x="6741661" y="1638970"/>
            <a:ext cx="3985932" cy="576064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System configuration templates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BA88AE84-2952-DA44-B938-8140C5680E9B}"/>
              </a:ext>
            </a:extLst>
          </p:cNvPr>
          <p:cNvSpPr/>
          <p:nvPr/>
        </p:nvSpPr>
        <p:spPr bwMode="auto">
          <a:xfrm>
            <a:off x="2001729" y="3108142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6386DEB5-1382-91EC-9B10-B0D7B27A8020}"/>
              </a:ext>
            </a:extLst>
          </p:cNvPr>
          <p:cNvSpPr/>
          <p:nvPr/>
        </p:nvSpPr>
        <p:spPr bwMode="auto">
          <a:xfrm>
            <a:off x="1268195" y="2130219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B31ED1D6-3251-31A9-E8D4-A7A95E56384D}"/>
              </a:ext>
            </a:extLst>
          </p:cNvPr>
          <p:cNvSpPr/>
          <p:nvPr/>
        </p:nvSpPr>
        <p:spPr bwMode="auto">
          <a:xfrm>
            <a:off x="4454918" y="2130219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EFCC3391-42D9-B5CD-F584-B36C2EBDF90C}"/>
              </a:ext>
            </a:extLst>
          </p:cNvPr>
          <p:cNvSpPr/>
          <p:nvPr/>
        </p:nvSpPr>
        <p:spPr bwMode="auto">
          <a:xfrm>
            <a:off x="8554607" y="2130219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Process 21">
            <a:extLst>
              <a:ext uri="{FF2B5EF4-FFF2-40B4-BE49-F238E27FC236}">
                <a16:creationId xmlns:a16="http://schemas.microsoft.com/office/drawing/2014/main" id="{650EE545-E147-4F61-6E2B-E9F37CCF27E1}"/>
              </a:ext>
            </a:extLst>
          </p:cNvPr>
          <p:cNvSpPr/>
          <p:nvPr/>
        </p:nvSpPr>
        <p:spPr bwMode="auto">
          <a:xfrm>
            <a:off x="4118213" y="3643511"/>
            <a:ext cx="3503176" cy="576064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Module-specific configuration</a:t>
            </a:r>
          </a:p>
        </p:txBody>
      </p:sp>
      <p:sp>
        <p:nvSpPr>
          <p:cNvPr id="33" name="Process 32">
            <a:extLst>
              <a:ext uri="{FF2B5EF4-FFF2-40B4-BE49-F238E27FC236}">
                <a16:creationId xmlns:a16="http://schemas.microsoft.com/office/drawing/2014/main" id="{AFC3F3C2-1537-249A-90E6-5E29FFC0F4BC}"/>
              </a:ext>
            </a:extLst>
          </p:cNvPr>
          <p:cNvSpPr/>
          <p:nvPr/>
        </p:nvSpPr>
        <p:spPr bwMode="auto">
          <a:xfrm>
            <a:off x="7733755" y="3642241"/>
            <a:ext cx="2993838" cy="576064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Module-specific task list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F25BCF5-3FB1-5349-89B2-5CF369CB9D90}"/>
              </a:ext>
            </a:extLst>
          </p:cNvPr>
          <p:cNvSpPr/>
          <p:nvPr/>
        </p:nvSpPr>
        <p:spPr bwMode="auto">
          <a:xfrm>
            <a:off x="9050654" y="3119304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E3074940-2647-7D44-8A5F-1FCA770B3F86}"/>
              </a:ext>
            </a:extLst>
          </p:cNvPr>
          <p:cNvSpPr/>
          <p:nvPr/>
        </p:nvSpPr>
        <p:spPr bwMode="auto">
          <a:xfrm>
            <a:off x="5689781" y="3108142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98E33F-D028-B0D6-8D33-04EDD661D9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749" y="4650060"/>
            <a:ext cx="900000" cy="627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5" name="Down Arrow 34">
            <a:extLst>
              <a:ext uri="{FF2B5EF4-FFF2-40B4-BE49-F238E27FC236}">
                <a16:creationId xmlns:a16="http://schemas.microsoft.com/office/drawing/2014/main" id="{F1A64D56-A652-97FA-4BF5-F5608F340948}"/>
              </a:ext>
            </a:extLst>
          </p:cNvPr>
          <p:cNvSpPr/>
          <p:nvPr/>
        </p:nvSpPr>
        <p:spPr bwMode="auto">
          <a:xfrm>
            <a:off x="2001729" y="4158219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037FE1D-429D-9536-FC55-9227CBDFA083}"/>
              </a:ext>
            </a:extLst>
          </p:cNvPr>
          <p:cNvGrpSpPr/>
          <p:nvPr/>
        </p:nvGrpSpPr>
        <p:grpSpPr>
          <a:xfrm>
            <a:off x="5293801" y="4572078"/>
            <a:ext cx="1152000" cy="783897"/>
            <a:chOff x="1604640" y="1711066"/>
            <a:chExt cx="1152000" cy="78389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05CE3AB-349A-D5ED-ED4E-0257585F0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4640" y="1711066"/>
              <a:ext cx="1152000" cy="78389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47B9F46-89D6-D3A1-D432-9DE1456AB32B}"/>
                </a:ext>
              </a:extLst>
            </p:cNvPr>
            <p:cNvSpPr txBox="1"/>
            <p:nvPr/>
          </p:nvSpPr>
          <p:spPr>
            <a:xfrm>
              <a:off x="1806980" y="1926363"/>
              <a:ext cx="747320" cy="250099"/>
            </a:xfrm>
            <a:prstGeom prst="rect">
              <a:avLst/>
            </a:prstGeom>
            <a:noFill/>
          </p:spPr>
          <p:txBody>
            <a:bodyPr wrap="square" lIns="0" tIns="64800" rIns="0" bIns="0" rtlCol="0">
              <a:spAutoFit/>
            </a:bodyPr>
            <a:lstStyle/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Down Arrow 38">
            <a:extLst>
              <a:ext uri="{FF2B5EF4-FFF2-40B4-BE49-F238E27FC236}">
                <a16:creationId xmlns:a16="http://schemas.microsoft.com/office/drawing/2014/main" id="{35655695-F386-E82F-EA2D-90D0F09808F8}"/>
              </a:ext>
            </a:extLst>
          </p:cNvPr>
          <p:cNvSpPr/>
          <p:nvPr/>
        </p:nvSpPr>
        <p:spPr bwMode="auto">
          <a:xfrm>
            <a:off x="5686700" y="4158219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0" name="Picture 39" descr="C:\Users\pipi\AppData\Local\Temp\SNAGHTML19df04f.PNG">
            <a:extLst>
              <a:ext uri="{FF2B5EF4-FFF2-40B4-BE49-F238E27FC236}">
                <a16:creationId xmlns:a16="http://schemas.microsoft.com/office/drawing/2014/main" id="{112126AE-AAD8-95F6-39D1-91E55BA059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8674" y="4572078"/>
            <a:ext cx="864000" cy="80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Down Arrow 40">
            <a:extLst>
              <a:ext uri="{FF2B5EF4-FFF2-40B4-BE49-F238E27FC236}">
                <a16:creationId xmlns:a16="http://schemas.microsoft.com/office/drawing/2014/main" id="{D2FFD6B3-A42F-B330-0A28-E2CF6AB6F94D}"/>
              </a:ext>
            </a:extLst>
          </p:cNvPr>
          <p:cNvSpPr/>
          <p:nvPr/>
        </p:nvSpPr>
        <p:spPr bwMode="auto">
          <a:xfrm>
            <a:off x="9050654" y="4158219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08183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F22F6-FA0F-7AB7-5491-95F1BB68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The Reality Intervenes…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5FCBFA-238C-415B-82FC-46789349F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0284" y="1568039"/>
            <a:ext cx="7493050" cy="429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E4E109-9066-E586-7E2E-4B708B9FD9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5" y="1581521"/>
            <a:ext cx="3931542" cy="5095852"/>
          </a:xfrm>
          <a:prstGeom prst="rect">
            <a:avLst/>
          </a:prstGeom>
        </p:spPr>
      </p:pic>
      <p:sp>
        <p:nvSpPr>
          <p:cNvPr id="4" name="AutoShape 2" descr="A generate image from prompt">
            <a:extLst>
              <a:ext uri="{FF2B5EF4-FFF2-40B4-BE49-F238E27FC236}">
                <a16:creationId xmlns:a16="http://schemas.microsoft.com/office/drawing/2014/main" id="{76D2BD5C-CA27-F687-7D98-1FDD5F5863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50013" y="3560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28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cess 18">
            <a:extLst>
              <a:ext uri="{FF2B5EF4-FFF2-40B4-BE49-F238E27FC236}">
                <a16:creationId xmlns:a16="http://schemas.microsoft.com/office/drawing/2014/main" id="{FDFF84DC-5D16-89F8-5E66-61D9DD32D9C1}"/>
              </a:ext>
            </a:extLst>
          </p:cNvPr>
          <p:cNvSpPr/>
          <p:nvPr/>
        </p:nvSpPr>
        <p:spPr bwMode="auto">
          <a:xfrm>
            <a:off x="368214" y="6304488"/>
            <a:ext cx="4783303" cy="576064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Add network services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6C930B-F1BE-2584-AA66-732CF1A25AF8}"/>
              </a:ext>
            </a:extLst>
          </p:cNvPr>
          <p:cNvGrpSpPr/>
          <p:nvPr/>
        </p:nvGrpSpPr>
        <p:grpSpPr>
          <a:xfrm>
            <a:off x="368214" y="5368823"/>
            <a:ext cx="4783303" cy="1007673"/>
            <a:chOff x="368214" y="1626163"/>
            <a:chExt cx="4783303" cy="1007673"/>
          </a:xfrm>
        </p:grpSpPr>
        <p:sp>
          <p:nvSpPr>
            <p:cNvPr id="16" name="Process 15">
              <a:extLst>
                <a:ext uri="{FF2B5EF4-FFF2-40B4-BE49-F238E27FC236}">
                  <a16:creationId xmlns:a16="http://schemas.microsoft.com/office/drawing/2014/main" id="{50EB9928-11FB-BE77-711D-7530FE0D7288}"/>
                </a:ext>
              </a:extLst>
            </p:cNvPr>
            <p:cNvSpPr/>
            <p:nvPr/>
          </p:nvSpPr>
          <p:spPr bwMode="auto">
            <a:xfrm>
              <a:off x="368214" y="1626163"/>
              <a:ext cx="4783303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Design and implement routing protocols</a:t>
              </a:r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286016F1-0883-C33D-EA04-4B03FCBF2348}"/>
                </a:ext>
              </a:extLst>
            </p:cNvPr>
            <p:cNvSpPr/>
            <p:nvPr/>
          </p:nvSpPr>
          <p:spPr bwMode="auto">
            <a:xfrm>
              <a:off x="2579845" y="2130219"/>
              <a:ext cx="360040" cy="503617"/>
            </a:xfrm>
            <a:prstGeom prst="downArrow">
              <a:avLst/>
            </a:prstGeom>
            <a:solidFill>
              <a:srgbClr val="FBA00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BB3B8F-066F-4742-5E13-3A15C499806E}"/>
              </a:ext>
            </a:extLst>
          </p:cNvPr>
          <p:cNvGrpSpPr/>
          <p:nvPr/>
        </p:nvGrpSpPr>
        <p:grpSpPr>
          <a:xfrm>
            <a:off x="368214" y="4433158"/>
            <a:ext cx="4783303" cy="1007673"/>
            <a:chOff x="368214" y="1626163"/>
            <a:chExt cx="4783303" cy="1007673"/>
          </a:xfrm>
        </p:grpSpPr>
        <p:sp>
          <p:nvSpPr>
            <p:cNvPr id="13" name="Process 12">
              <a:extLst>
                <a:ext uri="{FF2B5EF4-FFF2-40B4-BE49-F238E27FC236}">
                  <a16:creationId xmlns:a16="http://schemas.microsoft.com/office/drawing/2014/main" id="{2E03772E-B3F6-EB6E-B148-6D67A59344BA}"/>
                </a:ext>
              </a:extLst>
            </p:cNvPr>
            <p:cNvSpPr/>
            <p:nvPr/>
          </p:nvSpPr>
          <p:spPr bwMode="auto">
            <a:xfrm>
              <a:off x="368214" y="1626163"/>
              <a:ext cx="4783303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(Optional) Create virtual interfaces</a:t>
              </a:r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0AD79129-3D9E-D956-0039-1C79B94E22F8}"/>
                </a:ext>
              </a:extLst>
            </p:cNvPr>
            <p:cNvSpPr/>
            <p:nvPr/>
          </p:nvSpPr>
          <p:spPr bwMode="auto">
            <a:xfrm>
              <a:off x="2579845" y="2130219"/>
              <a:ext cx="360040" cy="503617"/>
            </a:xfrm>
            <a:prstGeom prst="downArrow">
              <a:avLst/>
            </a:prstGeom>
            <a:solidFill>
              <a:srgbClr val="FBA00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ED3F2B-85AF-D4FC-516A-C9C9782B2020}"/>
              </a:ext>
            </a:extLst>
          </p:cNvPr>
          <p:cNvGrpSpPr/>
          <p:nvPr/>
        </p:nvGrpSpPr>
        <p:grpSpPr>
          <a:xfrm>
            <a:off x="368214" y="3497493"/>
            <a:ext cx="4783303" cy="1007673"/>
            <a:chOff x="368214" y="1626163"/>
            <a:chExt cx="4783303" cy="1007673"/>
          </a:xfrm>
        </p:grpSpPr>
        <p:sp>
          <p:nvSpPr>
            <p:cNvPr id="10" name="Process 9">
              <a:extLst>
                <a:ext uri="{FF2B5EF4-FFF2-40B4-BE49-F238E27FC236}">
                  <a16:creationId xmlns:a16="http://schemas.microsoft.com/office/drawing/2014/main" id="{DDA5C55D-0389-FF6E-C36F-C6056E2D4044}"/>
                </a:ext>
              </a:extLst>
            </p:cNvPr>
            <p:cNvSpPr/>
            <p:nvPr/>
          </p:nvSpPr>
          <p:spPr bwMode="auto">
            <a:xfrm>
              <a:off x="368214" y="1626163"/>
              <a:ext cx="4783303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Deploy initial device configurations</a:t>
              </a:r>
            </a:p>
          </p:txBody>
        </p:sp>
        <p:sp>
          <p:nvSpPr>
            <p:cNvPr id="11" name="Down Arrow 10">
              <a:extLst>
                <a:ext uri="{FF2B5EF4-FFF2-40B4-BE49-F238E27FC236}">
                  <a16:creationId xmlns:a16="http://schemas.microsoft.com/office/drawing/2014/main" id="{E133AB3E-B49D-26D0-8F76-3D799E0E41AD}"/>
                </a:ext>
              </a:extLst>
            </p:cNvPr>
            <p:cNvSpPr/>
            <p:nvPr/>
          </p:nvSpPr>
          <p:spPr bwMode="auto">
            <a:xfrm>
              <a:off x="2579845" y="2130219"/>
              <a:ext cx="360040" cy="503617"/>
            </a:xfrm>
            <a:prstGeom prst="downArrow">
              <a:avLst/>
            </a:prstGeom>
            <a:solidFill>
              <a:srgbClr val="FBA00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D830D8-3B61-E3C2-A175-7ACD710325E6}"/>
              </a:ext>
            </a:extLst>
          </p:cNvPr>
          <p:cNvGrpSpPr/>
          <p:nvPr/>
        </p:nvGrpSpPr>
        <p:grpSpPr>
          <a:xfrm>
            <a:off x="368214" y="2561828"/>
            <a:ext cx="4783303" cy="1007673"/>
            <a:chOff x="368214" y="1626163"/>
            <a:chExt cx="4783303" cy="1007673"/>
          </a:xfrm>
        </p:grpSpPr>
        <p:sp>
          <p:nvSpPr>
            <p:cNvPr id="7" name="Process 6">
              <a:extLst>
                <a:ext uri="{FF2B5EF4-FFF2-40B4-BE49-F238E27FC236}">
                  <a16:creationId xmlns:a16="http://schemas.microsoft.com/office/drawing/2014/main" id="{97A43EAA-A7B7-63A1-8337-C00E3DB8833F}"/>
                </a:ext>
              </a:extLst>
            </p:cNvPr>
            <p:cNvSpPr/>
            <p:nvPr/>
          </p:nvSpPr>
          <p:spPr bwMode="auto">
            <a:xfrm>
              <a:off x="368214" y="1626163"/>
              <a:ext cx="4783303" cy="576064"/>
            </a:xfrm>
            <a:prstGeom prst="flowChartProcess">
              <a:avLst/>
            </a:prstGeom>
            <a:solidFill>
              <a:schemeClr val="accent5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Create addressing plan</a:t>
              </a:r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43BDF55A-8BB0-9A76-BBAE-B0D0276AB4CB}"/>
                </a:ext>
              </a:extLst>
            </p:cNvPr>
            <p:cNvSpPr/>
            <p:nvPr/>
          </p:nvSpPr>
          <p:spPr bwMode="auto">
            <a:xfrm>
              <a:off x="2579845" y="2130219"/>
              <a:ext cx="360040" cy="503617"/>
            </a:xfrm>
            <a:prstGeom prst="downArrow">
              <a:avLst/>
            </a:prstGeom>
            <a:solidFill>
              <a:srgbClr val="FBA00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C27D03-0655-E1E7-060C-AE2E33795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A Networking Lab Is Much More than Topology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636514-DD69-D3DF-0870-3BCBA749DBDA}"/>
              </a:ext>
            </a:extLst>
          </p:cNvPr>
          <p:cNvGrpSpPr/>
          <p:nvPr/>
        </p:nvGrpSpPr>
        <p:grpSpPr>
          <a:xfrm>
            <a:off x="368214" y="1626163"/>
            <a:ext cx="4783303" cy="1007673"/>
            <a:chOff x="368214" y="1626163"/>
            <a:chExt cx="4783303" cy="1007673"/>
          </a:xfrm>
          <a:solidFill>
            <a:srgbClr val="FBA002"/>
          </a:solidFill>
        </p:grpSpPr>
        <p:sp>
          <p:nvSpPr>
            <p:cNvPr id="3" name="Process 2">
              <a:extLst>
                <a:ext uri="{FF2B5EF4-FFF2-40B4-BE49-F238E27FC236}">
                  <a16:creationId xmlns:a16="http://schemas.microsoft.com/office/drawing/2014/main" id="{98905F34-00AB-7028-BFA5-6708D525AF52}"/>
                </a:ext>
              </a:extLst>
            </p:cNvPr>
            <p:cNvSpPr/>
            <p:nvPr/>
          </p:nvSpPr>
          <p:spPr bwMode="auto">
            <a:xfrm>
              <a:off x="368214" y="1626163"/>
              <a:ext cx="4783303" cy="576064"/>
            </a:xfrm>
            <a:prstGeom prst="flowChartProcess">
              <a:avLst/>
            </a:prstGeom>
            <a:grp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Build the lab topology</a:t>
              </a:r>
            </a:p>
          </p:txBody>
        </p:sp>
        <p:sp>
          <p:nvSpPr>
            <p:cNvPr id="4" name="Down Arrow 3">
              <a:extLst>
                <a:ext uri="{FF2B5EF4-FFF2-40B4-BE49-F238E27FC236}">
                  <a16:creationId xmlns:a16="http://schemas.microsoft.com/office/drawing/2014/main" id="{0991D302-7A9A-7AB3-1070-1430DF4DDE8F}"/>
                </a:ext>
              </a:extLst>
            </p:cNvPr>
            <p:cNvSpPr/>
            <p:nvPr/>
          </p:nvSpPr>
          <p:spPr bwMode="auto">
            <a:xfrm>
              <a:off x="2579845" y="2130219"/>
              <a:ext cx="360040" cy="503617"/>
            </a:xfrm>
            <a:prstGeom prst="downArrow">
              <a:avLst/>
            </a:prstGeom>
            <a:grp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0000" tIns="43200" rIns="90000" bIns="432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7620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B156187-4440-5158-F2F2-EE5964253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738" y="4770692"/>
            <a:ext cx="3305596" cy="21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83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FF5AFA-044C-2317-873C-C40AAF4E5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" y="0"/>
            <a:ext cx="13192285" cy="7427913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5BC51B8-C2CA-3764-0334-20FA6D04B8A0}"/>
              </a:ext>
            </a:extLst>
          </p:cNvPr>
          <p:cNvSpPr/>
          <p:nvPr/>
        </p:nvSpPr>
        <p:spPr bwMode="auto">
          <a:xfrm>
            <a:off x="10058796" y="6306244"/>
            <a:ext cx="2952328" cy="914400"/>
          </a:xfrm>
          <a:prstGeom prst="roundRect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And now for something completely different</a:t>
            </a:r>
          </a:p>
        </p:txBody>
      </p:sp>
    </p:spTree>
    <p:extLst>
      <p:ext uri="{BB962C8B-B14F-4D97-AF65-F5344CB8AC3E}">
        <p14:creationId xmlns:p14="http://schemas.microsoft.com/office/powerpoint/2010/main" val="272457772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D0CE-9C1B-884B-ABAC-F4169392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 (in Unicorn Land of Infrastructure-as-Code)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9643732-083A-6384-5146-6428B679E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high-level description of the network</a:t>
            </a:r>
          </a:p>
          <a:p>
            <a:pPr lvl="1"/>
            <a:r>
              <a:rPr lang="en-US" dirty="0"/>
              <a:t>Two devices: R1 and R2</a:t>
            </a:r>
          </a:p>
          <a:p>
            <a:pPr lvl="1"/>
            <a:r>
              <a:rPr lang="en-US" dirty="0"/>
              <a:t>Let’s make them Arista EOS containers</a:t>
            </a:r>
          </a:p>
          <a:p>
            <a:pPr lvl="1"/>
            <a:r>
              <a:rPr lang="en-US" dirty="0"/>
              <a:t>They are running OSPF</a:t>
            </a:r>
          </a:p>
          <a:p>
            <a:pPr lvl="1"/>
            <a:r>
              <a:rPr lang="en-US" dirty="0"/>
              <a:t>We need four links (two of them stub LANs)</a:t>
            </a:r>
          </a:p>
          <a:p>
            <a:pPr lvl="1"/>
            <a:r>
              <a:rPr lang="en-US" dirty="0"/>
              <a:t>Oh, we’re running unnumbered links…</a:t>
            </a:r>
          </a:p>
          <a:p>
            <a:r>
              <a:rPr lang="en-US" dirty="0"/>
              <a:t>Next</a:t>
            </a:r>
          </a:p>
          <a:p>
            <a:pPr lvl="1"/>
            <a:r>
              <a:rPr lang="en-US" dirty="0"/>
              <a:t>Save the file</a:t>
            </a:r>
          </a:p>
          <a:p>
            <a:pPr lvl="1"/>
            <a:r>
              <a:rPr lang="en-US" dirty="0"/>
              <a:t>Execute </a:t>
            </a:r>
            <a:r>
              <a:rPr lang="en-US" b="1" dirty="0" err="1"/>
              <a:t>netlab</a:t>
            </a:r>
            <a:r>
              <a:rPr lang="en-US" b="1" dirty="0"/>
              <a:t> up </a:t>
            </a:r>
            <a:r>
              <a:rPr lang="en-US" dirty="0"/>
              <a:t>and you’ll get a running network</a:t>
            </a:r>
            <a:br>
              <a:rPr lang="en-US" dirty="0"/>
            </a:br>
            <a:r>
              <a:rPr lang="en-US" dirty="0"/>
              <a:t>(including IP addressing and OSPF)</a:t>
            </a:r>
          </a:p>
          <a:p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E642652-AFC5-EA56-6558-F59D947E7A55}"/>
              </a:ext>
            </a:extLst>
          </p:cNvPr>
          <p:cNvSpPr/>
          <p:nvPr/>
        </p:nvSpPr>
        <p:spPr bwMode="auto">
          <a:xfrm>
            <a:off x="7106468" y="3011095"/>
            <a:ext cx="5730143" cy="360040"/>
          </a:xfrm>
          <a:prstGeom prst="rect">
            <a:avLst/>
          </a:prstGeom>
          <a:solidFill>
            <a:srgbClr val="D264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762000"/>
            <a:r>
              <a:rPr lang="en-US" sz="1600" dirty="0" err="1">
                <a:solidFill>
                  <a:schemeClr val="bg1"/>
                </a:solidFill>
              </a:rPr>
              <a:t>topology.yml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7" name="Content Placeholder 3">
            <a:extLst>
              <a:ext uri="{FF2B5EF4-FFF2-40B4-BE49-F238E27FC236}">
                <a16:creationId xmlns:a16="http://schemas.microsoft.com/office/drawing/2014/main" id="{864AA6FB-F823-E80C-4AA6-F2CB171C563D}"/>
              </a:ext>
            </a:extLst>
          </p:cNvPr>
          <p:cNvSpPr txBox="1">
            <a:spLocks/>
          </p:cNvSpPr>
          <p:nvPr/>
        </p:nvSpPr>
        <p:spPr bwMode="auto">
          <a:xfrm>
            <a:off x="7106468" y="3371135"/>
            <a:ext cx="5730143" cy="33119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0" tIns="180000" rIns="360000" bIns="18000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BA002"/>
              </a:buClr>
              <a:buSzPct val="11000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677863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BA002"/>
              </a:buClr>
              <a:buSzPct val="11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108585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BA002"/>
              </a:buClr>
              <a:buSzPct val="110000"/>
              <a:buFont typeface="Arial" pitchFamily="34" charset="0"/>
              <a:buChar char="▪"/>
              <a:defRPr>
                <a:solidFill>
                  <a:schemeClr val="tx1"/>
                </a:solidFill>
                <a:latin typeface="+mn-lt"/>
              </a:defRPr>
            </a:lvl4pPr>
            <a:lvl5pPr marL="1493838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BA002"/>
              </a:buClr>
              <a:buSzPct val="11000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1951038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408238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2865438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322638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>
                <a:solidFill>
                  <a:schemeClr val="accent5"/>
                </a:solidFill>
                <a:latin typeface="Courier New" charset="0"/>
                <a:ea typeface="Courier New" charset="0"/>
                <a:cs typeface="Courier New" charset="0"/>
              </a:rPr>
              <a:t>nodes: [ r1, r2 ]</a:t>
            </a:r>
          </a:p>
          <a:p>
            <a:pPr>
              <a:spcBef>
                <a:spcPts val="1500"/>
              </a:spcBef>
            </a:pPr>
            <a:r>
              <a:rPr lang="en-US" sz="1600" kern="0" dirty="0" err="1">
                <a:solidFill>
                  <a:schemeClr val="accent5"/>
                </a:solidFill>
                <a:latin typeface="Courier New" charset="0"/>
                <a:ea typeface="Courier New" charset="0"/>
                <a:cs typeface="Courier New" charset="0"/>
              </a:rPr>
              <a:t>defaults.device</a:t>
            </a:r>
            <a:r>
              <a:rPr lang="en-US" sz="1600" kern="0" dirty="0">
                <a:solidFill>
                  <a:schemeClr val="accent5"/>
                </a:solidFill>
                <a:latin typeface="Courier New" charset="0"/>
                <a:ea typeface="Courier New" charset="0"/>
                <a:cs typeface="Courier New" charset="0"/>
              </a:rPr>
              <a:t>: </a:t>
            </a:r>
            <a:r>
              <a:rPr lang="en-US" sz="1600" kern="0" dirty="0" err="1">
                <a:solidFill>
                  <a:schemeClr val="accent5"/>
                </a:solidFill>
                <a:latin typeface="Courier New" charset="0"/>
                <a:ea typeface="Courier New" charset="0"/>
                <a:cs typeface="Courier New" charset="0"/>
              </a:rPr>
              <a:t>eos</a:t>
            </a:r>
            <a:endParaRPr lang="en-US" sz="1600" kern="0" dirty="0">
              <a:solidFill>
                <a:schemeClr val="accent5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600" kern="0" dirty="0">
                <a:solidFill>
                  <a:schemeClr val="accent5"/>
                </a:solidFill>
                <a:latin typeface="Courier New" charset="0"/>
                <a:ea typeface="Courier New" charset="0"/>
                <a:cs typeface="Courier New" charset="0"/>
              </a:rPr>
              <a:t>provider: </a:t>
            </a:r>
            <a:r>
              <a:rPr lang="en-US" sz="1600" kern="0" dirty="0" err="1">
                <a:solidFill>
                  <a:schemeClr val="accent5"/>
                </a:solidFill>
                <a:latin typeface="Courier New" charset="0"/>
                <a:ea typeface="Courier New" charset="0"/>
                <a:cs typeface="Courier New" charset="0"/>
              </a:rPr>
              <a:t>clab</a:t>
            </a:r>
            <a:endParaRPr lang="en-US" sz="1600" kern="0" dirty="0">
              <a:solidFill>
                <a:schemeClr val="accent5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>
              <a:spcBef>
                <a:spcPts val="1500"/>
              </a:spcBef>
            </a:pPr>
            <a:r>
              <a:rPr lang="en-US" sz="1600" kern="0" dirty="0">
                <a:solidFill>
                  <a:schemeClr val="accent5"/>
                </a:solidFill>
                <a:latin typeface="Courier New" charset="0"/>
                <a:ea typeface="Courier New" charset="0"/>
                <a:cs typeface="Courier New" charset="0"/>
              </a:rPr>
              <a:t>module: [ </a:t>
            </a:r>
            <a:r>
              <a:rPr lang="en-US" sz="1600" kern="0" dirty="0" err="1">
                <a:solidFill>
                  <a:schemeClr val="accent5"/>
                </a:solidFill>
                <a:latin typeface="Courier New" charset="0"/>
                <a:ea typeface="Courier New" charset="0"/>
                <a:cs typeface="Courier New" charset="0"/>
              </a:rPr>
              <a:t>ospf</a:t>
            </a:r>
            <a:r>
              <a:rPr lang="en-US" sz="1600" kern="0" dirty="0">
                <a:solidFill>
                  <a:schemeClr val="accent5"/>
                </a:solidFill>
                <a:latin typeface="Courier New" charset="0"/>
                <a:ea typeface="Courier New" charset="0"/>
                <a:cs typeface="Courier New" charset="0"/>
              </a:rPr>
              <a:t> ]</a:t>
            </a:r>
          </a:p>
          <a:p>
            <a:pPr>
              <a:spcBef>
                <a:spcPts val="1500"/>
              </a:spcBef>
            </a:pPr>
            <a:r>
              <a:rPr lang="en-US" sz="1600" kern="0" dirty="0">
                <a:solidFill>
                  <a:schemeClr val="accent5"/>
                </a:solidFill>
                <a:latin typeface="Courier New" charset="0"/>
                <a:ea typeface="Courier New" charset="0"/>
                <a:cs typeface="Courier New" charset="0"/>
              </a:rPr>
              <a:t>links: [ r1, r2, r1-r2, r1-r2 ]</a:t>
            </a:r>
          </a:p>
          <a:p>
            <a:pPr>
              <a:spcBef>
                <a:spcPts val="1500"/>
              </a:spcBef>
            </a:pPr>
            <a:r>
              <a:rPr lang="en-US" sz="1600" kern="0" dirty="0">
                <a:solidFill>
                  <a:schemeClr val="accent5"/>
                </a:solidFill>
                <a:latin typeface="Courier New" charset="0"/>
                <a:ea typeface="Courier New" charset="0"/>
                <a:cs typeface="Courier New" charset="0"/>
              </a:rPr>
              <a:t>addressing.p2p.ipv4: True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D333E7-87DD-F011-F0DD-02C11DF9C4DA}"/>
              </a:ext>
            </a:extLst>
          </p:cNvPr>
          <p:cNvGrpSpPr/>
          <p:nvPr/>
        </p:nvGrpSpPr>
        <p:grpSpPr>
          <a:xfrm>
            <a:off x="7106468" y="1598913"/>
            <a:ext cx="5722475" cy="1034923"/>
            <a:chOff x="7106468" y="1598913"/>
            <a:chExt cx="5722475" cy="1034923"/>
          </a:xfrm>
        </p:grpSpPr>
        <p:sp>
          <p:nvSpPr>
            <p:cNvPr id="8" name="Line 49">
              <a:extLst>
                <a:ext uri="{FF2B5EF4-FFF2-40B4-BE49-F238E27FC236}">
                  <a16:creationId xmlns:a16="http://schemas.microsoft.com/office/drawing/2014/main" id="{83F63835-402E-3A41-72CA-ECE3D6F920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243440" y="1667970"/>
              <a:ext cx="0" cy="594565"/>
            </a:xfrm>
            <a:prstGeom prst="line">
              <a:avLst/>
            </a:prstGeom>
            <a:noFill/>
            <a:ln w="25400">
              <a:solidFill>
                <a:srgbClr val="B21A1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49">
              <a:extLst>
                <a:ext uri="{FF2B5EF4-FFF2-40B4-BE49-F238E27FC236}">
                  <a16:creationId xmlns:a16="http://schemas.microsoft.com/office/drawing/2014/main" id="{AAE690DD-81C5-6E7D-C441-D22626CFB0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43438" y="2261276"/>
              <a:ext cx="807244" cy="1261"/>
            </a:xfrm>
            <a:prstGeom prst="line">
              <a:avLst/>
            </a:prstGeom>
            <a:noFill/>
            <a:ln w="25400">
              <a:solidFill>
                <a:srgbClr val="B21A1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033718-85E7-AC05-D2CD-BED981838E54}"/>
                </a:ext>
              </a:extLst>
            </p:cNvPr>
            <p:cNvGrpSpPr/>
            <p:nvPr/>
          </p:nvGrpSpPr>
          <p:grpSpPr>
            <a:xfrm>
              <a:off x="7106468" y="1598913"/>
              <a:ext cx="1682175" cy="138118"/>
              <a:chOff x="424880" y="4346477"/>
              <a:chExt cx="1682175" cy="138118"/>
            </a:xfrm>
          </p:grpSpPr>
          <p:sp>
            <p:nvSpPr>
              <p:cNvPr id="34" name="Line 49">
                <a:extLst>
                  <a:ext uri="{FF2B5EF4-FFF2-40B4-BE49-F238E27FC236}">
                    <a16:creationId xmlns:a16="http://schemas.microsoft.com/office/drawing/2014/main" id="{460E1422-CB97-05E2-7926-7C4F2DC971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1458" y="4415535"/>
                <a:ext cx="1584176" cy="1"/>
              </a:xfrm>
              <a:prstGeom prst="line">
                <a:avLst/>
              </a:prstGeom>
              <a:noFill/>
              <a:ln w="50800">
                <a:solidFill>
                  <a:srgbClr val="B21A1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A9FBE30-CF97-B360-A2E9-FFF4D9D55A65}"/>
                  </a:ext>
                </a:extLst>
              </p:cNvPr>
              <p:cNvSpPr/>
              <p:nvPr/>
            </p:nvSpPr>
            <p:spPr>
              <a:xfrm>
                <a:off x="424880" y="4346477"/>
                <a:ext cx="113155" cy="138118"/>
              </a:xfrm>
              <a:prstGeom prst="rect">
                <a:avLst/>
              </a:prstGeom>
              <a:solidFill>
                <a:srgbClr val="B21A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921B3EB-A834-2AAF-A8B1-7CBC7DC38AC0}"/>
                  </a:ext>
                </a:extLst>
              </p:cNvPr>
              <p:cNvSpPr/>
              <p:nvPr/>
            </p:nvSpPr>
            <p:spPr>
              <a:xfrm>
                <a:off x="1993900" y="4346477"/>
                <a:ext cx="113155" cy="138118"/>
              </a:xfrm>
              <a:prstGeom prst="rect">
                <a:avLst/>
              </a:prstGeom>
              <a:solidFill>
                <a:srgbClr val="B21A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E336576-1083-91E7-D180-74386C9AFAC0}"/>
                </a:ext>
              </a:extLst>
            </p:cNvPr>
            <p:cNvGrpSpPr/>
            <p:nvPr/>
          </p:nvGrpSpPr>
          <p:grpSpPr>
            <a:xfrm>
              <a:off x="11146768" y="1598913"/>
              <a:ext cx="1682175" cy="138118"/>
              <a:chOff x="424880" y="4346477"/>
              <a:chExt cx="1682175" cy="138118"/>
            </a:xfrm>
          </p:grpSpPr>
          <p:sp>
            <p:nvSpPr>
              <p:cNvPr id="40" name="Line 49">
                <a:extLst>
                  <a:ext uri="{FF2B5EF4-FFF2-40B4-BE49-F238E27FC236}">
                    <a16:creationId xmlns:a16="http://schemas.microsoft.com/office/drawing/2014/main" id="{47C2E280-D384-B42C-D980-942BF6981E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1458" y="4415535"/>
                <a:ext cx="1584176" cy="1"/>
              </a:xfrm>
              <a:prstGeom prst="line">
                <a:avLst/>
              </a:prstGeom>
              <a:noFill/>
              <a:ln w="50800">
                <a:solidFill>
                  <a:srgbClr val="B21A1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45C9E25-63A1-7233-0870-22FF1E61061B}"/>
                  </a:ext>
                </a:extLst>
              </p:cNvPr>
              <p:cNvSpPr/>
              <p:nvPr/>
            </p:nvSpPr>
            <p:spPr>
              <a:xfrm>
                <a:off x="424880" y="4346477"/>
                <a:ext cx="113155" cy="138118"/>
              </a:xfrm>
              <a:prstGeom prst="rect">
                <a:avLst/>
              </a:prstGeom>
              <a:solidFill>
                <a:srgbClr val="B21A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C51B6F3-2475-F438-B669-49EC0738997E}"/>
                  </a:ext>
                </a:extLst>
              </p:cNvPr>
              <p:cNvSpPr/>
              <p:nvPr/>
            </p:nvSpPr>
            <p:spPr>
              <a:xfrm>
                <a:off x="1993900" y="4346477"/>
                <a:ext cx="113155" cy="138118"/>
              </a:xfrm>
              <a:prstGeom prst="rect">
                <a:avLst/>
              </a:prstGeom>
              <a:solidFill>
                <a:srgbClr val="B21A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Line 49">
              <a:extLst>
                <a:ext uri="{FF2B5EF4-FFF2-40B4-BE49-F238E27FC236}">
                  <a16:creationId xmlns:a16="http://schemas.microsoft.com/office/drawing/2014/main" id="{ADA8D1E4-4F8C-5C68-79F4-567CACFAA0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555808" y="1686472"/>
              <a:ext cx="0" cy="594565"/>
            </a:xfrm>
            <a:prstGeom prst="line">
              <a:avLst/>
            </a:prstGeom>
            <a:noFill/>
            <a:ln w="25400">
              <a:solidFill>
                <a:srgbClr val="B21A1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49">
              <a:extLst>
                <a:ext uri="{FF2B5EF4-FFF2-40B4-BE49-F238E27FC236}">
                  <a16:creationId xmlns:a16="http://schemas.microsoft.com/office/drawing/2014/main" id="{74FF7CB3-C749-AD42-74D1-F29384E2C1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43398" y="2359614"/>
              <a:ext cx="1800202" cy="1"/>
            </a:xfrm>
            <a:prstGeom prst="line">
              <a:avLst/>
            </a:prstGeom>
            <a:noFill/>
            <a:ln w="25400">
              <a:solidFill>
                <a:srgbClr val="B21A1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49">
              <a:extLst>
                <a:ext uri="{FF2B5EF4-FFF2-40B4-BE49-F238E27FC236}">
                  <a16:creationId xmlns:a16="http://schemas.microsoft.com/office/drawing/2014/main" id="{6591C989-689A-2749-E8E0-4C3DB52E51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08497" y="2262537"/>
              <a:ext cx="747311" cy="0"/>
            </a:xfrm>
            <a:prstGeom prst="line">
              <a:avLst/>
            </a:prstGeom>
            <a:noFill/>
            <a:ln w="25400">
              <a:solidFill>
                <a:srgbClr val="B21A1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49">
              <a:extLst>
                <a:ext uri="{FF2B5EF4-FFF2-40B4-BE49-F238E27FC236}">
                  <a16:creationId xmlns:a16="http://schemas.microsoft.com/office/drawing/2014/main" id="{13A3E183-8B08-206E-1757-548B89F582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982383" y="2186941"/>
              <a:ext cx="1800202" cy="1"/>
            </a:xfrm>
            <a:prstGeom prst="line">
              <a:avLst/>
            </a:prstGeom>
            <a:noFill/>
            <a:ln w="25400">
              <a:solidFill>
                <a:srgbClr val="B21A1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ABD0AD-7B69-591A-5FD8-7D7217EC14E6}"/>
                </a:ext>
              </a:extLst>
            </p:cNvPr>
            <p:cNvGrpSpPr/>
            <p:nvPr/>
          </p:nvGrpSpPr>
          <p:grpSpPr>
            <a:xfrm>
              <a:off x="8424372" y="2005901"/>
              <a:ext cx="900000" cy="627935"/>
              <a:chOff x="272480" y="2581965"/>
              <a:chExt cx="900000" cy="62793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61DC846-4EC3-0ED7-3BBB-388ABA273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2480" y="2581965"/>
                <a:ext cx="900000" cy="627935"/>
              </a:xfrm>
              <a:prstGeom prst="rect">
                <a:avLst/>
              </a:prstGeom>
              <a:effectLst/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C418671-E538-FB9C-F8A5-676166B1A79E}"/>
                  </a:ext>
                </a:extLst>
              </p:cNvPr>
              <p:cNvSpPr txBox="1"/>
              <p:nvPr/>
            </p:nvSpPr>
            <p:spPr>
              <a:xfrm>
                <a:off x="344777" y="2861403"/>
                <a:ext cx="747320" cy="250099"/>
              </a:xfrm>
              <a:prstGeom prst="rect">
                <a:avLst/>
              </a:prstGeom>
              <a:noFill/>
            </p:spPr>
            <p:txBody>
              <a:bodyPr wrap="square" lIns="0" tIns="6480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R1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8FC2552-4671-EDAC-E9B3-3B6FED52B32A}"/>
                </a:ext>
              </a:extLst>
            </p:cNvPr>
            <p:cNvGrpSpPr/>
            <p:nvPr/>
          </p:nvGrpSpPr>
          <p:grpSpPr>
            <a:xfrm>
              <a:off x="10440596" y="2005901"/>
              <a:ext cx="900000" cy="627935"/>
              <a:chOff x="272480" y="2581965"/>
              <a:chExt cx="900000" cy="627935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47D5E824-7DAD-B6F1-ECD0-5B4D7B7FCF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2480" y="2581965"/>
                <a:ext cx="900000" cy="627935"/>
              </a:xfrm>
              <a:prstGeom prst="rect">
                <a:avLst/>
              </a:prstGeom>
              <a:effectLst/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6DBBD43-51DD-E819-2FAD-358643E16D47}"/>
                  </a:ext>
                </a:extLst>
              </p:cNvPr>
              <p:cNvSpPr txBox="1"/>
              <p:nvPr/>
            </p:nvSpPr>
            <p:spPr>
              <a:xfrm>
                <a:off x="344777" y="2861403"/>
                <a:ext cx="747320" cy="250099"/>
              </a:xfrm>
              <a:prstGeom prst="rect">
                <a:avLst/>
              </a:prstGeom>
              <a:noFill/>
            </p:spPr>
            <p:txBody>
              <a:bodyPr wrap="square" lIns="0" tIns="6480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R2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7228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tlab_Demo_Run.mp4">
            <a:hlinkClick r:id="" action="ppaction://media"/>
            <a:extLst>
              <a:ext uri="{FF2B5EF4-FFF2-40B4-BE49-F238E27FC236}">
                <a16:creationId xmlns:a16="http://schemas.microsoft.com/office/drawing/2014/main" id="{54D6628E-D12A-D174-170E-75FDC05EB4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204825" cy="742791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BA6151-F732-E27D-31A9-79E3A8526150}"/>
              </a:ext>
            </a:extLst>
          </p:cNvPr>
          <p:cNvSpPr txBox="1">
            <a:spLocks/>
          </p:cNvSpPr>
          <p:nvPr/>
        </p:nvSpPr>
        <p:spPr>
          <a:xfrm>
            <a:off x="7106468" y="329580"/>
            <a:ext cx="5874161" cy="2880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marL="342881" indent="-342881" algn="l" rtl="0" eaLnBrk="1" fontAlgn="base" hangingPunct="1">
              <a:lnSpc>
                <a:spcPct val="110000"/>
              </a:lnSpc>
              <a:spcBef>
                <a:spcPts val="458"/>
              </a:spcBef>
              <a:spcAft>
                <a:spcPct val="0"/>
              </a:spcAft>
              <a:buClr>
                <a:schemeClr val="accent2"/>
              </a:buClr>
              <a:buSzPct val="110000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60" indent="-268273" algn="l" rtl="0" eaLnBrk="1" fontAlgn="base" hangingPunct="1">
              <a:lnSpc>
                <a:spcPct val="110000"/>
              </a:lnSpc>
              <a:spcBef>
                <a:spcPts val="458"/>
              </a:spcBef>
              <a:spcAft>
                <a:spcPct val="0"/>
              </a:spcAft>
              <a:buClr>
                <a:srgbClr val="FBA00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677826" indent="-228588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BA002"/>
              </a:buClr>
              <a:buSzPct val="11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1085791" indent="-228588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BA002"/>
              </a:buClr>
              <a:buSzPct val="110000"/>
              <a:buFont typeface="Arial" pitchFamily="34" charset="0"/>
              <a:buChar char="▪"/>
              <a:defRPr>
                <a:solidFill>
                  <a:schemeClr val="tx1"/>
                </a:solidFill>
                <a:latin typeface="+mn-lt"/>
              </a:defRPr>
            </a:lvl4pPr>
            <a:lvl5pPr marL="1493755" indent="-228588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BA002"/>
              </a:buClr>
              <a:buSzPct val="11000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1950931" indent="-228588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408105" indent="-228588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2865280" indent="-228588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322454" indent="-228588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SI" b="0" kern="0" dirty="0"/>
              <a:t>Create configuration files</a:t>
            </a:r>
          </a:p>
          <a:p>
            <a:pPr lvl="1"/>
            <a:r>
              <a:rPr lang="en-SI" b="0" kern="0" dirty="0"/>
              <a:t>Start the containers</a:t>
            </a:r>
          </a:p>
          <a:p>
            <a:pPr lvl="1"/>
            <a:r>
              <a:rPr lang="en-SI" b="0" kern="0" dirty="0"/>
              <a:t>Start an Ansible playbook</a:t>
            </a:r>
          </a:p>
          <a:p>
            <a:pPr lvl="1"/>
            <a:r>
              <a:rPr lang="en-SI" b="0" kern="0" dirty="0"/>
              <a:t>Initial device configuration</a:t>
            </a:r>
          </a:p>
          <a:p>
            <a:pPr lvl="1"/>
            <a:r>
              <a:rPr lang="en-SI" b="0" kern="0" dirty="0"/>
              <a:t>Configuring OSPF</a:t>
            </a:r>
          </a:p>
          <a:p>
            <a:pPr lvl="1"/>
            <a:r>
              <a:rPr lang="en-SI" b="0" kern="0" dirty="0"/>
              <a:t>Connect to the device</a:t>
            </a:r>
          </a:p>
          <a:p>
            <a:pPr lvl="1"/>
            <a:r>
              <a:rPr lang="en-SI" b="0" kern="0" dirty="0"/>
              <a:t>… and we have the answer!</a:t>
            </a:r>
          </a:p>
        </p:txBody>
      </p:sp>
    </p:spTree>
    <p:extLst>
      <p:ext uri="{BB962C8B-B14F-4D97-AF65-F5344CB8AC3E}">
        <p14:creationId xmlns:p14="http://schemas.microsoft.com/office/powerpoint/2010/main" val="44967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uiExpand="1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33AE690-62E0-B8F0-7B6B-6E9EDE04601F}"/>
              </a:ext>
            </a:extLst>
          </p:cNvPr>
          <p:cNvSpPr/>
          <p:nvPr/>
        </p:nvSpPr>
        <p:spPr bwMode="auto">
          <a:xfrm>
            <a:off x="265708" y="1554203"/>
            <a:ext cx="12097344" cy="1655697"/>
          </a:xfrm>
          <a:prstGeom prst="roundRect">
            <a:avLst>
              <a:gd name="adj" fmla="val 4952"/>
            </a:avLst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lIns="90000" tIns="43200" rIns="90000" bIns="43200" numCol="1" rtlCol="0" anchor="b" anchorCtr="1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lang="en-US" dirty="0" err="1"/>
              <a:t>n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etlab</a:t>
            </a:r>
            <a:br>
              <a:rPr lang="en-US" dirty="0"/>
            </a:b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create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ED0CE-9C1B-884B-ABAC-F4169392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Wait, What Just Happened? </a:t>
            </a:r>
            <a:r>
              <a:rPr lang="en-US" dirty="0" err="1">
                <a:solidFill>
                  <a:schemeClr val="tx1"/>
                </a:solidFill>
              </a:rPr>
              <a:t>netlab</a:t>
            </a:r>
            <a:r>
              <a:rPr lang="en-US" dirty="0">
                <a:solidFill>
                  <a:schemeClr val="tx1"/>
                </a:solidFill>
              </a:rPr>
              <a:t> up</a:t>
            </a:r>
            <a:r>
              <a:rPr lang="en-US" dirty="0"/>
              <a:t> Behind the Scenes</a:t>
            </a:r>
          </a:p>
        </p:txBody>
      </p:sp>
      <p:sp>
        <p:nvSpPr>
          <p:cNvPr id="22" name="Process 21">
            <a:extLst>
              <a:ext uri="{FF2B5EF4-FFF2-40B4-BE49-F238E27FC236}">
                <a16:creationId xmlns:a16="http://schemas.microsoft.com/office/drawing/2014/main" id="{5183571A-84B9-A0CC-B5F0-D651B7BE4225}"/>
              </a:ext>
            </a:extLst>
          </p:cNvPr>
          <p:cNvSpPr/>
          <p:nvPr/>
        </p:nvSpPr>
        <p:spPr bwMode="auto">
          <a:xfrm>
            <a:off x="4514179" y="3930004"/>
            <a:ext cx="3924587" cy="432000"/>
          </a:xfrm>
          <a:prstGeom prst="flowChartProcess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pitchFamily="34" charset="0"/>
              </a:rPr>
              <a:t>Start the lab</a:t>
            </a:r>
          </a:p>
        </p:txBody>
      </p:sp>
      <p:sp>
        <p:nvSpPr>
          <p:cNvPr id="33" name="Process 32">
            <a:extLst>
              <a:ext uri="{FF2B5EF4-FFF2-40B4-BE49-F238E27FC236}">
                <a16:creationId xmlns:a16="http://schemas.microsoft.com/office/drawing/2014/main" id="{84D3F285-11A4-5EF0-9426-673BAE61884E}"/>
              </a:ext>
            </a:extLst>
          </p:cNvPr>
          <p:cNvSpPr/>
          <p:nvPr/>
        </p:nvSpPr>
        <p:spPr bwMode="auto">
          <a:xfrm>
            <a:off x="368214" y="4362028"/>
            <a:ext cx="3929942" cy="432000"/>
          </a:xfrm>
          <a:prstGeom prst="flowChartProcess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pitchFamily="34" charset="0"/>
              </a:rPr>
              <a:t>Adjust networking infrastructure</a:t>
            </a:r>
          </a:p>
        </p:txBody>
      </p:sp>
      <p:sp>
        <p:nvSpPr>
          <p:cNvPr id="34" name="Process 33">
            <a:extLst>
              <a:ext uri="{FF2B5EF4-FFF2-40B4-BE49-F238E27FC236}">
                <a16:creationId xmlns:a16="http://schemas.microsoft.com/office/drawing/2014/main" id="{0E899682-4311-C2E7-57F0-5DBDE4866961}"/>
              </a:ext>
            </a:extLst>
          </p:cNvPr>
          <p:cNvSpPr/>
          <p:nvPr/>
        </p:nvSpPr>
        <p:spPr bwMode="auto">
          <a:xfrm>
            <a:off x="368214" y="3497980"/>
            <a:ext cx="3929942" cy="432000"/>
          </a:xfrm>
          <a:prstGeom prst="flowChartProcess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pitchFamily="34" charset="0"/>
              </a:rPr>
              <a:t>Prepare virtual infrastructure</a:t>
            </a:r>
          </a:p>
        </p:txBody>
      </p:sp>
      <p:sp>
        <p:nvSpPr>
          <p:cNvPr id="35" name="Process 34">
            <a:extLst>
              <a:ext uri="{FF2B5EF4-FFF2-40B4-BE49-F238E27FC236}">
                <a16:creationId xmlns:a16="http://schemas.microsoft.com/office/drawing/2014/main" id="{0CAE4502-C07D-503A-D3E0-6B80754D0683}"/>
              </a:ext>
            </a:extLst>
          </p:cNvPr>
          <p:cNvSpPr/>
          <p:nvPr/>
        </p:nvSpPr>
        <p:spPr bwMode="auto">
          <a:xfrm>
            <a:off x="368214" y="2129780"/>
            <a:ext cx="11119870" cy="432000"/>
          </a:xfrm>
          <a:prstGeom prst="flowChartProcess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pitchFamily="34" charset="0"/>
              </a:rPr>
              <a:t>Data model transformation</a:t>
            </a:r>
          </a:p>
        </p:txBody>
      </p:sp>
      <p:sp>
        <p:nvSpPr>
          <p:cNvPr id="36" name="Process 35">
            <a:extLst>
              <a:ext uri="{FF2B5EF4-FFF2-40B4-BE49-F238E27FC236}">
                <a16:creationId xmlns:a16="http://schemas.microsoft.com/office/drawing/2014/main" id="{444AF30A-383E-97D7-D6C1-893DC272D12B}"/>
              </a:ext>
            </a:extLst>
          </p:cNvPr>
          <p:cNvSpPr/>
          <p:nvPr/>
        </p:nvSpPr>
        <p:spPr bwMode="auto">
          <a:xfrm>
            <a:off x="368214" y="2633836"/>
            <a:ext cx="3929941" cy="432000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Snapshot</a:t>
            </a:r>
          </a:p>
        </p:txBody>
      </p:sp>
      <p:sp>
        <p:nvSpPr>
          <p:cNvPr id="37" name="Process 36">
            <a:extLst>
              <a:ext uri="{FF2B5EF4-FFF2-40B4-BE49-F238E27FC236}">
                <a16:creationId xmlns:a16="http://schemas.microsoft.com/office/drawing/2014/main" id="{C2930CFB-462D-6C9A-AA79-63682C9881AC}"/>
              </a:ext>
            </a:extLst>
          </p:cNvPr>
          <p:cNvSpPr/>
          <p:nvPr/>
        </p:nvSpPr>
        <p:spPr bwMode="auto">
          <a:xfrm>
            <a:off x="9543868" y="1626163"/>
            <a:ext cx="1944216" cy="432000"/>
          </a:xfrm>
          <a:prstGeom prst="flowChartProcess">
            <a:avLst/>
          </a:prstGeom>
          <a:solidFill>
            <a:srgbClr val="FBA00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CLI arguments</a:t>
            </a:r>
          </a:p>
        </p:txBody>
      </p:sp>
      <p:sp>
        <p:nvSpPr>
          <p:cNvPr id="38" name="Process 37">
            <a:extLst>
              <a:ext uri="{FF2B5EF4-FFF2-40B4-BE49-F238E27FC236}">
                <a16:creationId xmlns:a16="http://schemas.microsoft.com/office/drawing/2014/main" id="{E731D4C9-EEA1-8807-73F2-8D869B886DEA}"/>
              </a:ext>
            </a:extLst>
          </p:cNvPr>
          <p:cNvSpPr/>
          <p:nvPr/>
        </p:nvSpPr>
        <p:spPr bwMode="auto">
          <a:xfrm>
            <a:off x="368215" y="1626163"/>
            <a:ext cx="2160000" cy="432000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Topology file</a:t>
            </a:r>
          </a:p>
        </p:txBody>
      </p:sp>
      <p:sp>
        <p:nvSpPr>
          <p:cNvPr id="39" name="Process 38">
            <a:extLst>
              <a:ext uri="{FF2B5EF4-FFF2-40B4-BE49-F238E27FC236}">
                <a16:creationId xmlns:a16="http://schemas.microsoft.com/office/drawing/2014/main" id="{F8FD387F-E2F1-8912-9C4D-B108F2D0F0C3}"/>
              </a:ext>
            </a:extLst>
          </p:cNvPr>
          <p:cNvSpPr/>
          <p:nvPr/>
        </p:nvSpPr>
        <p:spPr bwMode="auto">
          <a:xfrm>
            <a:off x="2641972" y="1626163"/>
            <a:ext cx="2160000" cy="432000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Plugins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E70D6E37-AF5E-647B-A394-6E1619CF8EE6}"/>
              </a:ext>
            </a:extLst>
          </p:cNvPr>
          <p:cNvSpPr/>
          <p:nvPr/>
        </p:nvSpPr>
        <p:spPr bwMode="auto">
          <a:xfrm>
            <a:off x="4946468" y="1626163"/>
            <a:ext cx="2160000" cy="4320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Modules</a:t>
            </a:r>
          </a:p>
        </p:txBody>
      </p:sp>
      <p:sp>
        <p:nvSpPr>
          <p:cNvPr id="41" name="Process 40">
            <a:extLst>
              <a:ext uri="{FF2B5EF4-FFF2-40B4-BE49-F238E27FC236}">
                <a16:creationId xmlns:a16="http://schemas.microsoft.com/office/drawing/2014/main" id="{E751B76E-E5CA-134F-A690-6D3645689136}"/>
              </a:ext>
            </a:extLst>
          </p:cNvPr>
          <p:cNvSpPr/>
          <p:nvPr/>
        </p:nvSpPr>
        <p:spPr bwMode="auto">
          <a:xfrm>
            <a:off x="7245168" y="1626163"/>
            <a:ext cx="2160000" cy="4320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Defaults</a:t>
            </a:r>
          </a:p>
        </p:txBody>
      </p:sp>
      <p:sp>
        <p:nvSpPr>
          <p:cNvPr id="42" name="Process 41">
            <a:extLst>
              <a:ext uri="{FF2B5EF4-FFF2-40B4-BE49-F238E27FC236}">
                <a16:creationId xmlns:a16="http://schemas.microsoft.com/office/drawing/2014/main" id="{652081C2-0122-0DA1-A4A9-B46ADEDBAD0E}"/>
              </a:ext>
            </a:extLst>
          </p:cNvPr>
          <p:cNvSpPr/>
          <p:nvPr/>
        </p:nvSpPr>
        <p:spPr bwMode="auto">
          <a:xfrm>
            <a:off x="4514180" y="2633836"/>
            <a:ext cx="3924586" cy="432000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Orchestrator configuration</a:t>
            </a:r>
          </a:p>
        </p:txBody>
      </p:sp>
      <p:sp>
        <p:nvSpPr>
          <p:cNvPr id="43" name="Process 42">
            <a:extLst>
              <a:ext uri="{FF2B5EF4-FFF2-40B4-BE49-F238E27FC236}">
                <a16:creationId xmlns:a16="http://schemas.microsoft.com/office/drawing/2014/main" id="{BF66E07B-E728-1E36-A9F4-8DDE9806323D}"/>
              </a:ext>
            </a:extLst>
          </p:cNvPr>
          <p:cNvSpPr/>
          <p:nvPr/>
        </p:nvSpPr>
        <p:spPr bwMode="auto">
          <a:xfrm>
            <a:off x="8654791" y="2651672"/>
            <a:ext cx="2833293" cy="432000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lang="en-US" dirty="0"/>
              <a:t>Ansible inventory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7C16E5C7-7872-5798-A07A-210D9AD7971D}"/>
              </a:ext>
            </a:extLst>
          </p:cNvPr>
          <p:cNvSpPr/>
          <p:nvPr/>
        </p:nvSpPr>
        <p:spPr bwMode="auto">
          <a:xfrm>
            <a:off x="265708" y="5045861"/>
            <a:ext cx="12097344" cy="1655697"/>
          </a:xfrm>
          <a:prstGeom prst="roundRect">
            <a:avLst>
              <a:gd name="adj" fmla="val 4952"/>
            </a:avLst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lIns="90000" tIns="43200" rIns="90000" bIns="43200" numCol="1" rtlCol="0" anchor="b" anchorCtr="1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lang="en-US" dirty="0" err="1"/>
              <a:t>n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etlab</a:t>
            </a:r>
            <a:br>
              <a:rPr lang="en-US" dirty="0"/>
            </a:b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initial</a:t>
            </a:r>
          </a:p>
        </p:txBody>
      </p:sp>
      <p:sp>
        <p:nvSpPr>
          <p:cNvPr id="55" name="Process 54">
            <a:extLst>
              <a:ext uri="{FF2B5EF4-FFF2-40B4-BE49-F238E27FC236}">
                <a16:creationId xmlns:a16="http://schemas.microsoft.com/office/drawing/2014/main" id="{8FBB4192-591D-1013-882F-27D634B63669}"/>
              </a:ext>
            </a:extLst>
          </p:cNvPr>
          <p:cNvSpPr/>
          <p:nvPr/>
        </p:nvSpPr>
        <p:spPr bwMode="auto">
          <a:xfrm>
            <a:off x="371880" y="5623181"/>
            <a:ext cx="11116204" cy="432000"/>
          </a:xfrm>
          <a:prstGeom prst="flowChartProcess">
            <a:avLst/>
          </a:prstGeom>
          <a:solidFill>
            <a:srgbClr val="D264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pitchFamily="34" charset="0"/>
              </a:rPr>
              <a:t>Ansible playbook</a:t>
            </a:r>
          </a:p>
        </p:txBody>
      </p:sp>
      <p:sp>
        <p:nvSpPr>
          <p:cNvPr id="56" name="Process 55">
            <a:extLst>
              <a:ext uri="{FF2B5EF4-FFF2-40B4-BE49-F238E27FC236}">
                <a16:creationId xmlns:a16="http://schemas.microsoft.com/office/drawing/2014/main" id="{5D7A1EEF-B624-1D14-9CEA-C7D1C81C8538}"/>
              </a:ext>
            </a:extLst>
          </p:cNvPr>
          <p:cNvSpPr/>
          <p:nvPr/>
        </p:nvSpPr>
        <p:spPr bwMode="auto">
          <a:xfrm>
            <a:off x="371880" y="5100259"/>
            <a:ext cx="3985932" cy="432000"/>
          </a:xfrm>
          <a:prstGeom prst="flowChartProcess">
            <a:avLst/>
          </a:prstGeom>
          <a:solidFill>
            <a:schemeClr val="accent5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Custom configuration templates</a:t>
            </a:r>
          </a:p>
        </p:txBody>
      </p:sp>
      <p:sp>
        <p:nvSpPr>
          <p:cNvPr id="57" name="Process 56">
            <a:extLst>
              <a:ext uri="{FF2B5EF4-FFF2-40B4-BE49-F238E27FC236}">
                <a16:creationId xmlns:a16="http://schemas.microsoft.com/office/drawing/2014/main" id="{A30CA68E-B82C-1F46-DD3B-222D75244A8C}"/>
              </a:ext>
            </a:extLst>
          </p:cNvPr>
          <p:cNvSpPr/>
          <p:nvPr/>
        </p:nvSpPr>
        <p:spPr bwMode="auto">
          <a:xfrm>
            <a:off x="4452835" y="5100259"/>
            <a:ext cx="3985932" cy="4320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System configuration templates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14812E8-D7C4-8F85-D412-CD6193E416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749" y="6223222"/>
            <a:ext cx="900000" cy="627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BEEBE837-CD2F-CBCB-AFA7-84BE773B67A7}"/>
              </a:ext>
            </a:extLst>
          </p:cNvPr>
          <p:cNvGrpSpPr/>
          <p:nvPr/>
        </p:nvGrpSpPr>
        <p:grpSpPr>
          <a:xfrm>
            <a:off x="5293801" y="6145240"/>
            <a:ext cx="1152000" cy="783897"/>
            <a:chOff x="1604640" y="1711066"/>
            <a:chExt cx="1152000" cy="783897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58FA998-E51B-C617-B0EE-F2566F58D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4640" y="1711066"/>
              <a:ext cx="1152000" cy="783897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91FCAA0-B5B0-2AF7-EC3D-F6654CDBE873}"/>
                </a:ext>
              </a:extLst>
            </p:cNvPr>
            <p:cNvSpPr txBox="1"/>
            <p:nvPr/>
          </p:nvSpPr>
          <p:spPr>
            <a:xfrm>
              <a:off x="1806980" y="1926363"/>
              <a:ext cx="747320" cy="250099"/>
            </a:xfrm>
            <a:prstGeom prst="rect">
              <a:avLst/>
            </a:prstGeom>
            <a:noFill/>
          </p:spPr>
          <p:txBody>
            <a:bodyPr wrap="square" lIns="0" tIns="64800" rIns="0" bIns="0" rtlCol="0">
              <a:spAutoFit/>
            </a:bodyPr>
            <a:lstStyle/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Picture 61" descr="C:\Users\pipi\AppData\Local\Temp\SNAGHTML19df04f.PNG">
            <a:extLst>
              <a:ext uri="{FF2B5EF4-FFF2-40B4-BE49-F238E27FC236}">
                <a16:creationId xmlns:a16="http://schemas.microsoft.com/office/drawing/2014/main" id="{73441DB9-431F-0590-3556-642FFD879A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8674" y="6145240"/>
            <a:ext cx="864000" cy="80907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Down Arrow 62">
            <a:extLst>
              <a:ext uri="{FF2B5EF4-FFF2-40B4-BE49-F238E27FC236}">
                <a16:creationId xmlns:a16="http://schemas.microsoft.com/office/drawing/2014/main" id="{BA4A6745-A88D-BABF-BFE4-20C526B3686C}"/>
              </a:ext>
            </a:extLst>
          </p:cNvPr>
          <p:cNvSpPr/>
          <p:nvPr/>
        </p:nvSpPr>
        <p:spPr bwMode="auto">
          <a:xfrm>
            <a:off x="2153164" y="2993485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7F3B0DC8-E29C-7365-93E1-679C15CC8C5C}"/>
              </a:ext>
            </a:extLst>
          </p:cNvPr>
          <p:cNvSpPr/>
          <p:nvPr/>
        </p:nvSpPr>
        <p:spPr bwMode="auto">
          <a:xfrm>
            <a:off x="2153164" y="3857972"/>
            <a:ext cx="360040" cy="57606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5" name="Down Arrow 64">
            <a:extLst>
              <a:ext uri="{FF2B5EF4-FFF2-40B4-BE49-F238E27FC236}">
                <a16:creationId xmlns:a16="http://schemas.microsoft.com/office/drawing/2014/main" id="{2DE3F6C3-C47F-1304-C35B-B0E71C17258B}"/>
              </a:ext>
            </a:extLst>
          </p:cNvPr>
          <p:cNvSpPr/>
          <p:nvPr/>
        </p:nvSpPr>
        <p:spPr bwMode="auto">
          <a:xfrm>
            <a:off x="6296453" y="2993484"/>
            <a:ext cx="360040" cy="1008503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6" name="Down Arrow 65">
            <a:extLst>
              <a:ext uri="{FF2B5EF4-FFF2-40B4-BE49-F238E27FC236}">
                <a16:creationId xmlns:a16="http://schemas.microsoft.com/office/drawing/2014/main" id="{437DF772-F588-269C-1474-A9675FE35574}"/>
              </a:ext>
            </a:extLst>
          </p:cNvPr>
          <p:cNvSpPr/>
          <p:nvPr/>
        </p:nvSpPr>
        <p:spPr bwMode="auto">
          <a:xfrm>
            <a:off x="9891417" y="3028837"/>
            <a:ext cx="360040" cy="2594344"/>
          </a:xfrm>
          <a:prstGeom prst="downArrow">
            <a:avLst/>
          </a:prstGeom>
          <a:solidFill>
            <a:schemeClr val="accent6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3200" rIns="90000" bIns="432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29211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arket trends in IP networks">
  <a:themeElements>
    <a:clrScheme name="NIL + Cisco">
      <a:dk1>
        <a:srgbClr val="000000"/>
      </a:dk1>
      <a:lt1>
        <a:srgbClr val="FFFFFF"/>
      </a:lt1>
      <a:dk2>
        <a:srgbClr val="999999"/>
      </a:dk2>
      <a:lt2>
        <a:srgbClr val="666666"/>
      </a:lt2>
      <a:accent1>
        <a:srgbClr val="11709B"/>
      </a:accent1>
      <a:accent2>
        <a:srgbClr val="B21A1A"/>
      </a:accent2>
      <a:accent3>
        <a:srgbClr val="FFFFFF"/>
      </a:accent3>
      <a:accent4>
        <a:srgbClr val="000000"/>
      </a:accent4>
      <a:accent5>
        <a:srgbClr val="F9DE91"/>
      </a:accent5>
      <a:accent6>
        <a:srgbClr val="F3BF2D"/>
      </a:accent6>
      <a:hlink>
        <a:srgbClr val="11709B"/>
      </a:hlink>
      <a:folHlink>
        <a:srgbClr val="999999"/>
      </a:folHlink>
    </a:clrScheme>
    <a:fontScheme name="Market trends in IP network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5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vert="horz" wrap="square" lIns="90000" tIns="43200" rIns="90000" bIns="4320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762000" rtl="0" eaLnBrk="0" fontAlgn="base" latinLnBrk="0" hangingPunct="0">
          <a:lnSpc>
            <a:spcPct val="100000"/>
          </a:lnSpc>
          <a:spcBef>
            <a:spcPct val="15000"/>
          </a:spcBef>
          <a:spcAft>
            <a:spcPct val="15000"/>
          </a:spcAft>
          <a:buClr>
            <a:schemeClr val="accent1"/>
          </a:buClr>
          <a:buSzTx/>
          <a:buFontTx/>
          <a:buNone/>
          <a:tabLst/>
          <a:defRPr kumimoji="0" sz="18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3200" rIns="90000" bIns="43200" numCol="1" anchor="ctr" anchorCtr="0" compatLnSpc="1">
        <a:prstTxWarp prst="textNoShape">
          <a:avLst/>
        </a:prstTxWarp>
        <a:spAutoFit/>
      </a:bodyPr>
      <a:lstStyle>
        <a:defPPr marL="0" marR="0" indent="0" algn="l" defTabSz="762000" rtl="0" eaLnBrk="0" fontAlgn="base" latinLnBrk="0" hangingPunct="0">
          <a:lnSpc>
            <a:spcPct val="100000"/>
          </a:lnSpc>
          <a:spcBef>
            <a:spcPct val="15000"/>
          </a:spcBef>
          <a:spcAft>
            <a:spcPct val="15000"/>
          </a:spcAft>
          <a:buClr>
            <a:schemeClr val="accent1"/>
          </a:buClr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arket trends in IP networks 1">
        <a:dk1>
          <a:srgbClr val="000000"/>
        </a:dk1>
        <a:lt1>
          <a:srgbClr val="FFFFFF"/>
        </a:lt1>
        <a:dk2>
          <a:srgbClr val="999999"/>
        </a:dk2>
        <a:lt2>
          <a:srgbClr val="FFFFFF"/>
        </a:lt2>
        <a:accent1>
          <a:srgbClr val="FFCC00"/>
        </a:accent1>
        <a:accent2>
          <a:srgbClr val="FF9900"/>
        </a:accent2>
        <a:accent3>
          <a:srgbClr val="CACACA"/>
        </a:accent3>
        <a:accent4>
          <a:srgbClr val="DADADA"/>
        </a:accent4>
        <a:accent5>
          <a:srgbClr val="FFE2AA"/>
        </a:accent5>
        <a:accent6>
          <a:srgbClr val="E78A00"/>
        </a:accent6>
        <a:hlink>
          <a:srgbClr val="660066"/>
        </a:hlink>
        <a:folHlink>
          <a:srgbClr val="66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ket trends in IP networks 2">
        <a:dk1>
          <a:srgbClr val="000000"/>
        </a:dk1>
        <a:lt1>
          <a:srgbClr val="FFFFFF"/>
        </a:lt1>
        <a:dk2>
          <a:srgbClr val="999999"/>
        </a:dk2>
        <a:lt2>
          <a:srgbClr val="666666"/>
        </a:lt2>
        <a:accent1>
          <a:srgbClr val="FFCC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8A00"/>
        </a:accent6>
        <a:hlink>
          <a:srgbClr val="660066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pSpace-Branded Template 16x9" id="{D624983B-BBAF-BD43-B1BB-A673B77CC4C8}" vid="{155875E0-47B1-E54E-96C3-EB218EDB98E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Market trends in IP networks</Template>
  <TotalTime>3205</TotalTime>
  <Pages>15</Pages>
  <Words>1840</Words>
  <Application>Microsoft Macintosh PowerPoint</Application>
  <PresentationFormat>Custom</PresentationFormat>
  <Paragraphs>348</Paragraphs>
  <Slides>37</Slides>
  <Notes>0</Notes>
  <HiddenSlides>4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  <vt:variant>
        <vt:lpstr>Custom Shows</vt:lpstr>
      </vt:variant>
      <vt:variant>
        <vt:i4>1</vt:i4>
      </vt:variant>
    </vt:vector>
  </HeadingPairs>
  <TitlesOfParts>
    <vt:vector size="42" baseType="lpstr">
      <vt:lpstr>Arial</vt:lpstr>
      <vt:lpstr>Courier New</vt:lpstr>
      <vt:lpstr>Wingdings</vt:lpstr>
      <vt:lpstr>Market trends in IP networks</vt:lpstr>
      <vt:lpstr>netlab Bringing the joy back to virtual networking labs</vt:lpstr>
      <vt:lpstr>Who is Ivan Pepelnjak (@ioshints)</vt:lpstr>
      <vt:lpstr>Based on a True Story</vt:lpstr>
      <vt:lpstr>The Reality Intervenes…</vt:lpstr>
      <vt:lpstr>A Networking Lab Is Much More than Topology</vt:lpstr>
      <vt:lpstr>PowerPoint Presentation</vt:lpstr>
      <vt:lpstr>What Do We Need (in Unicorn Land of Infrastructure-as-Code)</vt:lpstr>
      <vt:lpstr>PowerPoint Presentation</vt:lpstr>
      <vt:lpstr>Wait, What Just Happened? netlab up Behind the Scenes</vt:lpstr>
      <vt:lpstr>Building a Networking Lab with netlab</vt:lpstr>
      <vt:lpstr>Every Lab Is Special</vt:lpstr>
      <vt:lpstr>Current State of netlab (April 2024)</vt:lpstr>
      <vt:lpstr>Current State of netlab: Behind the Scenes</vt:lpstr>
      <vt:lpstr>Current State of netlab (April 2024)</vt:lpstr>
      <vt:lpstr>Sample Platform Support</vt:lpstr>
      <vt:lpstr>But Wait, There’s More</vt:lpstr>
      <vt:lpstr>Example: Graph (D2)</vt:lpstr>
      <vt:lpstr>Example: Addressing Report (BGP)</vt:lpstr>
      <vt:lpstr>Example: Graphite GUI</vt:lpstr>
      <vt:lpstr>Example: Network Validation</vt:lpstr>
      <vt:lpstr>Deployment Scenarios</vt:lpstr>
      <vt:lpstr>Recommended: Ubuntu, KVM, libvirt, Docker</vt:lpstr>
      <vt:lpstr>Use Existing x86 Device: Ubuntu VM</vt:lpstr>
      <vt:lpstr>Ubuntu VM on Apple Silicon</vt:lpstr>
      <vt:lpstr>Some Assembly Required (Thank You, Vendors)</vt:lpstr>
      <vt:lpstr>But Wait, That’s Not All</vt:lpstr>
      <vt:lpstr>Getting Started</vt:lpstr>
      <vt:lpstr>Getting Started: Hardware</vt:lpstr>
      <vt:lpstr>Getting Started: Installation</vt:lpstr>
      <vt:lpstr>Is It Worth It? What Others Are Saying…</vt:lpstr>
      <vt:lpstr>What Others Are Building with netlab</vt:lpstr>
      <vt:lpstr>How Can You Help?</vt:lpstr>
      <vt:lpstr>Questions?</vt:lpstr>
      <vt:lpstr>netlab High Level Architecture</vt:lpstr>
      <vt:lpstr>High-Level Architecture</vt:lpstr>
      <vt:lpstr>Data Transformation and Configuration File Creation</vt:lpstr>
      <vt:lpstr>netlab initial – Device Configurations</vt:lpstr>
      <vt:lpstr>animation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netsim-tools Making Network Labs Suck Less</dc:title>
  <dc:subject>Optimizing the multilayer transport infrastructure</dc:subject>
  <dc:creator>ivan pepelnjak</dc:creator>
  <cp:lastModifiedBy>ivan pepelnjak</cp:lastModifiedBy>
  <cp:revision>151</cp:revision>
  <cp:lastPrinted>1998-09-04T08:04:32Z</cp:lastPrinted>
  <dcterms:created xsi:type="dcterms:W3CDTF">2022-02-09T06:59:19Z</dcterms:created>
  <dcterms:modified xsi:type="dcterms:W3CDTF">2024-04-09T15:06:22Z</dcterms:modified>
</cp:coreProperties>
</file>