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1"/>
  </p:notesMasterIdLst>
  <p:sldIdLst>
    <p:sldId id="356" r:id="rId2"/>
    <p:sldId id="265" r:id="rId3"/>
    <p:sldId id="266" r:id="rId4"/>
    <p:sldId id="324" r:id="rId5"/>
    <p:sldId id="268" r:id="rId6"/>
    <p:sldId id="269" r:id="rId7"/>
    <p:sldId id="270" r:id="rId8"/>
    <p:sldId id="357" r:id="rId9"/>
    <p:sldId id="323" r:id="rId10"/>
    <p:sldId id="284" r:id="rId11"/>
    <p:sldId id="285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326" r:id="rId20"/>
  </p:sldIdLst>
  <p:sldSz cx="12192000" cy="6858000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lack" panose="020F0502020204030203" pitchFamily="3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233325-58D2-4A97-852A-0CC39E1625ED}">
  <a:tblStyle styleId="{FE233325-58D2-4A97-852A-0CC39E1625ED}" styleName="Table_0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8"/>
          </a:solidFill>
        </a:fill>
      </a:tcStyle>
    </a:wholeTbl>
    <a:band1H>
      <a:tcTxStyle/>
      <a:tcStyle>
        <a:tcBdr/>
        <a:fill>
          <a:solidFill>
            <a:srgbClr val="CCD5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5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11" autoAdjust="0"/>
  </p:normalViewPr>
  <p:slideViewPr>
    <p:cSldViewPr snapToGrid="0">
      <p:cViewPr>
        <p:scale>
          <a:sx n="43" d="100"/>
          <a:sy n="43" d="100"/>
        </p:scale>
        <p:origin x="1479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howto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sts.peeringdb.com/cgi-bin/mailman/listinfo/pdb-gov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dirty="0"/>
              <a:t>Presentation: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am</a:t>
            </a:r>
            <a:r>
              <a:rPr lang="it-IT" dirty="0"/>
              <a:t> I? </a:t>
            </a:r>
            <a:br>
              <a:rPr lang="it-IT" dirty="0"/>
            </a:br>
            <a:r>
              <a:rPr lang="it-IT" dirty="0"/>
              <a:t>How </a:t>
            </a:r>
            <a:r>
              <a:rPr lang="it-IT" dirty="0" err="1"/>
              <a:t>many</a:t>
            </a:r>
            <a:r>
              <a:rPr lang="it-IT" dirty="0"/>
              <a:t> people do </a:t>
            </a:r>
            <a:r>
              <a:rPr lang="it-IT" dirty="0" err="1"/>
              <a:t>not</a:t>
            </a:r>
            <a:r>
              <a:rPr lang="it-IT" dirty="0"/>
              <a:t> know or do </a:t>
            </a:r>
            <a:r>
              <a:rPr lang="it-IT" dirty="0" err="1"/>
              <a:t>not</a:t>
            </a:r>
            <a:r>
              <a:rPr lang="it-IT" dirty="0"/>
              <a:t> have a record on PeeringDB?</a:t>
            </a:r>
            <a:br>
              <a:rPr lang="it-IT" dirty="0"/>
            </a:br>
            <a:r>
              <a:rPr lang="en-US" sz="1200" dirty="0"/>
              <a:t>What is PeeringDB? Its a directory of information related to peering including sites, networks, internet exchanges and other useful information (unique voltage offerings, contact information and other data)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b1726504d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PeeringDB runs on volunteers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need AC volunteers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good global exposure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-get to know people (ticket submitters! Hah!)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 great experience learning about PDB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-about a 1 HR commit per week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2cb1726504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Logo</a:t>
            </a:r>
            <a:r>
              <a:rPr lang="en-US" baseline="0" dirty="0"/>
              <a:t> height proportions: 100%, 85%, 65%, 40%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43580-BD9A-7E4D-9B95-C3F65FCA00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6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Ballot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, name are </a:t>
            </a:r>
            <a:r>
              <a:rPr lang="it-IT" dirty="0" err="1"/>
              <a:t>randomized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64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203E"/>
                </a:solidFill>
                <a:effectLst/>
                <a:highlight>
                  <a:srgbClr val="F1F1F1"/>
                </a:highlight>
                <a:latin typeface="-apple-system"/>
              </a:rPr>
              <a:t>How do I become a member?</a:t>
            </a:r>
          </a:p>
          <a:p>
            <a:pPr algn="l"/>
            <a:r>
              <a:rPr lang="en-US" b="0" i="0" dirty="0">
                <a:solidFill>
                  <a:srgbClr val="00203E"/>
                </a:solidFill>
                <a:effectLst/>
                <a:highlight>
                  <a:srgbClr val="F1F1F1"/>
                </a:highlight>
                <a:latin typeface="-apple-system"/>
              </a:rPr>
              <a:t>Make sure you have data in PeeringDB (see other </a:t>
            </a:r>
            <a:r>
              <a:rPr lang="en-US" b="0" i="0" u="none" strike="noStrike" dirty="0">
                <a:solidFill>
                  <a:srgbClr val="33744A"/>
                </a:solidFill>
                <a:effectLst/>
                <a:highlight>
                  <a:srgbClr val="F1F1F1"/>
                </a:highlight>
                <a:latin typeface="-apple-system"/>
                <a:hlinkClick r:id="rId3"/>
              </a:rPr>
              <a:t>HOWTOs</a:t>
            </a:r>
            <a:r>
              <a:rPr lang="en-US" b="0" i="0" dirty="0">
                <a:solidFill>
                  <a:srgbClr val="00203E"/>
                </a:solidFill>
                <a:effectLst/>
                <a:highlight>
                  <a:srgbClr val="F1F1F1"/>
                </a:highlight>
                <a:latin typeface="-apple-system"/>
              </a:rPr>
              <a:t>). Join the </a:t>
            </a:r>
            <a:r>
              <a:rPr lang="en-US" b="0" i="0" u="none" strike="noStrike" dirty="0" err="1">
                <a:solidFill>
                  <a:srgbClr val="33744A"/>
                </a:solidFill>
                <a:effectLst/>
                <a:highlight>
                  <a:srgbClr val="F1F1F1"/>
                </a:highlight>
                <a:latin typeface="-apple-system"/>
                <a:hlinkClick r:id="rId4"/>
              </a:rPr>
              <a:t>pdb</a:t>
            </a:r>
            <a:r>
              <a:rPr lang="en-US" b="0" i="0" u="none" strike="noStrike" dirty="0">
                <a:solidFill>
                  <a:srgbClr val="33744A"/>
                </a:solidFill>
                <a:effectLst/>
                <a:highlight>
                  <a:srgbClr val="F1F1F1"/>
                </a:highlight>
                <a:latin typeface="-apple-system"/>
                <a:hlinkClick r:id="rId4"/>
              </a:rPr>
              <a:t>-gov mailing list</a:t>
            </a:r>
            <a:r>
              <a:rPr lang="en-US" b="0" i="0" dirty="0">
                <a:solidFill>
                  <a:srgbClr val="00203E"/>
                </a:solidFill>
                <a:effectLst/>
                <a:highlight>
                  <a:srgbClr val="F1F1F1"/>
                </a:highlight>
                <a:latin typeface="-apple-system"/>
              </a:rPr>
              <a:t>. You are now a member.</a:t>
            </a:r>
          </a:p>
          <a:p>
            <a:pPr algn="l"/>
            <a:r>
              <a:rPr lang="en-US" b="0" i="0" dirty="0">
                <a:solidFill>
                  <a:srgbClr val="00203E"/>
                </a:solidFill>
                <a:effectLst/>
                <a:highlight>
                  <a:srgbClr val="F1F1F1"/>
                </a:highlight>
                <a:latin typeface="-apple-system"/>
              </a:rPr>
              <a:t>How can I vote?</a:t>
            </a:r>
          </a:p>
          <a:p>
            <a:pPr algn="l"/>
            <a:r>
              <a:rPr lang="en-US" b="0" i="0" dirty="0">
                <a:solidFill>
                  <a:srgbClr val="00203E"/>
                </a:solidFill>
                <a:effectLst/>
                <a:highlight>
                  <a:srgbClr val="F1F1F1"/>
                </a:highlight>
                <a:latin typeface="-apple-system"/>
              </a:rPr>
              <a:t>Each member is entitled to one vote. Members who are affiliated with each other share a single vote. For instance, if Big Company owns Small Company they may only have one vote between them, not one vote each.</a:t>
            </a:r>
          </a:p>
          <a:p>
            <a:pPr algn="l"/>
            <a:r>
              <a:rPr lang="en-US" b="0" i="0" dirty="0">
                <a:solidFill>
                  <a:srgbClr val="00203E"/>
                </a:solidFill>
                <a:effectLst/>
                <a:highlight>
                  <a:srgbClr val="F1F1F1"/>
                </a:highlight>
                <a:latin typeface="-apple-system"/>
              </a:rPr>
              <a:t>At the start of the election process, the Secretary/Treasurer will ask each member to nominate a single authorized voter. The Secretary will send each authorized voter an invitation to vote.</a:t>
            </a:r>
          </a:p>
          <a:p>
            <a:pPr algn="l"/>
            <a:endParaRPr lang="en-US" b="0" i="0" dirty="0">
              <a:solidFill>
                <a:srgbClr val="00203E"/>
              </a:solidFill>
              <a:effectLst/>
              <a:highlight>
                <a:srgbClr val="F1F1F1"/>
              </a:highlight>
              <a:latin typeface="-apple-system"/>
            </a:endParaRPr>
          </a:p>
          <a:p>
            <a:pPr algn="l"/>
            <a:r>
              <a:rPr lang="en-US" dirty="0"/>
              <a:t>Election ends April 29th at 23:59 UTC.</a:t>
            </a:r>
            <a:endParaRPr lang="en-US" b="0" i="0" dirty="0">
              <a:solidFill>
                <a:srgbClr val="00203E"/>
              </a:solidFill>
              <a:effectLst/>
              <a:highlight>
                <a:srgbClr val="F1F1F1"/>
              </a:highlight>
              <a:latin typeface="-apple-system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58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Web UI summary changes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Facility data to KMZ!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Search functionality - why that’s important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Beta testers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CFV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Screens will be more consistent across devices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Dashboards and other personalization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Lazy loading for faster choice recognition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Improved overall presentation attributes</a:t>
            </a: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KMZ being auto generated once a day.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Contains useful record metadata </a:t>
            </a:r>
            <a:r>
              <a:rPr lang="en-US" b="1"/>
              <a:t>(Thank you to our Sponsor Digital Realty)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Powerful uses, FEMA, quake, near facilities (Thanks Digital – and they’re safe)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Other very cool uses aligned with personal data</a:t>
            </a: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Location support includes ….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Simple search knows about objects to move at user speed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have more work to do, but we’ll be retiring legacy simple search in the near future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On the good side, people are pretty happy with www.peeringdb.com. But on the bad side, we only used to refresh the data in beta.peeringdb.com once a month.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PeeringDB runs on volunteers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need AC volunteers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good global exposure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-get to know people (ticket submitters! Hah!)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 great experience learning about PDB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-about a 1 HR commit per week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67719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1568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SANOG41, Mumbai, India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2024-04-29</a:t>
            </a:r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1269" y="1677194"/>
            <a:ext cx="2389462" cy="13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2024-04-29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SANOG41, Mumbai, India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2024-04-29</a:t>
            </a: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SANOG41, Mumbai, India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62911" y="1319142"/>
            <a:ext cx="5722882" cy="476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6022429" y="1326961"/>
            <a:ext cx="6001406" cy="475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  <a:defRPr sz="4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2024-04-29</a:t>
            </a: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SANOG41, Mumbai, India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928063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cxnSp>
        <p:nvCxnSpPr>
          <p:cNvPr id="47" name="Google Shape;47;p5"/>
          <p:cNvCxnSpPr/>
          <p:nvPr/>
        </p:nvCxnSpPr>
        <p:spPr>
          <a:xfrm>
            <a:off x="0" y="6222019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878" y="6352443"/>
            <a:ext cx="1583094" cy="36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A90"/>
              </a:buClr>
              <a:buSzPts val="2400"/>
              <a:buNone/>
              <a:defRPr sz="2400">
                <a:solidFill>
                  <a:srgbClr val="888A9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2000"/>
              <a:buNone/>
              <a:defRPr sz="2000">
                <a:solidFill>
                  <a:srgbClr val="888A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800"/>
              <a:buNone/>
              <a:defRPr sz="1800">
                <a:solidFill>
                  <a:srgbClr val="888A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A90"/>
              </a:buClr>
              <a:buSzPts val="1600"/>
              <a:buNone/>
              <a:defRPr sz="1600">
                <a:solidFill>
                  <a:srgbClr val="888A9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SANOG41, Mumbai, India</a:t>
            </a: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2207172" y="6356350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2024-04-29</a:t>
            </a:r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de-DE"/>
              <a:t>2024-04-29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SANOG41, Mumbai, India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eeringdb/peeringdb/mileston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peeringdb.com/changes" TargetMode="External"/><Relationship Id="rId2" Type="http://schemas.openxmlformats.org/officeDocument/2006/relationships/hyperlink" Target="https://beta.peeringd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github.com/peeringdb/peeringdb/issu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c@peeringdb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com@lists.peeringdb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jpeg"/><Relationship Id="rId50" Type="http://schemas.openxmlformats.org/officeDocument/2006/relationships/image" Target="../media/image6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41" Type="http://schemas.openxmlformats.org/officeDocument/2006/relationships/image" Target="../media/image59.svg"/><Relationship Id="rId54" Type="http://schemas.openxmlformats.org/officeDocument/2006/relationships/image" Target="../media/image7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svg"/><Relationship Id="rId53" Type="http://schemas.openxmlformats.org/officeDocument/2006/relationships/image" Target="../media/image71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jp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52" Type="http://schemas.openxmlformats.org/officeDocument/2006/relationships/image" Target="../media/image70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registration/register.php" TargetMode="External"/><Relationship Id="rId2" Type="http://schemas.openxmlformats.org/officeDocument/2006/relationships/hyperlink" Target="https://www.peeringdb.com/regis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eringdb.com/apidoc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eeringdb.com/gov/" TargetMode="External"/><Relationship Id="rId2" Type="http://schemas.openxmlformats.org/officeDocument/2006/relationships/hyperlink" Target="https://lists.peeringdb.com/cgi-bin/mailman/listinfo/pdb-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eeringdb.com/workflow/" TargetMode="External"/><Relationship Id="rId2" Type="http://schemas.openxmlformats.org/officeDocument/2006/relationships/hyperlink" Target="https://github.com/peeringdb/peeringdb/issu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 idx="4294967295"/>
          </p:nvPr>
        </p:nvSpPr>
        <p:spPr>
          <a:xfrm>
            <a:off x="1480775" y="2498383"/>
            <a:ext cx="9144001" cy="169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3E"/>
              </a:buClr>
              <a:buSzPts val="5400"/>
              <a:buFont typeface="Lato Black"/>
              <a:buNone/>
            </a:pPr>
            <a:r>
              <a:rPr lang="en-US" sz="5400" b="0" i="0" u="none" strike="noStrike" cap="none">
                <a:solidFill>
                  <a:srgbClr val="00203E"/>
                </a:solidFill>
                <a:latin typeface="Lato Black"/>
                <a:ea typeface="Lato Black"/>
                <a:cs typeface="Lato Black"/>
                <a:sym typeface="Lato Black"/>
              </a:rPr>
              <a:t>What’s new on PeeringDB?</a:t>
            </a:r>
            <a:endParaRPr sz="4400" b="0" i="0" u="none" strike="noStrike" cap="non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4294967295"/>
          </p:nvPr>
        </p:nvSpPr>
        <p:spPr>
          <a:xfrm>
            <a:off x="1524000" y="5052078"/>
            <a:ext cx="9144000" cy="7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/>
          <a:p>
            <a:pPr marL="0" marR="0" lvl="0" indent="0" algn="ctr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203E"/>
              </a:buClr>
              <a:buSzPts val="2136"/>
              <a:buFont typeface="Arial"/>
              <a:buNone/>
            </a:pPr>
            <a:r>
              <a:rPr lang="it-IT" sz="2136" b="0" i="0" u="none" strike="noStrike" cap="none" dirty="0">
                <a:solidFill>
                  <a:srgbClr val="00203E"/>
                </a:solidFill>
                <a:latin typeface="Lato"/>
                <a:ea typeface="Lato"/>
                <a:cs typeface="Lato"/>
                <a:sym typeface="Lato"/>
              </a:rPr>
              <a:t>Livio Morina- Board Member</a:t>
            </a:r>
            <a:endParaRPr sz="2800" b="0" i="0" u="none" strike="noStrike" cap="none" dirty="0">
              <a:solidFill>
                <a:srgbClr val="00203E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72000"/>
              </a:lnSpc>
              <a:spcBef>
                <a:spcPts val="800"/>
              </a:spcBef>
              <a:spcAft>
                <a:spcPts val="0"/>
              </a:spcAft>
              <a:buClr>
                <a:srgbClr val="00203E"/>
              </a:buClr>
              <a:buSzPts val="2136"/>
              <a:buFont typeface="Arial"/>
              <a:buNone/>
            </a:pPr>
            <a:r>
              <a:rPr lang="en-US" sz="2136" b="0" i="0" u="none" strike="noStrike" cap="none" dirty="0">
                <a:solidFill>
                  <a:srgbClr val="00203E"/>
                </a:solidFill>
                <a:latin typeface="Lato"/>
                <a:ea typeface="Lato"/>
                <a:cs typeface="Lato"/>
                <a:sym typeface="Lato"/>
              </a:rPr>
              <a:t>livio@peeringdb.com</a:t>
            </a:r>
            <a:endParaRPr sz="2800" b="0" i="0" u="none" strike="noStrike" cap="none" dirty="0">
              <a:solidFill>
                <a:srgbClr val="00203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A90"/>
              </a:buClr>
              <a:buSzPts val="1200"/>
              <a:buFont typeface="Lato"/>
              <a:buNone/>
              <a:defRPr sz="1200" b="0" i="0" u="none" strike="noStrike" cap="none">
                <a:solidFill>
                  <a:srgbClr val="888A9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58BA04-6345-8F3C-7083-527647F9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4BF393C-AEC9-DDD0-C89B-319BD5D6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Release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Announced at least one week in advance with all changes to give the community notice</a:t>
            </a:r>
          </a:p>
          <a:p>
            <a:pPr lvl="1"/>
            <a:r>
              <a:rPr lang="en-US"/>
              <a:t>Beta site is already running the development version for testing</a:t>
            </a:r>
          </a:p>
          <a:p>
            <a:pPr lvl="1"/>
            <a:r>
              <a:rPr lang="en-US"/>
              <a:t>Announced on PDB Announce list, Twitter, Facebook</a:t>
            </a:r>
          </a:p>
          <a:p>
            <a:r>
              <a:rPr lang="en-US"/>
              <a:t>Released on Wednesdays at 0400Z and avoids</a:t>
            </a:r>
          </a:p>
          <a:p>
            <a:pPr lvl="1"/>
            <a:r>
              <a:rPr lang="en-US"/>
              <a:t>Mondays and Fridays</a:t>
            </a:r>
          </a:p>
          <a:p>
            <a:pPr lvl="1"/>
            <a:r>
              <a:rPr lang="en-US"/>
              <a:t>International holidays</a:t>
            </a:r>
          </a:p>
          <a:p>
            <a:pPr lvl="1"/>
            <a:r>
              <a:rPr lang="en-US"/>
              <a:t>Large conferences and events (APRICOT, EPF, GPF, NANOG, RIPE, etc.)</a:t>
            </a:r>
          </a:p>
          <a:p>
            <a:r>
              <a:rPr lang="en-US"/>
              <a:t>List of current changes (release notes) for each version are on GitHub at </a:t>
            </a:r>
            <a:r>
              <a:rPr lang="en-US">
                <a:hlinkClick r:id="rId2"/>
              </a:rPr>
              <a:t>https://github.com/peeringdb/peeringdb/milestones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E7CA40-9C74-A87D-6402-BFDB2216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C419F8-C41F-06F7-699B-A89D8C8F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621BFA-372B-22B6-8978-90A684310C46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199607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Beta server</a:t>
            </a:r>
          </a:p>
          <a:p>
            <a:pPr lvl="1"/>
            <a:r>
              <a:rPr lang="en-US" sz="2000" dirty="0"/>
              <a:t>Available at </a:t>
            </a:r>
            <a:r>
              <a:rPr lang="en-US" sz="2000" dirty="0">
                <a:hlinkClick r:id="rId2"/>
              </a:rPr>
              <a:t>https://beta.peeringdb.com/ </a:t>
            </a:r>
            <a:endParaRPr lang="en-US" sz="2000" dirty="0"/>
          </a:p>
          <a:p>
            <a:pPr lvl="1"/>
            <a:r>
              <a:rPr lang="en-US" sz="2000" dirty="0"/>
              <a:t>Runs the latest beta software version</a:t>
            </a:r>
          </a:p>
          <a:p>
            <a:pPr lvl="1"/>
            <a:r>
              <a:rPr lang="en-US" sz="2000" dirty="0"/>
              <a:t>Full access over HTTP and the API</a:t>
            </a:r>
          </a:p>
          <a:p>
            <a:pPr lvl="1"/>
            <a:r>
              <a:rPr lang="en-US" sz="2000" dirty="0"/>
              <a:t>Database is local to the beta server only, changes are not reflected on the production servers</a:t>
            </a:r>
          </a:p>
          <a:p>
            <a:r>
              <a:rPr lang="en-US" sz="2400" dirty="0"/>
              <a:t>Latest changes</a:t>
            </a:r>
          </a:p>
          <a:p>
            <a:pPr lvl="1"/>
            <a:r>
              <a:rPr lang="en-US" sz="2000" dirty="0"/>
              <a:t>Available at </a:t>
            </a:r>
            <a:r>
              <a:rPr lang="en-US" sz="2000" dirty="0">
                <a:hlinkClick r:id="rId3"/>
              </a:rPr>
              <a:t>https://beta.peeringdb.com/changes</a:t>
            </a:r>
            <a:endParaRPr lang="en-US" sz="2000" dirty="0"/>
          </a:p>
          <a:p>
            <a:pPr lvl="1"/>
            <a:r>
              <a:rPr lang="en-US" sz="2000" dirty="0"/>
              <a:t>Redirects to the list of issues on GitHub </a:t>
            </a:r>
          </a:p>
          <a:p>
            <a:pPr lvl="1"/>
            <a:r>
              <a:rPr lang="en-US" sz="2000" dirty="0"/>
              <a:t>Documents all of the changes in the current beta version</a:t>
            </a:r>
          </a:p>
          <a:p>
            <a:r>
              <a:rPr lang="en-US" sz="2400" dirty="0"/>
              <a:t>Anyone can log bugs and feature requests in GitHub at </a:t>
            </a:r>
            <a:r>
              <a:rPr lang="en-US" sz="2400" dirty="0">
                <a:hlinkClick r:id="rId4"/>
              </a:rPr>
              <a:t>https://github.com/peeringdb/peeringdb/issues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F14001-1F7F-48F6-B8E9-3B16186D6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68" y="1548678"/>
            <a:ext cx="3420550" cy="797358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05FB3A-CAD1-1A19-3343-FDAE1D0B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9A21D0-1052-F621-951C-B8EA92CF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5DB7A5-6217-8FEC-DCCD-8F0ED36A6CB2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297454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Updates</a:t>
            </a: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57650" y="1206175"/>
            <a:ext cx="12034500" cy="4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300" b="1"/>
              <a:t>News from the Frontlines</a:t>
            </a:r>
            <a:endParaRPr sz="33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Web UI design changes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New KMZ export feature 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Improved search </a:t>
            </a:r>
            <a:endParaRPr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Beta testing</a:t>
            </a:r>
            <a:endParaRPr sz="3000" b="1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Call for Volunteers</a:t>
            </a:r>
            <a:endParaRPr sz="30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endParaRPr/>
          </a:p>
        </p:txBody>
      </p:sp>
      <p:pic>
        <p:nvPicPr>
          <p:cNvPr id="3" name="Grafik 2" descr="Ein Bild, das Text, Software, Zahl, Schrift enthält.&#10;&#10;Automatisch generierte Beschreibung">
            <a:extLst>
              <a:ext uri="{FF2B5EF4-FFF2-40B4-BE49-F238E27FC236}">
                <a16:creationId xmlns:a16="http://schemas.microsoft.com/office/drawing/2014/main" id="{F1B0FFFB-C8F6-1D9A-A1A6-65D05FB3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58" y="2409510"/>
            <a:ext cx="7147869" cy="286389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7597DB-B63B-910F-49C4-B19EF50B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285FD5-D3E4-57FF-7029-B7502B21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92A193-B03B-61A6-B8B3-BE20E92A0031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Web UI</a:t>
            </a:r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2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33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300" b="1"/>
              <a:t>Planned Improvements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3300" b="1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Better device presentation</a:t>
            </a:r>
            <a:endParaRPr lang="en-US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Dashboard options</a:t>
            </a:r>
            <a:endParaRPr lang="en-US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Lazy loading</a:t>
            </a:r>
            <a:endParaRPr lang="en-US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endParaRPr lang="en-US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endParaRPr lang="en-US"/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7055" y="1927121"/>
            <a:ext cx="6383269" cy="35905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8B541B-F7F3-E0D1-3AAE-7BC027E9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68C536-D523-3099-1387-BF54EB1A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BA512-3F89-61C1-5374-2246F8B12E77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New KMZ Features</a:t>
            </a: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157652" y="1323050"/>
            <a:ext cx="65058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300" b="1"/>
              <a:t>Facility Data</a:t>
            </a:r>
            <a:endParaRPr sz="3300" b="1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Locations and metadata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Exported daily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Importable to Google Maps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300" b="1"/>
              <a:t>Later this year</a:t>
            </a:r>
            <a:endParaRPr sz="3300" b="1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Export searches  to KMZ  </a:t>
            </a:r>
            <a:endParaRPr sz="3000"/>
          </a:p>
          <a:p>
            <a:pPr marL="914400" lvl="1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Improved visual attributes</a:t>
            </a:r>
            <a:endParaRPr sz="3000"/>
          </a:p>
        </p:txBody>
      </p:sp>
      <p:pic>
        <p:nvPicPr>
          <p:cNvPr id="87" name="Google Shape;87;p10" descr="A map of a cit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5697" y="1868124"/>
            <a:ext cx="5927084" cy="369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 descr="A screenshot of a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3537" y="452283"/>
            <a:ext cx="1714079" cy="25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1C7937-CCAC-4247-A171-1A9AB021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9B2419-E60B-405D-F128-2FAF6006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78F3C-99D1-2F51-C3E0-461F5F622E49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Search (pending release)</a:t>
            </a: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157652" y="1323050"/>
            <a:ext cx="59385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300" b="1"/>
              <a:t>Search is getting better</a:t>
            </a:r>
            <a:endParaRPr sz="33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Location support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Object type searching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Boolean operators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Refined results</a:t>
            </a:r>
            <a:endParaRPr sz="30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endParaRPr/>
          </a:p>
        </p:txBody>
      </p:sp>
      <p:pic>
        <p:nvPicPr>
          <p:cNvPr id="97" name="Google Shape;97;p11" descr="A screenshot of a search eng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0033" y="1956621"/>
            <a:ext cx="7009077" cy="331802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802491-62B1-8702-9A21-E80F56F9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4CF8B0-D908-075D-AD24-0CBC1AE2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FC754-E0AE-B5C5-113F-AE3A9FCA3611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179" cy="100584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/>
              <a:t>We Need Beta Testers</a:t>
            </a:r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1"/>
          </p:nvPr>
        </p:nvSpPr>
        <p:spPr>
          <a:xfrm>
            <a:off x="157655" y="1323050"/>
            <a:ext cx="11866179" cy="4764639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>
              <a:buNone/>
            </a:pPr>
            <a:r>
              <a:rPr lang="en-US" b="1" dirty="0"/>
              <a:t>Consider using the Beta environment as default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Just over half a percent of users visit beta.peeringdb.com each month</a:t>
            </a:r>
          </a:p>
          <a:p>
            <a:pPr lvl="1"/>
            <a:r>
              <a:rPr lang="en-US" dirty="0"/>
              <a:t>We recognize that there are good and bad reasons for this!</a:t>
            </a:r>
          </a:p>
          <a:p>
            <a:pPr lvl="0"/>
            <a:r>
              <a:rPr lang="en-US" dirty="0"/>
              <a:t>As of release 2.57.0, beta.peeringdb.com refreshes once an hour</a:t>
            </a:r>
          </a:p>
          <a:p>
            <a:pPr lvl="0"/>
            <a:r>
              <a:rPr lang="en-US" dirty="0"/>
              <a:t>Early access to improvements</a:t>
            </a:r>
          </a:p>
          <a:p>
            <a:pPr lvl="0"/>
            <a:r>
              <a:rPr lang="en-US" dirty="0"/>
              <a:t>Easy feedback mechanism</a:t>
            </a:r>
          </a:p>
          <a:p>
            <a:pPr lvl="0"/>
            <a:r>
              <a:rPr lang="en-US" dirty="0"/>
              <a:t>Try it at https://beta.peeringdb.com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Contact us at </a:t>
            </a:r>
            <a:r>
              <a:rPr lang="en-US" dirty="0">
                <a:hlinkClick r:id="rId3"/>
              </a:rPr>
              <a:t>pc@peeringdb.com</a:t>
            </a:r>
            <a:r>
              <a:rPr lang="en-US" dirty="0"/>
              <a:t> with any questions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BD4D11-9AF5-EC1C-92BF-E8754174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F32E60-A7BD-7A76-2FED-95EE3A40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0A2B9-309C-D883-7427-3F7DF84A46F6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Call for Volunteers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body" idx="1"/>
          </p:nvPr>
        </p:nvSpPr>
        <p:spPr>
          <a:xfrm>
            <a:off x="157650" y="1323050"/>
            <a:ext cx="112926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3700" b="1" dirty="0"/>
              <a:t>Admin Committee</a:t>
            </a:r>
            <a:br>
              <a:rPr lang="en-US" sz="3700" b="1" dirty="0"/>
            </a:br>
            <a:endParaRPr lang="en-US" sz="3700" b="1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000" dirty="0"/>
              <a:t>Answer user support questions</a:t>
            </a:r>
            <a:endParaRPr sz="30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000" dirty="0"/>
              <a:t>Suggest improvements based on experience</a:t>
            </a:r>
          </a:p>
          <a:p>
            <a:pPr lvl="1" indent="-381000">
              <a:spcBef>
                <a:spcPts val="0"/>
              </a:spcBef>
              <a:buSzPts val="2400"/>
            </a:pPr>
            <a:r>
              <a:rPr lang="en-US" sz="3000" dirty="0"/>
              <a:t>Only apply if you have free slots at least four days the week for 20 minutes</a:t>
            </a: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 dirty="0"/>
              <a:t>Email us at </a:t>
            </a:r>
            <a:r>
              <a:rPr lang="en-US" sz="3000" u="sng" dirty="0">
                <a:solidFill>
                  <a:schemeClr val="hlink"/>
                </a:solidFill>
                <a:hlinkClick r:id="rId3"/>
              </a:rPr>
              <a:t>admincom@lists.peeringdb.com</a:t>
            </a:r>
            <a:r>
              <a:rPr lang="en-US" sz="3000" dirty="0"/>
              <a:t> for more info.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39ECEB-8E94-ACDD-385E-6A32431C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267F55-7E35-7E15-2195-2C22E459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D345-6D8B-4F3F-F276-F01837A2CBBD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62911" y="91440"/>
            <a:ext cx="11866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ato Black"/>
              <a:buNone/>
            </a:pPr>
            <a:r>
              <a:rPr lang="en-US"/>
              <a:t>Tracking Growth</a:t>
            </a:r>
          </a:p>
        </p:txBody>
      </p:sp>
      <p:pic>
        <p:nvPicPr>
          <p:cNvPr id="122" name="Google Shape;122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50" y="1253567"/>
            <a:ext cx="7995750" cy="494655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 txBox="1">
            <a:spLocks noGrp="1"/>
          </p:cNvSpPr>
          <p:nvPr>
            <p:ph type="body" idx="1"/>
          </p:nvPr>
        </p:nvSpPr>
        <p:spPr>
          <a:xfrm>
            <a:off x="8233975" y="1323050"/>
            <a:ext cx="3789900" cy="47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4545"/>
              <a:buNone/>
            </a:pPr>
            <a:r>
              <a:rPr lang="en-US" sz="3300" b="1"/>
              <a:t>End of 2023, and growth on 2022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4545"/>
              <a:buNone/>
            </a:pPr>
            <a:endParaRPr lang="en-US" sz="3300" b="1"/>
          </a:p>
          <a:p>
            <a:pPr marL="45720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Facilities: 5,282</a:t>
            </a:r>
          </a:p>
          <a:p>
            <a:pPr marL="914400" lvl="1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6% increase 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IXs: 1,152</a:t>
            </a:r>
          </a:p>
          <a:p>
            <a:pPr marL="914400" lvl="1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8% increase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Networks: 29,148</a:t>
            </a:r>
          </a:p>
          <a:p>
            <a:pPr marL="914400" lvl="1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10% increase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Orgs: 27,174</a:t>
            </a:r>
          </a:p>
          <a:p>
            <a:pPr marL="914400" lvl="1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10% increase </a:t>
            </a:r>
          </a:p>
          <a:p>
            <a:pPr marL="45720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Users: 41,975</a:t>
            </a:r>
          </a:p>
          <a:p>
            <a:pPr marL="914400" lvl="1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10% increase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E9D48-17F5-DD93-FAED-C7B43988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192FF45-EA9D-DE40-DBEA-42D96B98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E065-19B2-E051-B482-237175CD3C13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 noChangeAspect="1"/>
          </p:cNvGraphicFramePr>
          <p:nvPr/>
        </p:nvGraphicFramePr>
        <p:xfrm>
          <a:off x="2820" y="1208955"/>
          <a:ext cx="12189179" cy="5318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1908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Diamond Sponsor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753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Platinum 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07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Gold </a:t>
                      </a:r>
                    </a:p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Sponsors</a:t>
                      </a:r>
                    </a:p>
                  </a:txBody>
                  <a:tcPr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to our sponsors!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2F914-301C-3648-9BBD-214E8A4FA88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DACC3C0-97A1-4FCF-9229-A0E18EA49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39" y="1331610"/>
            <a:ext cx="3850106" cy="82296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52328E9-55AF-4CBA-A6B3-AE1F29AB4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44" y="1331610"/>
            <a:ext cx="2727284" cy="822960"/>
          </a:xfrm>
          <a:prstGeom prst="rect">
            <a:avLst/>
          </a:prstGeom>
        </p:spPr>
      </p:pic>
      <p:pic>
        <p:nvPicPr>
          <p:cNvPr id="48" name="Picture 2" descr="https://www.peeringdb.com/media/logos/LACNIC.png">
            <a:extLst>
              <a:ext uri="{FF2B5EF4-FFF2-40B4-BE49-F238E27FC236}">
                <a16:creationId xmlns:a16="http://schemas.microsoft.com/office/drawing/2014/main" id="{783BF82A-C021-4AA9-BAAB-D8353184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170" y="5499591"/>
            <a:ext cx="510921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1DA0E9C-C4DD-4A7E-96FE-2A1127CD02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60" y="5499591"/>
            <a:ext cx="260032" cy="27432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46F890B7-3661-4E62-AC39-055D3126AD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02" y="4443939"/>
            <a:ext cx="947884" cy="365760"/>
          </a:xfrm>
          <a:prstGeom prst="rect">
            <a:avLst/>
          </a:prstGeom>
        </p:spPr>
      </p:pic>
      <p:pic>
        <p:nvPicPr>
          <p:cNvPr id="46" name="Picture 8" descr="RIPE NCC">
            <a:extLst>
              <a:ext uri="{FF2B5EF4-FFF2-40B4-BE49-F238E27FC236}">
                <a16:creationId xmlns:a16="http://schemas.microsoft.com/office/drawing/2014/main" id="{E1C6B76D-801B-410D-AB88-D9AF8494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33" y="5884966"/>
            <a:ext cx="1129052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856BBB-519A-4668-9CBB-092EFC6344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10" y="5499591"/>
            <a:ext cx="860309" cy="27432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699D6F-A1D2-45EC-AB28-854C6641A8B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30" y="5884966"/>
            <a:ext cx="1251122" cy="27432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4B839CC-7853-4AE2-8E24-BF60E882BE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69" y="5499591"/>
            <a:ext cx="1686064" cy="274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DBC32F-4326-433B-9B28-7A348F4C3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74" y="5884966"/>
            <a:ext cx="583525" cy="27432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AE8F16B1-8A9D-4F9B-8022-73C4868A3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22" y="5884966"/>
            <a:ext cx="1193800" cy="274320"/>
          </a:xfrm>
          <a:prstGeom prst="rect">
            <a:avLst/>
          </a:prstGeom>
        </p:spPr>
      </p:pic>
      <p:pic>
        <p:nvPicPr>
          <p:cNvPr id="31" name="Picture 30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0F7E5497-FA19-42EC-97FE-8F29E95959E8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94" y="5499591"/>
            <a:ext cx="1117315" cy="2743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7727EF7-A8FA-4C1F-BC66-149ED250F20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16" y="5499591"/>
            <a:ext cx="1073767" cy="274320"/>
          </a:xfrm>
          <a:prstGeom prst="rect">
            <a:avLst/>
          </a:prstGeom>
        </p:spPr>
      </p:pic>
      <p:pic>
        <p:nvPicPr>
          <p:cNvPr id="32" name="Picture 5" descr="Amsterdam Internet Exchange BV">
            <a:extLst>
              <a:ext uri="{FF2B5EF4-FFF2-40B4-BE49-F238E27FC236}">
                <a16:creationId xmlns:a16="http://schemas.microsoft.com/office/drawing/2014/main" id="{C794EACA-AFF5-F486-B527-1218FD35B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27" y="3930218"/>
            <a:ext cx="42346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2498EAA-2AA8-0E20-1C5E-03663532C6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92" y="3930218"/>
            <a:ext cx="991616" cy="365760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61B26254-CC81-165F-C947-2281015895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362" y="3930218"/>
            <a:ext cx="1506839" cy="3657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8AF8FB-6D94-85E0-2F3A-1EC3027B6F5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73" y="4443939"/>
            <a:ext cx="1097280" cy="365760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66222BD0-10DE-8C27-19CD-9CC797BD3B19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51" y="4443939"/>
            <a:ext cx="981099" cy="365760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8C51F32D-5BBC-249B-1EFA-C3D0E26D39B9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49" y="4443939"/>
            <a:ext cx="820120" cy="365760"/>
          </a:xfrm>
          <a:prstGeom prst="rect">
            <a:avLst/>
          </a:prstGeom>
        </p:spPr>
      </p:pic>
      <p:pic>
        <p:nvPicPr>
          <p:cNvPr id="16" name="Picture 15" descr="A picture containing font, graphics, screenshot, logo&#10;&#10;Description automatically generated">
            <a:extLst>
              <a:ext uri="{FF2B5EF4-FFF2-40B4-BE49-F238E27FC236}">
                <a16:creationId xmlns:a16="http://schemas.microsoft.com/office/drawing/2014/main" id="{E4EB5199-4BAC-C1CE-85CC-00DFEEF259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01" y="5499591"/>
            <a:ext cx="1378492" cy="274320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70D316D-AD26-E2B3-6A92-B60A4C6D05E6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22" y="5884966"/>
            <a:ext cx="1038352" cy="274320"/>
          </a:xfrm>
          <a:prstGeom prst="rect">
            <a:avLst/>
          </a:prstGeom>
        </p:spPr>
      </p:pic>
      <p:pic>
        <p:nvPicPr>
          <p:cNvPr id="23" name="Picture 22" descr="A logo on a black background&#10;&#10;Description automatically generated">
            <a:extLst>
              <a:ext uri="{FF2B5EF4-FFF2-40B4-BE49-F238E27FC236}">
                <a16:creationId xmlns:a16="http://schemas.microsoft.com/office/drawing/2014/main" id="{F4E2827E-4A3A-B4CF-C7BF-49E1F4D363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98" y="2395728"/>
            <a:ext cx="1437083" cy="548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AC883-B6D1-4E2D-4B52-9D29D0F5F63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64" y="2395748"/>
            <a:ext cx="1340760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F3D7B7-5539-07A0-8C57-CB1D5F42B10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75" y="2395748"/>
            <a:ext cx="598516" cy="54864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DF5ADB7-ABD8-972C-F4E0-DEEB196E4EF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10973" r="6518" b="10880"/>
          <a:stretch/>
        </p:blipFill>
        <p:spPr>
          <a:xfrm>
            <a:off x="3017313" y="2395748"/>
            <a:ext cx="1016191" cy="548640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5964C2-D4FD-CF8A-BE55-4A49247D7FA3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9" y="3087321"/>
            <a:ext cx="2721401" cy="5486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59CD92-9D06-9400-D876-B92170D579E4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81" y="3087321"/>
            <a:ext cx="2192254" cy="548640"/>
          </a:xfrm>
          <a:prstGeom prst="rect">
            <a:avLst/>
          </a:prstGeom>
        </p:spPr>
      </p:pic>
      <p:pic>
        <p:nvPicPr>
          <p:cNvPr id="49" name="Picture 48" descr="Venn diagram&#10;&#10;Description automatically generated with medium confidence">
            <a:extLst>
              <a:ext uri="{FF2B5EF4-FFF2-40B4-BE49-F238E27FC236}">
                <a16:creationId xmlns:a16="http://schemas.microsoft.com/office/drawing/2014/main" id="{D54E7B30-9387-9C44-0F03-E73A1AD2D0C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81" y="2395748"/>
            <a:ext cx="548640" cy="548640"/>
          </a:xfrm>
          <a:prstGeom prst="rect">
            <a:avLst/>
          </a:prstGeom>
        </p:spPr>
      </p:pic>
      <p:pic>
        <p:nvPicPr>
          <p:cNvPr id="22" name="Picture 21" descr="A colorful circle logo on a black background&#10;&#10;Description automatically generated">
            <a:extLst>
              <a:ext uri="{FF2B5EF4-FFF2-40B4-BE49-F238E27FC236}">
                <a16:creationId xmlns:a16="http://schemas.microsoft.com/office/drawing/2014/main" id="{BF67CA8C-A7BA-C892-7C02-301BB666837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12" y="2395748"/>
            <a:ext cx="1652807" cy="548640"/>
          </a:xfrm>
          <a:prstGeom prst="rect">
            <a:avLst/>
          </a:prstGeom>
        </p:spPr>
      </p:pic>
      <p:pic>
        <p:nvPicPr>
          <p:cNvPr id="24" name="Picture 23" descr="A blue triangle with a black background&#10;&#10;Description automatically generated">
            <a:extLst>
              <a:ext uri="{FF2B5EF4-FFF2-40B4-BE49-F238E27FC236}">
                <a16:creationId xmlns:a16="http://schemas.microsoft.com/office/drawing/2014/main" id="{441B77E4-974D-ADBC-9A0B-1C7C4A6D6C0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7" y="3087321"/>
            <a:ext cx="1436231" cy="548640"/>
          </a:xfrm>
          <a:prstGeom prst="rect">
            <a:avLst/>
          </a:prstGeom>
        </p:spPr>
      </p:pic>
      <p:pic>
        <p:nvPicPr>
          <p:cNvPr id="28" name="Picture 27" descr="A black and blue logo&#10;&#10;Description automatically generated">
            <a:extLst>
              <a:ext uri="{FF2B5EF4-FFF2-40B4-BE49-F238E27FC236}">
                <a16:creationId xmlns:a16="http://schemas.microsoft.com/office/drawing/2014/main" id="{BE4BF0FD-C361-6CDA-5544-9664B46AE16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71" y="3930218"/>
            <a:ext cx="1797191" cy="365760"/>
          </a:xfrm>
          <a:prstGeom prst="rect">
            <a:avLst/>
          </a:prstGeom>
        </p:spPr>
      </p:pic>
      <p:pic>
        <p:nvPicPr>
          <p:cNvPr id="30" name="Picture 29" descr="A blue and black text&#10;&#10;Description automatically generated">
            <a:extLst>
              <a:ext uri="{FF2B5EF4-FFF2-40B4-BE49-F238E27FC236}">
                <a16:creationId xmlns:a16="http://schemas.microsoft.com/office/drawing/2014/main" id="{E2A3752D-C3FE-CB1A-8A2B-00EC9D3A683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99" y="5884966"/>
            <a:ext cx="1540934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FEA38E-6A8B-1842-27CF-EBC27D46C441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65" y="4443939"/>
            <a:ext cx="3810241" cy="365760"/>
          </a:xfrm>
          <a:prstGeom prst="rect">
            <a:avLst/>
          </a:prstGeom>
        </p:spPr>
      </p:pic>
      <p:pic>
        <p:nvPicPr>
          <p:cNvPr id="40" name="Picture 39" descr="A black background with blue and pink letters&#10;&#10;Description automatically generated">
            <a:extLst>
              <a:ext uri="{FF2B5EF4-FFF2-40B4-BE49-F238E27FC236}">
                <a16:creationId xmlns:a16="http://schemas.microsoft.com/office/drawing/2014/main" id="{86801B9D-A4AB-67C9-2BCD-B03EAA7D440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68" y="5499591"/>
            <a:ext cx="1179871" cy="274320"/>
          </a:xfrm>
          <a:prstGeom prst="rect">
            <a:avLst/>
          </a:prstGeom>
        </p:spPr>
      </p:pic>
      <p:pic>
        <p:nvPicPr>
          <p:cNvPr id="51" name="Picture 50" descr="A blue and black logo&#10;&#10;Description automatically generated">
            <a:extLst>
              <a:ext uri="{FF2B5EF4-FFF2-40B4-BE49-F238E27FC236}">
                <a16:creationId xmlns:a16="http://schemas.microsoft.com/office/drawing/2014/main" id="{B18F5901-E655-0B8A-89F6-CDF63D13E6A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773" y="5884966"/>
            <a:ext cx="1241160" cy="274320"/>
          </a:xfrm>
          <a:prstGeom prst="rect">
            <a:avLst/>
          </a:prstGeom>
        </p:spPr>
      </p:pic>
      <p:pic>
        <p:nvPicPr>
          <p:cNvPr id="43" name="Picture 42" descr="A green letters and numbers&#10;&#10;Description automatically generated">
            <a:extLst>
              <a:ext uri="{FF2B5EF4-FFF2-40B4-BE49-F238E27FC236}">
                <a16:creationId xmlns:a16="http://schemas.microsoft.com/office/drawing/2014/main" id="{54BC6CD3-FFB2-5315-9AB8-A65C2B8473F8}"/>
              </a:ext>
            </a:extLst>
          </p:cNvPr>
          <p:cNvPicPr>
            <a:picLocks noChangeAspect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285" y="5884966"/>
            <a:ext cx="1410788" cy="274320"/>
          </a:xfrm>
          <a:prstGeom prst="rect">
            <a:avLst/>
          </a:prstGeom>
        </p:spPr>
      </p:pic>
      <p:pic>
        <p:nvPicPr>
          <p:cNvPr id="44" name="Picture 43" descr="A black and white logo&#10;&#10;Description automatically generated">
            <a:extLst>
              <a:ext uri="{FF2B5EF4-FFF2-40B4-BE49-F238E27FC236}">
                <a16:creationId xmlns:a16="http://schemas.microsoft.com/office/drawing/2014/main" id="{3E7622BE-ED0B-4933-F112-4E128882E717}"/>
              </a:ext>
            </a:extLst>
          </p:cNvPr>
          <p:cNvPicPr>
            <a:picLocks noChangeAspect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65" y="3930218"/>
            <a:ext cx="1026396" cy="36576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B969FB8-2595-D5B4-B2AF-ED1EE189B99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59148" y="3930218"/>
            <a:ext cx="1239520" cy="365760"/>
          </a:xfrm>
          <a:prstGeom prst="rect">
            <a:avLst/>
          </a:prstGeom>
        </p:spPr>
      </p:pic>
      <p:pic>
        <p:nvPicPr>
          <p:cNvPr id="15" name="Picture 14" descr="A red and white symbol&#10;&#10;Description automatically generated">
            <a:extLst>
              <a:ext uri="{FF2B5EF4-FFF2-40B4-BE49-F238E27FC236}">
                <a16:creationId xmlns:a16="http://schemas.microsoft.com/office/drawing/2014/main" id="{E26FBC8E-0C00-55DB-897D-92DA3D68329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881" y="4443939"/>
            <a:ext cx="770266" cy="365760"/>
          </a:xfrm>
          <a:prstGeom prst="rect">
            <a:avLst/>
          </a:prstGeom>
        </p:spPr>
      </p:pic>
      <p:pic>
        <p:nvPicPr>
          <p:cNvPr id="41" name="Picture 40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EC9C4A9E-ED38-2182-514A-1D992483127D}"/>
              </a:ext>
            </a:extLst>
          </p:cNvPr>
          <p:cNvPicPr>
            <a:picLocks noChangeAspect="1"/>
          </p:cNvPicPr>
          <p:nvPr/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90" y="5499591"/>
            <a:ext cx="892034" cy="27432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FA2C0AC-81D4-4283-A888-7DCA11D488D2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157111" y="3930218"/>
            <a:ext cx="1211334" cy="365760"/>
          </a:xfrm>
          <a:prstGeom prst="rect">
            <a:avLst/>
          </a:prstGeom>
        </p:spPr>
      </p:pic>
      <p:pic>
        <p:nvPicPr>
          <p:cNvPr id="34" name="Picture 33" descr="A black and grey symbol&#10;&#10;Description automatically generated">
            <a:extLst>
              <a:ext uri="{FF2B5EF4-FFF2-40B4-BE49-F238E27FC236}">
                <a16:creationId xmlns:a16="http://schemas.microsoft.com/office/drawing/2014/main" id="{DBC52E2A-FE17-9318-A43E-599913D5B09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55" y="5051844"/>
            <a:ext cx="1878904" cy="2743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BD653E8-F473-4EFC-AC94-2DE59101AF82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51" y="5051844"/>
            <a:ext cx="857438" cy="27432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B8FBD7E8-6692-4DD5-9E0E-58D100BBF5C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88" y="5051844"/>
            <a:ext cx="1336291" cy="274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3D4104-1C4E-8A1D-1D97-E5EB92E977B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45" y="5051844"/>
            <a:ext cx="1920240" cy="274320"/>
          </a:xfrm>
          <a:prstGeom prst="rect">
            <a:avLst/>
          </a:prstGeom>
        </p:spPr>
      </p:pic>
      <p:pic>
        <p:nvPicPr>
          <p:cNvPr id="13" name="Picture 12" descr="A picture containing text, clipart, tableware, plate&#10;&#10;Description automatically generated">
            <a:extLst>
              <a:ext uri="{FF2B5EF4-FFF2-40B4-BE49-F238E27FC236}">
                <a16:creationId xmlns:a16="http://schemas.microsoft.com/office/drawing/2014/main" id="{6C664794-9A90-C85C-A9F8-F29EC59CEE42}"/>
              </a:ext>
            </a:extLst>
          </p:cNvPr>
          <p:cNvPicPr>
            <a:picLocks noChangeAspect="1"/>
          </p:cNvPicPr>
          <p:nvPr/>
        </p:nvPicPr>
        <p:blipFill>
          <a:blip r:embed="rId5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25" y="5051844"/>
            <a:ext cx="572433" cy="274320"/>
          </a:xfrm>
          <a:prstGeom prst="rect">
            <a:avLst/>
          </a:prstGeom>
        </p:spPr>
      </p:pic>
      <p:pic>
        <p:nvPicPr>
          <p:cNvPr id="14" name="Picture 1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9FB3682-4A81-4630-9C62-8448C1B27C2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22" y="5499591"/>
            <a:ext cx="470691" cy="274320"/>
          </a:xfrm>
          <a:prstGeom prst="rect">
            <a:avLst/>
          </a:prstGeom>
        </p:spPr>
      </p:pic>
      <p:pic>
        <p:nvPicPr>
          <p:cNvPr id="10" name="Picture 9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3346625B-0755-A9B1-4394-18299258F54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13" y="5051844"/>
            <a:ext cx="1733706" cy="27432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CBA41D77-4273-85A8-BCA7-2DDBFF8E981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8533724" y="5051844"/>
            <a:ext cx="1171823" cy="2743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19E797-34C4-257E-EB2A-D077D2EB345A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323881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PeeringDB?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3090732"/>
            <a:ext cx="8754911" cy="2996957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PeeringDB</a:t>
            </a:r>
            <a:r>
              <a:rPr lang="en-US" sz="2400" dirty="0"/>
              <a:t> record makes it easy for people to find you, and helps you to establish peering</a:t>
            </a:r>
          </a:p>
          <a:p>
            <a:pPr lvl="0"/>
            <a:r>
              <a:rPr lang="en" sz="2400" dirty="0"/>
              <a:t>If you aren’t registered in PeeringDB, you can register at </a:t>
            </a:r>
            <a:r>
              <a:rPr lang="en-US" sz="2400" dirty="0">
                <a:hlinkClick r:id="rId2"/>
              </a:rPr>
              <a:t>https://www.peeringdb.com/register</a:t>
            </a:r>
            <a:endParaRPr lang="en" sz="2400" dirty="0">
              <a:hlinkClick r:id="rId3"/>
            </a:endParaRPr>
          </a:p>
          <a:p>
            <a:pPr lvl="0"/>
            <a:r>
              <a:rPr lang="en" sz="2400" dirty="0"/>
              <a:t>We use basic verification for new accounts and require current whois information, so please</a:t>
            </a:r>
          </a:p>
          <a:p>
            <a:pPr lvl="1"/>
            <a:r>
              <a:rPr lang="en" sz="2000" dirty="0"/>
              <a:t>Update and maintain your whois information</a:t>
            </a:r>
          </a:p>
          <a:p>
            <a:pPr lvl="1"/>
            <a:r>
              <a:rPr lang="en" sz="2000" dirty="0"/>
              <a:t>Register from an email address associated with your ASN /company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78141" y="3337167"/>
            <a:ext cx="2765439" cy="2399783"/>
            <a:chOff x="3651684" y="2008413"/>
            <a:chExt cx="2765439" cy="2399783"/>
          </a:xfrm>
        </p:grpSpPr>
        <p:sp>
          <p:nvSpPr>
            <p:cNvPr id="11" name="Rounded Rectangular Callout 14"/>
            <p:cNvSpPr/>
            <p:nvPr/>
          </p:nvSpPr>
          <p:spPr>
            <a:xfrm flipH="1">
              <a:off x="3651684" y="3081320"/>
              <a:ext cx="1802059" cy="1326876"/>
            </a:xfrm>
            <a:prstGeom prst="wedgeRoundRectCallout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ular Callout 7"/>
            <p:cNvSpPr/>
            <p:nvPr/>
          </p:nvSpPr>
          <p:spPr>
            <a:xfrm>
              <a:off x="4731851" y="2008413"/>
              <a:ext cx="1685272" cy="1735835"/>
            </a:xfrm>
            <a:prstGeom prst="wedgeRoundRectCallout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13593" y="2758226"/>
              <a:ext cx="10287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9600" dirty="0"/>
                <a:t>…</a:t>
              </a:r>
              <a:endParaRPr lang="en-US" sz="96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65760" y="1211232"/>
            <a:ext cx="11370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Mission statement: </a:t>
            </a:r>
            <a:r>
              <a:rPr lang="en-US" sz="2800" dirty="0"/>
              <a:t>“</a:t>
            </a:r>
            <a:r>
              <a:rPr lang="en-US" sz="2800" dirty="0" err="1"/>
              <a:t>PeeringDB</a:t>
            </a:r>
            <a:r>
              <a:rPr lang="en-US" sz="2800" dirty="0"/>
              <a:t>, a nonprofit member-based organization, facilitates the exchange of user maintained interconnection related information, primarily for Peering Coordinators and Carrier, Internet Exchange, Facility, and Network Operators.”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738006-78D3-E87C-9A53-CAE8567B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C6E761-D27A-11EF-EBE6-BAACC71E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3196D32-11BD-C381-2310-536454C178F8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379432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C0FDD5-68D3-41AE-AC85-0CA45F58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PeeringDB?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24922-62E8-487A-89BE-C727DF74A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Why should my carrier, exchange, network or facility be listed in </a:t>
            </a:r>
            <a:r>
              <a:rPr lang="en-US" dirty="0" err="1">
                <a:solidFill>
                  <a:schemeClr val="accent1"/>
                </a:solidFill>
              </a:rPr>
              <a:t>PeeringDB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  <a:p>
            <a:r>
              <a:rPr lang="en-US" dirty="0"/>
              <a:t>Helps establish new peering more efficiently, with all information easy to find in one place</a:t>
            </a:r>
          </a:p>
          <a:p>
            <a:pPr lvl="1"/>
            <a:r>
              <a:rPr lang="en-US" dirty="0"/>
              <a:t>Maintain all of your contact and connection info</a:t>
            </a:r>
          </a:p>
          <a:p>
            <a:pPr lvl="1"/>
            <a:r>
              <a:rPr lang="en-US" dirty="0"/>
              <a:t>Find other network's peering contact and connection info</a:t>
            </a:r>
          </a:p>
          <a:p>
            <a:pPr lvl="1"/>
            <a:r>
              <a:rPr lang="en-US" dirty="0"/>
              <a:t>Find interconnection facility and IXP info</a:t>
            </a:r>
          </a:p>
          <a:p>
            <a:r>
              <a:rPr lang="en-US" dirty="0"/>
              <a:t>A </a:t>
            </a:r>
            <a:r>
              <a:rPr lang="en-US" dirty="0" err="1"/>
              <a:t>PeeringDB</a:t>
            </a:r>
            <a:r>
              <a:rPr lang="en-US" dirty="0"/>
              <a:t> record is required by many networks to peer</a:t>
            </a:r>
          </a:p>
          <a:p>
            <a:r>
              <a:rPr lang="en-US" dirty="0"/>
              <a:t>Can be used for automation to generate router configurations</a:t>
            </a:r>
          </a:p>
          <a:p>
            <a:pPr lvl="1"/>
            <a:r>
              <a:rPr lang="en-US" dirty="0"/>
              <a:t>Initial configuration to setup peering quickly</a:t>
            </a:r>
          </a:p>
          <a:p>
            <a:pPr lvl="1"/>
            <a:r>
              <a:rPr lang="en-US" dirty="0"/>
              <a:t>Update configuration if maximum prefixes change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004E8D-D99B-A91A-8434-90ED01C3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C3BBDE-D69E-25A0-36B0-06AAB625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F1CD0F0-4F24-92E4-E13F-92995A06E4FA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30414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BEFEE6CB-8169-2448-1FAC-2589F973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812" y="1248089"/>
            <a:ext cx="4860984" cy="442682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C0FDD5-68D3-41AE-AC85-0CA45F58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</a:t>
            </a:r>
            <a:r>
              <a:rPr lang="en-US" dirty="0" err="1"/>
              <a:t>PeeringDB</a:t>
            </a:r>
            <a:r>
              <a:rPr lang="en-US" dirty="0"/>
              <a:t>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24922-62E8-487A-89BE-C727DF74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56" y="1323050"/>
            <a:ext cx="6867189" cy="4764639"/>
          </a:xfrm>
        </p:spPr>
        <p:txBody>
          <a:bodyPr>
            <a:normAutofit/>
          </a:bodyPr>
          <a:lstStyle/>
          <a:p>
            <a:r>
              <a:rPr lang="en-US" dirty="0"/>
              <a:t>Provides a GUI and an API</a:t>
            </a:r>
          </a:p>
          <a:p>
            <a:r>
              <a:rPr lang="en-US" dirty="0"/>
              <a:t>The GUI nicely puts together what you can retrieve via the API separately</a:t>
            </a:r>
          </a:p>
          <a:p>
            <a:r>
              <a:rPr lang="en-US" dirty="0"/>
              <a:t>The API is useful for automating and mass info retrieval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https://www.peeringdb.com/apidocs/</a:t>
            </a:r>
            <a:r>
              <a:rPr lang="en-US" dirty="0"/>
              <a:t> for more information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025A9A-CE61-29D2-151B-AD18507E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3C5407-3A21-6330-6B15-9056CB05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92C58F-1C8B-51E1-0396-6946AAFC0F7A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135332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Governance and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PeeringDB</a:t>
            </a:r>
            <a:r>
              <a:rPr lang="en-US" sz="2400" dirty="0"/>
              <a:t> is a United States 501</a:t>
            </a:r>
            <a:r>
              <a:rPr lang="de-DE" sz="2400" dirty="0"/>
              <a:t>(c)(6) volunteer organization that is 100% funded by sponsorships</a:t>
            </a:r>
          </a:p>
          <a:p>
            <a:r>
              <a:rPr lang="en-US" sz="2400" dirty="0"/>
              <a:t>Healthy organization, building financial reserves and executing the long term strategic plan</a:t>
            </a:r>
            <a:endParaRPr lang="de-DE" sz="2400" dirty="0"/>
          </a:p>
          <a:p>
            <a:r>
              <a:rPr lang="en-US" sz="2400" dirty="0"/>
              <a:t>Membership rules</a:t>
            </a:r>
          </a:p>
          <a:p>
            <a:pPr lvl="1"/>
            <a:r>
              <a:rPr lang="en-US" sz="2000" dirty="0"/>
              <a:t>A corporation, limited liability company, partnership or other legal business entity may be a Member of the Corporation</a:t>
            </a:r>
          </a:p>
          <a:p>
            <a:pPr lvl="1"/>
            <a:r>
              <a:rPr lang="en-US" sz="2000" dirty="0"/>
              <a:t>Membership is determined by having both an active PeeringDB.com account and an individual representative or role subscription to the </a:t>
            </a:r>
            <a:r>
              <a:rPr lang="en-US" sz="2000" dirty="0" err="1"/>
              <a:t>PeeringDB</a:t>
            </a:r>
            <a:r>
              <a:rPr lang="en-US" sz="2000" dirty="0"/>
              <a:t> Governance mailing list</a:t>
            </a:r>
          </a:p>
          <a:p>
            <a:pPr lvl="1"/>
            <a:r>
              <a:rPr lang="en-US" sz="2000" dirty="0"/>
              <a:t>480 addresses subscribed to the Governance mailing list (as of April 15, 2024)</a:t>
            </a:r>
          </a:p>
          <a:p>
            <a:pPr lvl="1"/>
            <a:r>
              <a:rPr lang="en-US" sz="2000" dirty="0"/>
              <a:t>Governance list is at </a:t>
            </a:r>
            <a:r>
              <a:rPr lang="en-US" sz="2000" dirty="0">
                <a:hlinkClick r:id="rId2"/>
              </a:rPr>
              <a:t>https://lists.peeringdb.com/cgi-bin/mailman/listinfo/pdb-gov</a:t>
            </a:r>
            <a:r>
              <a:rPr lang="en-US" sz="2000" dirty="0"/>
              <a:t>	</a:t>
            </a:r>
          </a:p>
          <a:p>
            <a:pPr lvl="1"/>
            <a:r>
              <a:rPr lang="en-US" sz="2000" dirty="0"/>
              <a:t>More information available at </a:t>
            </a:r>
            <a:r>
              <a:rPr lang="en-US" sz="2000" dirty="0">
                <a:hlinkClick r:id="rId3"/>
              </a:rPr>
              <a:t>https://docs.peeringdb.com/gov/</a:t>
            </a:r>
            <a:r>
              <a:rPr lang="en-US" sz="20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7D45B-6E6F-467B-4DE5-F000404C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DD553-0431-2B35-D713-5713610A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5B6D69-1749-C1C1-6014-70D6F1EEB42D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277218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 and Officers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1417111"/>
          <a:ext cx="109728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Chris Caputo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Secretary and Treasurer (Officer)</a:t>
                      </a:r>
                    </a:p>
                  </a:txBody>
                  <a:tcPr marL="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Aaron Hughes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Vice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President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2024)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Rahul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Makhija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– Director</a:t>
                      </a:r>
                    </a:p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Christopher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Malayter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President</a:t>
                      </a:r>
                    </a:p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Livio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Morina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– Director</a:t>
                      </a:r>
                    </a:p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2025)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Job Snijders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Director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(Term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Expires 2024)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4572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 descr="\\MISFITS\dudes\ghankins\IMG_0667.jpg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63040"/>
            <a:ext cx="1691640" cy="1691640"/>
          </a:xfrm>
          <a:prstGeom prst="rect">
            <a:avLst/>
          </a:prstGeom>
          <a:noFill/>
        </p:spPr>
      </p:pic>
      <p:pic>
        <p:nvPicPr>
          <p:cNvPr id="3" name="Picture 2" descr="\\MISFITS\dudes\ghankins\Chris_Caputo.jpg"/>
          <p:cNvPicPr>
            <a:picLocks noChangeAspect="1" noChangeArrowheads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63040"/>
            <a:ext cx="1691640" cy="1691640"/>
          </a:xfrm>
          <a:prstGeom prst="rect">
            <a:avLst/>
          </a:prstGeom>
          <a:noFill/>
        </p:spPr>
      </p:pic>
      <p:pic>
        <p:nvPicPr>
          <p:cNvPr id="8" name="Pictur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708C796-0AEF-4475-BF6B-C9A2BF9277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915400" y="3749040"/>
            <a:ext cx="1691218" cy="1691640"/>
          </a:xfrm>
          <a:prstGeom prst="actionButtonBlank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AAFEE-44DD-4B1E-A4C2-A67673B03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49040"/>
            <a:ext cx="1691640" cy="1691640"/>
          </a:xfrm>
          <a:prstGeom prst="rect">
            <a:avLst/>
          </a:prstGeom>
        </p:spPr>
      </p:pic>
      <p:pic>
        <p:nvPicPr>
          <p:cNvPr id="20" name="Picture 19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BA6F471B-E76D-D8DF-78FB-4F98995530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85"/>
          <a:stretch/>
        </p:blipFill>
        <p:spPr>
          <a:xfrm>
            <a:off x="8915400" y="1463040"/>
            <a:ext cx="1691640" cy="1691640"/>
          </a:xfrm>
          <a:prstGeom prst="rect">
            <a:avLst/>
          </a:prstGeom>
        </p:spPr>
      </p:pic>
      <p:pic>
        <p:nvPicPr>
          <p:cNvPr id="22" name="Picture 21" descr="A person wearing glasses and a striped shirt&#10;&#10;Description automatically generated with low confidence">
            <a:extLst>
              <a:ext uri="{FF2B5EF4-FFF2-40B4-BE49-F238E27FC236}">
                <a16:creationId xmlns:a16="http://schemas.microsoft.com/office/drawing/2014/main" id="{C94C9353-B6CD-3960-F14B-2CED57822B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3749040"/>
            <a:ext cx="1691640" cy="169164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C8262-7C1E-BB4D-58D0-DF7C77FF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E0385-455E-4D2A-B3A3-A9ACB2B0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5F39E6-DE27-967D-BF1E-A26006C76105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213063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PeeringDB Board Election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5FD431-FAC6-267D-B7CE-1506A6C43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410" y="1322771"/>
            <a:ext cx="8220671" cy="48516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EF1A70-F325-94BB-4E71-3031FEEAA706}"/>
              </a:ext>
            </a:extLst>
          </p:cNvPr>
          <p:cNvSpPr txBox="1"/>
          <p:nvPr/>
        </p:nvSpPr>
        <p:spPr>
          <a:xfrm>
            <a:off x="4483224" y="5802119"/>
            <a:ext cx="3785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elections end on April 29 at 11.59 pm </a:t>
            </a:r>
            <a:r>
              <a:rPr lang="en-US" dirty="0" err="1"/>
              <a:t>utc</a:t>
            </a:r>
            <a:endParaRPr lang="it-I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67E062-7B97-7DD0-DE5D-F85A22DE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B3B45CA-B5D0-BB63-3363-DE969C69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9A3FA7F-12A1-1148-E807-B7327B88A9E4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39255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Vote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B2102F-2A2A-161A-DB5B-865AA450D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753" y="1339305"/>
            <a:ext cx="9874928" cy="476473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24FD84-FD86-A9A8-2C41-97D92AF8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4A17B0-669A-CE41-2196-F67BD8D3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74803B-F8E1-2117-D021-D0A302D9BC07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303483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Development Workflow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All issues tracked using GitHub at </a:t>
            </a:r>
            <a:r>
              <a:rPr lang="en-US" sz="2400" dirty="0">
                <a:hlinkClick r:id="rId2"/>
              </a:rPr>
              <a:t>https://github.com/peeringdb/peeringdb/issues</a:t>
            </a:r>
            <a:endParaRPr lang="en-US" sz="2400" dirty="0"/>
          </a:p>
          <a:p>
            <a:pPr lvl="1"/>
            <a:r>
              <a:rPr lang="en-US" sz="2000" dirty="0"/>
              <a:t>Anyone can open a feature requests or file a bug report</a:t>
            </a:r>
          </a:p>
          <a:p>
            <a:pPr lvl="1"/>
            <a:r>
              <a:rPr lang="en-US" sz="2000" dirty="0"/>
              <a:t>Open and transparent process for product development</a:t>
            </a:r>
          </a:p>
          <a:p>
            <a:pPr lvl="1"/>
            <a:r>
              <a:rPr lang="en-US" sz="2000" dirty="0"/>
              <a:t>Workflow is at </a:t>
            </a:r>
            <a:r>
              <a:rPr lang="en-US" sz="2000" dirty="0">
                <a:hlinkClick r:id="rId3"/>
              </a:rPr>
              <a:t>http://docs.peeringdb.com/workflow/</a:t>
            </a:r>
            <a:endParaRPr lang="en-US" sz="2000" dirty="0"/>
          </a:p>
          <a:p>
            <a:r>
              <a:rPr lang="en-US" sz="2400" dirty="0"/>
              <a:t>Product Committee issue process</a:t>
            </a:r>
          </a:p>
          <a:p>
            <a:pPr lvl="1"/>
            <a:r>
              <a:rPr lang="en-US" sz="2000" dirty="0"/>
              <a:t>Evaluate and prioritize the requests</a:t>
            </a:r>
          </a:p>
          <a:p>
            <a:pPr lvl="1"/>
            <a:r>
              <a:rPr lang="en-US" sz="2000" dirty="0"/>
              <a:t>Request a quote for development costs</a:t>
            </a:r>
          </a:p>
          <a:p>
            <a:pPr lvl="1"/>
            <a:r>
              <a:rPr lang="en-US" sz="2000" dirty="0"/>
              <a:t>Request budget from the board</a:t>
            </a:r>
          </a:p>
          <a:p>
            <a:pPr lvl="1"/>
            <a:r>
              <a:rPr lang="en-US" sz="2000" dirty="0"/>
              <a:t>Manage implementation and scheduling</a:t>
            </a:r>
          </a:p>
          <a:p>
            <a:r>
              <a:rPr lang="en-US" sz="2400" dirty="0"/>
              <a:t>Your input is needed on features!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76" y="2387729"/>
            <a:ext cx="4212788" cy="3699960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918E8D-4661-A540-D210-D4DCEEC4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7172" y="6356350"/>
            <a:ext cx="1374228" cy="365125"/>
          </a:xfrm>
        </p:spPr>
        <p:txBody>
          <a:bodyPr/>
          <a:lstStyle/>
          <a:p>
            <a:r>
              <a:rPr lang="en-US" dirty="0"/>
              <a:t>2024-04-22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0B8131-D6A2-B503-A343-E607E5AC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SEE12, Athens, Greece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D0E210-FDA1-D6D4-4B94-0B1E92E3EEAA}"/>
              </a:ext>
            </a:extLst>
          </p:cNvPr>
          <p:cNvSpPr txBox="1">
            <a:spLocks/>
          </p:cNvSpPr>
          <p:nvPr/>
        </p:nvSpPr>
        <p:spPr>
          <a:xfrm>
            <a:off x="9631439" y="6372343"/>
            <a:ext cx="13742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dirty="0"/>
              <a:t>Morina Livio</a:t>
            </a:r>
          </a:p>
        </p:txBody>
      </p:sp>
    </p:spTree>
    <p:extLst>
      <p:ext uri="{BB962C8B-B14F-4D97-AF65-F5344CB8AC3E}">
        <p14:creationId xmlns:p14="http://schemas.microsoft.com/office/powerpoint/2010/main" val="416286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eringDB Colors">
      <a:dk1>
        <a:srgbClr val="00203E"/>
      </a:dk1>
      <a:lt1>
        <a:srgbClr val="F1F1F1"/>
      </a:lt1>
      <a:dk2>
        <a:srgbClr val="000000"/>
      </a:dk2>
      <a:lt2>
        <a:srgbClr val="FFFFFF"/>
      </a:lt2>
      <a:accent1>
        <a:srgbClr val="33744A"/>
      </a:accent1>
      <a:accent2>
        <a:srgbClr val="1C3F28"/>
      </a:accent2>
      <a:accent3>
        <a:srgbClr val="4B6063"/>
      </a:accent3>
      <a:accent4>
        <a:srgbClr val="B0DBD8"/>
      </a:accent4>
      <a:accent5>
        <a:srgbClr val="C7968D"/>
      </a:accent5>
      <a:accent6>
        <a:srgbClr val="961E1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1579</Words>
  <Application>Microsoft Office PowerPoint</Application>
  <PresentationFormat>Widescreen</PresentationFormat>
  <Paragraphs>257</Paragraphs>
  <Slides>19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-apple-system</vt:lpstr>
      <vt:lpstr>Lato Black</vt:lpstr>
      <vt:lpstr>Calibri</vt:lpstr>
      <vt:lpstr>Lato</vt:lpstr>
      <vt:lpstr>Office Theme</vt:lpstr>
      <vt:lpstr>What’s new on PeeringDB?</vt:lpstr>
      <vt:lpstr>What is PeeringDB?</vt:lpstr>
      <vt:lpstr>What is PeeringDB?</vt:lpstr>
      <vt:lpstr>How to access PeeringDB?</vt:lpstr>
      <vt:lpstr>Governance and Membership</vt:lpstr>
      <vt:lpstr>Board of Directors and Officers</vt:lpstr>
      <vt:lpstr>PeeringDB Board Election</vt:lpstr>
      <vt:lpstr>How to Vote</vt:lpstr>
      <vt:lpstr>Product Development Workflow</vt:lpstr>
      <vt:lpstr>Release Process</vt:lpstr>
      <vt:lpstr>Beta Development</vt:lpstr>
      <vt:lpstr>Updates</vt:lpstr>
      <vt:lpstr>Web UI</vt:lpstr>
      <vt:lpstr>New KMZ Features</vt:lpstr>
      <vt:lpstr>Search (pending release)</vt:lpstr>
      <vt:lpstr>We Need Beta Testers</vt:lpstr>
      <vt:lpstr>Call for Volunteers</vt:lpstr>
      <vt:lpstr>Tracking Growth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Greg Hankins</dc:creator>
  <cp:lastModifiedBy>Livio Morina</cp:lastModifiedBy>
  <cp:revision>12</cp:revision>
  <dcterms:modified xsi:type="dcterms:W3CDTF">2024-04-21T13:03:20Z</dcterms:modified>
</cp:coreProperties>
</file>