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384000" cy="13716000"/>
  <p:notesSz cx="6858000" cy="9144000"/>
  <p:embeddedFontLst>
    <p:embeddedFont>
      <p:font typeface="Arial Unicode MS" panose="020B0604020202020204" pitchFamily="34" charset="-128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Montserrat" pitchFamily="2" charset="77"/>
      <p:regular r:id="rId30"/>
      <p:bold r:id="rId31"/>
      <p:italic r:id="rId32"/>
      <p:boldItalic r:id="rId33"/>
    </p:embeddedFont>
    <p:embeddedFont>
      <p:font typeface="Montserrat Bold" pitchFamily="2" charset="77"/>
      <p:bold r:id="rId34"/>
      <p:italic r:id="rId35"/>
      <p:boldItalic r:id="rId36"/>
    </p:embeddedFont>
    <p:embeddedFont>
      <p:font typeface="Montserrat Regular" pitchFamily="2" charset="77"/>
      <p:regular r:id="rId37"/>
      <p:bold r:id="rId38"/>
      <p:italic r:id="rId39"/>
      <p:boldItalic r:id="rId40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/>
    <p:restoredTop sz="94694"/>
  </p:normalViewPr>
  <p:slideViewPr>
    <p:cSldViewPr snapToGrid="0">
      <p:cViewPr varScale="1">
        <p:scale>
          <a:sx n="60" d="100"/>
          <a:sy n="60" d="100"/>
        </p:scale>
        <p:origin x="5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2078288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sz="12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657" y="4566658"/>
            <a:ext cx="4582685" cy="458268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extBox 11"/>
          <p:cNvSpPr txBox="1"/>
          <p:nvPr/>
        </p:nvSpPr>
        <p:spPr>
          <a:xfrm>
            <a:off x="5282791" y="9638548"/>
            <a:ext cx="17258232" cy="13106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 defTabSz="914400">
              <a:defRPr sz="8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/>
              <a:t>QoS and DDoS mitigation in IXP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8EF835-3F0A-74F7-439F-714E69C010B7}"/>
              </a:ext>
            </a:extLst>
          </p:cNvPr>
          <p:cNvGrpSpPr/>
          <p:nvPr/>
        </p:nvGrpSpPr>
        <p:grpSpPr>
          <a:xfrm>
            <a:off x="527679" y="754706"/>
            <a:ext cx="9510224" cy="3057247"/>
            <a:chOff x="8522596" y="2676252"/>
            <a:chExt cx="9510224" cy="30572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47C88F-D057-2C0B-1D45-3F8E7C2DAB05}"/>
                </a:ext>
              </a:extLst>
            </p:cNvPr>
            <p:cNvSpPr/>
            <p:nvPr/>
          </p:nvSpPr>
          <p:spPr>
            <a:xfrm>
              <a:off x="8522596" y="2676252"/>
              <a:ext cx="9510224" cy="305724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1" i="0" u="none" strike="noStrike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Montserrat" pitchFamily="2" charset="77"/>
                  <a:ea typeface="Helvetica Neue Medium"/>
                  <a:cs typeface="Helvetica Neue Medium"/>
                  <a:sym typeface="Helvetica Neue Medium"/>
                </a:rPr>
                <a:t>RIPE NCC Days Sofia, 28 June 2023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sz="3200" dirty="0">
                <a:solidFill>
                  <a:srgbClr val="00206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sz="3200" dirty="0">
                <a:solidFill>
                  <a:srgbClr val="00206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G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3" name="Picture 2" descr="A close-up of a logo&#10;&#10;Description automatically generated with medium confidence">
              <a:extLst>
                <a:ext uri="{FF2B5EF4-FFF2-40B4-BE49-F238E27FC236}">
                  <a16:creationId xmlns:a16="http://schemas.microsoft.com/office/drawing/2014/main" id="{8582E8FC-64FD-2FBB-887F-427D4E5F1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953" y="3542240"/>
              <a:ext cx="8493352" cy="204883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5"/>
          <p:cNvSpPr txBox="1"/>
          <p:nvPr/>
        </p:nvSpPr>
        <p:spPr>
          <a:xfrm>
            <a:off x="2295675" y="1812509"/>
            <a:ext cx="6971726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DDoS Patterns</a:t>
            </a:r>
          </a:p>
        </p:txBody>
      </p:sp>
      <p:graphicFrame>
        <p:nvGraphicFramePr>
          <p:cNvPr id="210" name="Table 1"/>
          <p:cNvGraphicFramePr/>
          <p:nvPr/>
        </p:nvGraphicFramePr>
        <p:xfrm>
          <a:off x="3083625" y="3931104"/>
          <a:ext cx="8635393" cy="502920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436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9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9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11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30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Application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30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Protocol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30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Port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30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Invalid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UDP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30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Chargen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UDP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19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30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DNS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UDP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53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30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NTP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UDP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123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30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SNMP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UDP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161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30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U Discovery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UDP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10001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30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Memcache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UDP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11211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algn="l" defTabSz="457200">
                        <a:defRPr b="0"/>
                      </a:pPr>
                      <a:r>
                        <a:rPr sz="30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SSDP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UDP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/>
                      <a:r>
                        <a:rPr sz="3000">
                          <a:latin typeface="Montserrat Regular"/>
                          <a:ea typeface="Montserrat Regular"/>
                          <a:cs typeface="Montserrat Regular"/>
                          <a:sym typeface="Montserrat Regular"/>
                        </a:rPr>
                        <a:t>19000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1" name="TextBox 2"/>
          <p:cNvSpPr txBox="1"/>
          <p:nvPr/>
        </p:nvSpPr>
        <p:spPr>
          <a:xfrm>
            <a:off x="13008846" y="4592456"/>
            <a:ext cx="9327635" cy="386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Amplification</a:t>
            </a:r>
          </a:p>
          <a:p>
            <a:pPr marL="609600" indent="-609600" algn="l" defTabSz="1828800">
              <a:buSzPct val="123000"/>
              <a:buChar char="•"/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/>
          </a:p>
          <a:p>
            <a:pPr marL="609600" indent="-609600" algn="l" defTabSz="1828800">
              <a:buSzPct val="123000"/>
              <a:buChar char="•"/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Request from spoofed IP address of the victim</a:t>
            </a:r>
          </a:p>
          <a:p>
            <a:pPr marL="609600" indent="-609600" algn="l" defTabSz="1828800">
              <a:buSzPct val="123000"/>
              <a:buChar char="•"/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Large response to target</a:t>
            </a:r>
          </a:p>
        </p:txBody>
      </p:sp>
      <p:sp>
        <p:nvSpPr>
          <p:cNvPr id="212" name="TextBox 2"/>
          <p:cNvSpPr txBox="1"/>
          <p:nvPr/>
        </p:nvSpPr>
        <p:spPr>
          <a:xfrm>
            <a:off x="3103350" y="10161306"/>
            <a:ext cx="13911313" cy="165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/>
              <a:t>Most attacks last less than 2 minutes</a:t>
            </a:r>
            <a:br>
              <a:rPr b="1"/>
            </a:br>
            <a:r>
              <a:rPr b="1"/>
              <a:t>Multiple protocols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Box 2"/>
          <p:cNvSpPr txBox="1"/>
          <p:nvPr/>
        </p:nvSpPr>
        <p:spPr>
          <a:xfrm>
            <a:off x="4159184" y="7960866"/>
            <a:ext cx="13911313" cy="165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>
                <a:latin typeface="Montserrat" pitchFamily="2" charset="77"/>
              </a:rPr>
              <a:t>Classify UDP with source 53 exceeding 50 Mbps on all ports as potential DDoS</a:t>
            </a:r>
          </a:p>
        </p:txBody>
      </p:sp>
      <p:sp>
        <p:nvSpPr>
          <p:cNvPr id="215" name="TextBox 5"/>
          <p:cNvSpPr txBox="1"/>
          <p:nvPr/>
        </p:nvSpPr>
        <p:spPr>
          <a:xfrm>
            <a:off x="2295675" y="1812509"/>
            <a:ext cx="8834062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DNS DDoS attacks</a:t>
            </a:r>
          </a:p>
        </p:txBody>
      </p:sp>
      <p:sp>
        <p:nvSpPr>
          <p:cNvPr id="216" name="TextBox 2"/>
          <p:cNvSpPr txBox="1"/>
          <p:nvPr/>
        </p:nvSpPr>
        <p:spPr>
          <a:xfrm>
            <a:off x="3294986" y="3860907"/>
            <a:ext cx="15531763" cy="239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DNS </a:t>
            </a:r>
            <a:r>
              <a:rPr dirty="0">
                <a:latin typeface="Montserrat" pitchFamily="2" charset="77"/>
              </a:rPr>
              <a:t>is important but low bandwidth traffic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(Less than 10 Mbps on whole IXP)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Multiple Gbps during attack</a:t>
            </a:r>
          </a:p>
        </p:txBody>
      </p:sp>
      <p:sp>
        <p:nvSpPr>
          <p:cNvPr id="217" name="TextBox 2"/>
          <p:cNvSpPr txBox="1"/>
          <p:nvPr/>
        </p:nvSpPr>
        <p:spPr>
          <a:xfrm>
            <a:off x="3348959" y="6899905"/>
            <a:ext cx="13911314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defRPr b="0"/>
            </a:pPr>
            <a:r>
              <a:rPr b="1"/>
              <a:t>Solution: Policing</a:t>
            </a:r>
          </a:p>
        </p:txBody>
      </p:sp>
      <p:sp>
        <p:nvSpPr>
          <p:cNvPr id="218" name="TextBox 2"/>
          <p:cNvSpPr txBox="1"/>
          <p:nvPr/>
        </p:nvSpPr>
        <p:spPr>
          <a:xfrm>
            <a:off x="3348959" y="10123630"/>
            <a:ext cx="13911314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defRPr b="0"/>
            </a:pPr>
            <a:r>
              <a:rPr b="1"/>
              <a:t>Same solution for other patterns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Box 5"/>
          <p:cNvSpPr txBox="1"/>
          <p:nvPr/>
        </p:nvSpPr>
        <p:spPr>
          <a:xfrm>
            <a:off x="2295675" y="1812509"/>
            <a:ext cx="12958585" cy="262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DDoS attack w/o congestion</a:t>
            </a:r>
          </a:p>
        </p:txBody>
      </p:sp>
      <p:pic>
        <p:nvPicPr>
          <p:cNvPr id="221" name="2.mp4" descr="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300" y="3162300"/>
            <a:ext cx="15925800" cy="8958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5"/>
          <p:cNvSpPr txBox="1"/>
          <p:nvPr/>
        </p:nvSpPr>
        <p:spPr>
          <a:xfrm>
            <a:off x="2295675" y="1812509"/>
            <a:ext cx="14879460" cy="262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DDoS attack causing congestion</a:t>
            </a:r>
          </a:p>
        </p:txBody>
      </p:sp>
      <p:pic>
        <p:nvPicPr>
          <p:cNvPr id="224" name="3.mp4" descr="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300" y="3162300"/>
            <a:ext cx="15925800" cy="8958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5"/>
          <p:cNvSpPr txBox="1"/>
          <p:nvPr/>
        </p:nvSpPr>
        <p:spPr>
          <a:xfrm>
            <a:off x="2295675" y="1812509"/>
            <a:ext cx="11434089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Real Attack in Monitoring</a:t>
            </a:r>
          </a:p>
        </p:txBody>
      </p:sp>
      <p:pic>
        <p:nvPicPr>
          <p:cNvPr id="227" name="Queue 1 (DDOS) Dropped Packets.png" descr="Queue 1 (DDOS) Dropped Packe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554" y="3339229"/>
            <a:ext cx="12676950" cy="4540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Queue 1 (DDOS) Queued Packets.png" descr="Queue 1 (DDOS) Queued Packe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998" y="8242684"/>
            <a:ext cx="12718062" cy="437101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DDoS Queue Dropped in pps"/>
          <p:cNvSpPr txBox="1"/>
          <p:nvPr/>
        </p:nvSpPr>
        <p:spPr>
          <a:xfrm>
            <a:off x="15705558" y="6776688"/>
            <a:ext cx="3194241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DDoS Queue</a:t>
            </a:r>
            <a:br/>
            <a:r>
              <a:t>Dropped in pps</a:t>
            </a:r>
          </a:p>
        </p:txBody>
      </p:sp>
      <p:sp>
        <p:nvSpPr>
          <p:cNvPr id="230" name="DDoS Queue Queued in pps"/>
          <p:cNvSpPr txBox="1"/>
          <p:nvPr/>
        </p:nvSpPr>
        <p:spPr>
          <a:xfrm>
            <a:off x="15787791" y="11451326"/>
            <a:ext cx="3029776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DDoS Queue</a:t>
            </a:r>
            <a:br/>
            <a:r>
              <a:t>Queued in pps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Box 5"/>
          <p:cNvSpPr txBox="1"/>
          <p:nvPr/>
        </p:nvSpPr>
        <p:spPr>
          <a:xfrm>
            <a:off x="2295675" y="1812509"/>
            <a:ext cx="11434089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Real Attack in Monitoring</a:t>
            </a:r>
          </a:p>
        </p:txBody>
      </p:sp>
      <p:sp>
        <p:nvSpPr>
          <p:cNvPr id="233" name="Peering Queue Queued in pps"/>
          <p:cNvSpPr txBox="1"/>
          <p:nvPr/>
        </p:nvSpPr>
        <p:spPr>
          <a:xfrm>
            <a:off x="15880066" y="6516824"/>
            <a:ext cx="3061780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Peering Queue</a:t>
            </a:r>
            <a:br/>
            <a:r>
              <a:t>Queued in pps</a:t>
            </a:r>
          </a:p>
        </p:txBody>
      </p:sp>
      <p:sp>
        <p:nvSpPr>
          <p:cNvPr id="234" name="Peering Queue traffic in Gbps"/>
          <p:cNvSpPr txBox="1"/>
          <p:nvPr/>
        </p:nvSpPr>
        <p:spPr>
          <a:xfrm>
            <a:off x="15880066" y="12100988"/>
            <a:ext cx="3061780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Peering Queue</a:t>
            </a:r>
            <a:br/>
            <a:r>
              <a:t>traffic in Gbps</a:t>
            </a:r>
          </a:p>
        </p:txBody>
      </p:sp>
      <p:pic>
        <p:nvPicPr>
          <p:cNvPr id="235" name="Queue 5 (Peering) Queued Packets.png" descr="Queue 5 (Peering) Queued Packe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38" y="3340100"/>
            <a:ext cx="12718059" cy="4371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traffic.png" descr="traff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569" y="8242300"/>
            <a:ext cx="12722797" cy="5110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Queue 5 (Peering) Dropped Packets.png" descr="Queue 5 (Peering) Dropped Packe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6012" y="1543704"/>
            <a:ext cx="7128194" cy="2553163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Peering Queue Dropped in pps - 0"/>
          <p:cNvSpPr txBox="1"/>
          <p:nvPr/>
        </p:nvSpPr>
        <p:spPr>
          <a:xfrm>
            <a:off x="19916666" y="4240072"/>
            <a:ext cx="3861436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Peering Queue</a:t>
            </a:r>
            <a:br/>
            <a:r>
              <a:t>Dropped in pps - 0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24384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extBox 11"/>
          <p:cNvSpPr txBox="1"/>
          <p:nvPr/>
        </p:nvSpPr>
        <p:spPr>
          <a:xfrm>
            <a:off x="11531444" y="2978743"/>
            <a:ext cx="9210998" cy="510908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defRPr sz="1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DDoS</a:t>
            </a:r>
          </a:p>
          <a:p>
            <a:pPr algn="l" defTabSz="1828800">
              <a:defRPr sz="1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Solution</a:t>
            </a:r>
          </a:p>
        </p:txBody>
      </p:sp>
      <p:pic>
        <p:nvPicPr>
          <p:cNvPr id="242" name="Graphic 6" descr="Graphic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61" y="618335"/>
            <a:ext cx="2072889" cy="44998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Rectangle 1"/>
          <p:cNvSpPr txBox="1"/>
          <p:nvPr/>
        </p:nvSpPr>
        <p:spPr>
          <a:xfrm>
            <a:off x="91439" y="200660"/>
            <a:ext cx="1176086" cy="51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l" defTabSz="1828800">
              <a:defRPr sz="2000">
                <a:solidFill>
                  <a:srgbClr val="00000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Peering;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44" name="Graphic 7" descr="Graphic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836" y="5903364"/>
            <a:ext cx="4644795" cy="2641159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extBox 2"/>
          <p:cNvSpPr txBox="1"/>
          <p:nvPr/>
        </p:nvSpPr>
        <p:spPr>
          <a:xfrm>
            <a:off x="11531444" y="8859818"/>
            <a:ext cx="9210998" cy="18592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11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/>
              <a:t>Pros &amp; Cons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Box 2"/>
          <p:cNvSpPr txBox="1"/>
          <p:nvPr/>
        </p:nvSpPr>
        <p:spPr>
          <a:xfrm>
            <a:off x="3581866" y="2556087"/>
            <a:ext cx="8948659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DDoS solution pros</a:t>
            </a:r>
          </a:p>
        </p:txBody>
      </p:sp>
      <p:sp>
        <p:nvSpPr>
          <p:cNvPr id="248" name="TextBox 4"/>
          <p:cNvSpPr txBox="1"/>
          <p:nvPr/>
        </p:nvSpPr>
        <p:spPr>
          <a:xfrm>
            <a:off x="5740400" y="5372100"/>
            <a:ext cx="16133011" cy="418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defRPr sz="52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Always on, works for shot time frame attacks</a:t>
            </a:r>
          </a:p>
          <a:p>
            <a:pPr algn="l" defTabSz="1828800">
              <a:defRPr sz="52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>
              <a:latin typeface="Montserrat" pitchFamily="2" charset="77"/>
            </a:endParaRPr>
          </a:p>
          <a:p>
            <a:pPr algn="l" defTabSz="1828800">
              <a:defRPr sz="52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Whole network protected, including core links</a:t>
            </a:r>
          </a:p>
          <a:p>
            <a:pPr algn="l" defTabSz="1828800">
              <a:defRPr sz="52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/>
          </a:p>
          <a:p>
            <a:pPr algn="l" defTabSz="1828800">
              <a:defRPr sz="52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Dot1p mark on output traffic</a:t>
            </a:r>
          </a:p>
        </p:txBody>
      </p:sp>
      <p:pic>
        <p:nvPicPr>
          <p:cNvPr id="249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5271617"/>
            <a:ext cx="1183790" cy="1183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Graphic 11" descr="Graphic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6840145"/>
            <a:ext cx="1183790" cy="1183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Graphic 12" descr="Graphic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8374069"/>
            <a:ext cx="1183790" cy="118379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extBox 13"/>
          <p:cNvSpPr txBox="1"/>
          <p:nvPr/>
        </p:nvSpPr>
        <p:spPr>
          <a:xfrm>
            <a:off x="907413" y="863316"/>
            <a:ext cx="2420562" cy="47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0000">
                <a:solidFill>
                  <a:srgbClr val="0079F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+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Box 2"/>
          <p:cNvSpPr txBox="1"/>
          <p:nvPr/>
        </p:nvSpPr>
        <p:spPr>
          <a:xfrm>
            <a:off x="3581865" y="2556087"/>
            <a:ext cx="9118324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DDoS solution cons</a:t>
            </a:r>
          </a:p>
        </p:txBody>
      </p:sp>
      <p:sp>
        <p:nvSpPr>
          <p:cNvPr id="255" name="TextBox 4"/>
          <p:cNvSpPr txBox="1"/>
          <p:nvPr/>
        </p:nvSpPr>
        <p:spPr>
          <a:xfrm>
            <a:off x="5743437" y="5377807"/>
            <a:ext cx="13911313" cy="7548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Minimal possibility for classifying useful traffic as DDoS 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>
              <a:latin typeface="Montserrat" pitchFamily="2" charset="77"/>
            </a:endParaRP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Zero-day DDoS Attacks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>
              <a:latin typeface="Montserrat" pitchFamily="2" charset="77"/>
            </a:endParaRP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Output Queue on Reseller ports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(Applied on port not VLAN)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>
              <a:latin typeface="Montserrat" pitchFamily="2" charset="77"/>
            </a:endParaRP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Remote Peering Ports with lower speed than port speed</a:t>
            </a:r>
          </a:p>
        </p:txBody>
      </p:sp>
      <p:pic>
        <p:nvPicPr>
          <p:cNvPr id="256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70" y="5466401"/>
            <a:ext cx="1183791" cy="1183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Graphic 11" descr="Graphic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70" y="7511530"/>
            <a:ext cx="1183791" cy="118379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extBox 13"/>
          <p:cNvSpPr txBox="1"/>
          <p:nvPr/>
        </p:nvSpPr>
        <p:spPr>
          <a:xfrm>
            <a:off x="1369639" y="561864"/>
            <a:ext cx="1464341" cy="47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0000">
                <a:solidFill>
                  <a:srgbClr val="0079F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-</a:t>
            </a:r>
          </a:p>
        </p:txBody>
      </p:sp>
      <p:pic>
        <p:nvPicPr>
          <p:cNvPr id="259" name="Graphic 11" descr="Graphic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70" y="9405071"/>
            <a:ext cx="1183791" cy="1183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Graphic 11" descr="Graphic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70" y="11459402"/>
            <a:ext cx="1183791" cy="1183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2"/>
          <p:cNvSpPr txBox="1"/>
          <p:nvPr/>
        </p:nvSpPr>
        <p:spPr>
          <a:xfrm>
            <a:off x="3581865" y="2556087"/>
            <a:ext cx="19933662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7200" dirty="0"/>
              <a:t>DDoS solution future development Ideas</a:t>
            </a:r>
          </a:p>
        </p:txBody>
      </p:sp>
      <p:sp>
        <p:nvSpPr>
          <p:cNvPr id="263" name="TextBox 4"/>
          <p:cNvSpPr txBox="1"/>
          <p:nvPr/>
        </p:nvSpPr>
        <p:spPr>
          <a:xfrm>
            <a:off x="5743437" y="5377807"/>
            <a:ext cx="13911313" cy="7206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120000"/>
              </a:lnSpc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Whitelisting</a:t>
            </a:r>
          </a:p>
          <a:p>
            <a:pPr algn="l" defTabSz="1828800">
              <a:lnSpc>
                <a:spcPct val="120000"/>
              </a:lnSpc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>
              <a:latin typeface="Montserrat" pitchFamily="2" charset="77"/>
            </a:endParaRPr>
          </a:p>
          <a:p>
            <a:pPr algn="l" defTabSz="1828800">
              <a:lnSpc>
                <a:spcPct val="120000"/>
              </a:lnSpc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Calculate IP Address reputation</a:t>
            </a:r>
          </a:p>
          <a:p>
            <a:pPr algn="l" defTabSz="1828800">
              <a:lnSpc>
                <a:spcPct val="120000"/>
              </a:lnSpc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>
              <a:latin typeface="Montserrat" pitchFamily="2" charset="77"/>
            </a:endParaRPr>
          </a:p>
          <a:p>
            <a:pPr algn="l" defTabSz="1828800">
              <a:lnSpc>
                <a:spcPct val="120000"/>
              </a:lnSpc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Per-VLAN queueing on Carrier/Reseller ports</a:t>
            </a:r>
          </a:p>
          <a:p>
            <a:pPr algn="l" defTabSz="1828800">
              <a:lnSpc>
                <a:spcPct val="120000"/>
              </a:lnSpc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>
              <a:latin typeface="Montserrat" pitchFamily="2" charset="77"/>
            </a:endParaRPr>
          </a:p>
          <a:p>
            <a:pPr algn="l" defTabSz="1828800">
              <a:lnSpc>
                <a:spcPct val="120000"/>
              </a:lnSpc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Port speed shaping (Member configured in </a:t>
            </a:r>
            <a:r>
              <a:rPr dirty="0" err="1">
                <a:latin typeface="Montserrat" pitchFamily="2" charset="77"/>
              </a:rPr>
              <a:t>my.bix.bg</a:t>
            </a:r>
            <a:r>
              <a:rPr dirty="0">
                <a:latin typeface="Montserrat" pitchFamily="2" charset="77"/>
              </a:rPr>
              <a:t>)</a:t>
            </a:r>
          </a:p>
        </p:txBody>
      </p:sp>
      <p:pic>
        <p:nvPicPr>
          <p:cNvPr id="26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70" y="5466401"/>
            <a:ext cx="1183791" cy="1183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Graphic 11" descr="Graphic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70" y="7116890"/>
            <a:ext cx="1183791" cy="118379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Box 13"/>
          <p:cNvSpPr txBox="1"/>
          <p:nvPr/>
        </p:nvSpPr>
        <p:spPr>
          <a:xfrm>
            <a:off x="1369639" y="561864"/>
            <a:ext cx="1464341" cy="47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0000">
                <a:solidFill>
                  <a:srgbClr val="0079F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-</a:t>
            </a:r>
          </a:p>
        </p:txBody>
      </p:sp>
      <p:pic>
        <p:nvPicPr>
          <p:cNvPr id="267" name="Graphic 11" descr="Graphic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70" y="8767378"/>
            <a:ext cx="1183791" cy="1183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Graphic 11" descr="Graphic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70" y="10571530"/>
            <a:ext cx="1183791" cy="1183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Box 2"/>
          <p:cNvSpPr txBox="1"/>
          <p:nvPr/>
        </p:nvSpPr>
        <p:spPr>
          <a:xfrm>
            <a:off x="2990236" y="3940073"/>
            <a:ext cx="16861869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>
                <a:latin typeface="Montserrat" pitchFamily="2" charset="77"/>
              </a:rPr>
              <a:t>Different traffic treatment for different services</a:t>
            </a:r>
          </a:p>
        </p:txBody>
      </p:sp>
      <p:sp>
        <p:nvSpPr>
          <p:cNvPr id="174" name="TextBox 5"/>
          <p:cNvSpPr txBox="1"/>
          <p:nvPr/>
        </p:nvSpPr>
        <p:spPr>
          <a:xfrm>
            <a:off x="2295675" y="1812509"/>
            <a:ext cx="8157390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/>
              <a:t>Quality of Service</a:t>
            </a:r>
          </a:p>
        </p:txBody>
      </p:sp>
      <p:sp>
        <p:nvSpPr>
          <p:cNvPr id="175" name="TextBox 2"/>
          <p:cNvSpPr txBox="1"/>
          <p:nvPr/>
        </p:nvSpPr>
        <p:spPr>
          <a:xfrm>
            <a:off x="6238204" y="11773951"/>
            <a:ext cx="15081753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>
                <a:latin typeface="Montserrat" pitchFamily="2" charset="77"/>
              </a:rPr>
              <a:t>What it has to do in neutral IXP infrastructure</a:t>
            </a:r>
          </a:p>
        </p:txBody>
      </p:sp>
      <p:sp>
        <p:nvSpPr>
          <p:cNvPr id="176" name="TextBox 2"/>
          <p:cNvSpPr txBox="1"/>
          <p:nvPr/>
        </p:nvSpPr>
        <p:spPr>
          <a:xfrm>
            <a:off x="4089050" y="5293359"/>
            <a:ext cx="17230907" cy="3139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609600" indent="-609600" algn="l" defTabSz="1828800">
              <a:buSzPct val="123000"/>
              <a:buChar char="•"/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Best-effort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- default</a:t>
            </a:r>
          </a:p>
          <a:p>
            <a:pPr marL="609600" indent="-609600" algn="l" defTabSz="1828800">
              <a:buSzPct val="123000"/>
              <a:buChar char="•"/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Assured forwarding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- reserved bandwidth</a:t>
            </a:r>
          </a:p>
          <a:p>
            <a:pPr marL="609600" indent="-609600" algn="l" defTabSz="1828800">
              <a:buSzPct val="123000"/>
              <a:buChar char="•"/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Expedited forwarding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- low latency (priority)</a:t>
            </a:r>
          </a:p>
          <a:p>
            <a:pPr marL="609600" indent="-609600" algn="l" defTabSz="1828800">
              <a:buSzPct val="123000"/>
              <a:buChar char="•"/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Network Control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- priority and reserved bandwidth</a:t>
            </a:r>
          </a:p>
        </p:txBody>
      </p:sp>
      <p:sp>
        <p:nvSpPr>
          <p:cNvPr id="177" name="TextBox 2"/>
          <p:cNvSpPr txBox="1"/>
          <p:nvPr/>
        </p:nvSpPr>
        <p:spPr>
          <a:xfrm>
            <a:off x="2990235" y="10018414"/>
            <a:ext cx="13911313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Input</a:t>
            </a:r>
            <a:r>
              <a:rPr dirty="0"/>
              <a:t> </a:t>
            </a:r>
            <a:r>
              <a:rPr b="1" dirty="0"/>
              <a:t>classification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and output</a:t>
            </a:r>
            <a:r>
              <a:rPr dirty="0"/>
              <a:t> </a:t>
            </a:r>
            <a:r>
              <a:rPr b="1" dirty="0"/>
              <a:t>queueing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extBox 11"/>
          <p:cNvSpPr txBox="1"/>
          <p:nvPr/>
        </p:nvSpPr>
        <p:spPr>
          <a:xfrm>
            <a:off x="6458005" y="3528230"/>
            <a:ext cx="12118753" cy="26212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1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/>
              <a:t>Thank you!</a:t>
            </a:r>
          </a:p>
        </p:txBody>
      </p:sp>
      <p:pic>
        <p:nvPicPr>
          <p:cNvPr id="272" name="Graphic 6" descr="Graphic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61" y="618335"/>
            <a:ext cx="2072889" cy="449988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tangle 1"/>
          <p:cNvSpPr txBox="1"/>
          <p:nvPr/>
        </p:nvSpPr>
        <p:spPr>
          <a:xfrm>
            <a:off x="91439" y="200660"/>
            <a:ext cx="1176086" cy="51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l" defTabSz="1828800">
              <a:defRPr sz="2000">
                <a:solidFill>
                  <a:srgbClr val="00000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Peering;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74" name="TextBox 2"/>
          <p:cNvSpPr txBox="1"/>
          <p:nvPr/>
        </p:nvSpPr>
        <p:spPr>
          <a:xfrm>
            <a:off x="827313" y="11989806"/>
            <a:ext cx="4780662" cy="8813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www.BIX.BG</a:t>
            </a:r>
          </a:p>
        </p:txBody>
      </p:sp>
      <p:sp>
        <p:nvSpPr>
          <p:cNvPr id="275" name="TextBox 7"/>
          <p:cNvSpPr txBox="1"/>
          <p:nvPr/>
        </p:nvSpPr>
        <p:spPr>
          <a:xfrm>
            <a:off x="18776026" y="11989806"/>
            <a:ext cx="4780661" cy="8813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harry@bix.bg</a:t>
            </a:r>
          </a:p>
        </p:txBody>
      </p:sp>
      <p:sp>
        <p:nvSpPr>
          <p:cNvPr id="276" name="TextBox 11"/>
          <p:cNvSpPr txBox="1"/>
          <p:nvPr/>
        </p:nvSpPr>
        <p:spPr>
          <a:xfrm>
            <a:off x="12172101" y="7466584"/>
            <a:ext cx="5345877" cy="26212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1828800">
              <a:defRPr sz="1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/>
              <a:t>Q&amp;A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Box 2"/>
          <p:cNvSpPr txBox="1"/>
          <p:nvPr/>
        </p:nvSpPr>
        <p:spPr>
          <a:xfrm>
            <a:off x="4105211" y="5426705"/>
            <a:ext cx="13911313" cy="165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Best effort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everything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Network Control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BGP (and ARP)</a:t>
            </a:r>
          </a:p>
        </p:txBody>
      </p:sp>
      <p:sp>
        <p:nvSpPr>
          <p:cNvPr id="180" name="TextBox 5"/>
          <p:cNvSpPr txBox="1"/>
          <p:nvPr/>
        </p:nvSpPr>
        <p:spPr>
          <a:xfrm>
            <a:off x="2295675" y="1812509"/>
            <a:ext cx="15612687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QoS on Peering only Member port</a:t>
            </a:r>
          </a:p>
        </p:txBody>
      </p:sp>
      <p:sp>
        <p:nvSpPr>
          <p:cNvPr id="181" name="TextBox 2"/>
          <p:cNvSpPr txBox="1"/>
          <p:nvPr/>
        </p:nvSpPr>
        <p:spPr>
          <a:xfrm>
            <a:off x="3294986" y="3860907"/>
            <a:ext cx="13911313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defRPr b="0"/>
            </a:pPr>
            <a:r>
              <a:rPr b="1"/>
              <a:t>Output Queueing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Box 2"/>
          <p:cNvSpPr txBox="1"/>
          <p:nvPr/>
        </p:nvSpPr>
        <p:spPr>
          <a:xfrm>
            <a:off x="4105211" y="8616167"/>
            <a:ext cx="13911313" cy="239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Best effort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Peering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Network Control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BGP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Expedited forwarding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Multicast</a:t>
            </a:r>
          </a:p>
        </p:txBody>
      </p:sp>
      <p:sp>
        <p:nvSpPr>
          <p:cNvPr id="184" name="TextBox 5"/>
          <p:cNvSpPr txBox="1"/>
          <p:nvPr/>
        </p:nvSpPr>
        <p:spPr>
          <a:xfrm>
            <a:off x="2295675" y="1812509"/>
            <a:ext cx="12591476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QoS on Peering + Multicast</a:t>
            </a:r>
          </a:p>
        </p:txBody>
      </p:sp>
      <p:sp>
        <p:nvSpPr>
          <p:cNvPr id="185" name="TextBox 2"/>
          <p:cNvSpPr txBox="1"/>
          <p:nvPr/>
        </p:nvSpPr>
        <p:spPr>
          <a:xfrm>
            <a:off x="3294985" y="3860907"/>
            <a:ext cx="19204067" cy="166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Multicast </a:t>
            </a:r>
            <a:r>
              <a:rPr dirty="0">
                <a:latin typeface="Montserrat" pitchFamily="2" charset="77"/>
              </a:rPr>
              <a:t>is used for real-time Audio/Video transport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Highly sensitive for packet loss and variable delay (jitter)</a:t>
            </a:r>
          </a:p>
        </p:txBody>
      </p:sp>
      <p:sp>
        <p:nvSpPr>
          <p:cNvPr id="186" name="TextBox 2"/>
          <p:cNvSpPr txBox="1"/>
          <p:nvPr/>
        </p:nvSpPr>
        <p:spPr>
          <a:xfrm>
            <a:off x="3294986" y="7555206"/>
            <a:ext cx="13911313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defRPr b="0"/>
            </a:pPr>
            <a:r>
              <a:rPr b="1" dirty="0"/>
              <a:t>Output Queueing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Box 2"/>
          <p:cNvSpPr txBox="1"/>
          <p:nvPr/>
        </p:nvSpPr>
        <p:spPr>
          <a:xfrm>
            <a:off x="4137529" y="7446586"/>
            <a:ext cx="13911313" cy="312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Best effort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Peering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Network Control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BGP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Expedited forwarding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Multicast</a:t>
            </a:r>
            <a:br>
              <a:rPr dirty="0"/>
            </a:br>
            <a:r>
              <a:rPr b="1" dirty="0"/>
              <a:t>Assured forwarding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Private VLANs</a:t>
            </a:r>
          </a:p>
        </p:txBody>
      </p:sp>
      <p:sp>
        <p:nvSpPr>
          <p:cNvPr id="189" name="TextBox 5"/>
          <p:cNvSpPr txBox="1"/>
          <p:nvPr/>
        </p:nvSpPr>
        <p:spPr>
          <a:xfrm>
            <a:off x="2295675" y="1812509"/>
            <a:ext cx="15666265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QoS on Multi-service Member port</a:t>
            </a:r>
          </a:p>
        </p:txBody>
      </p:sp>
      <p:sp>
        <p:nvSpPr>
          <p:cNvPr id="190" name="TextBox 2"/>
          <p:cNvSpPr txBox="1"/>
          <p:nvPr/>
        </p:nvSpPr>
        <p:spPr>
          <a:xfrm>
            <a:off x="3294986" y="3860907"/>
            <a:ext cx="15531763" cy="165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Private VLANs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normally carry more important traffic than peering</a:t>
            </a:r>
          </a:p>
        </p:txBody>
      </p:sp>
      <p:sp>
        <p:nvSpPr>
          <p:cNvPr id="191" name="TextBox 2"/>
          <p:cNvSpPr txBox="1"/>
          <p:nvPr/>
        </p:nvSpPr>
        <p:spPr>
          <a:xfrm>
            <a:off x="3327304" y="6385625"/>
            <a:ext cx="13911313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defRPr b="0"/>
            </a:pPr>
            <a:r>
              <a:rPr b="1"/>
              <a:t>Output Queueing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Box 2"/>
          <p:cNvSpPr txBox="1"/>
          <p:nvPr/>
        </p:nvSpPr>
        <p:spPr>
          <a:xfrm>
            <a:off x="4137529" y="7446586"/>
            <a:ext cx="13911313" cy="460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Best effort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possible DDoS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Assured forwarding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other Peering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Network Control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BGP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dirty="0"/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Expedited forwarding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Multicast</a:t>
            </a:r>
            <a:br>
              <a:rPr dirty="0"/>
            </a:br>
            <a:r>
              <a:rPr b="1" dirty="0"/>
              <a:t>Assured forwarding</a:t>
            </a:r>
            <a:r>
              <a:rPr dirty="0"/>
              <a:t> </a:t>
            </a:r>
            <a:r>
              <a:rPr dirty="0">
                <a:latin typeface="Montserrat" pitchFamily="2" charset="77"/>
              </a:rPr>
              <a:t>for Private VLANs</a:t>
            </a:r>
          </a:p>
        </p:txBody>
      </p:sp>
      <p:sp>
        <p:nvSpPr>
          <p:cNvPr id="194" name="TextBox 5"/>
          <p:cNvSpPr txBox="1"/>
          <p:nvPr/>
        </p:nvSpPr>
        <p:spPr>
          <a:xfrm>
            <a:off x="2295675" y="1812509"/>
            <a:ext cx="11940601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QoS with DDoS mitigation</a:t>
            </a:r>
          </a:p>
        </p:txBody>
      </p:sp>
      <p:sp>
        <p:nvSpPr>
          <p:cNvPr id="195" name="TextBox 2"/>
          <p:cNvSpPr txBox="1"/>
          <p:nvPr/>
        </p:nvSpPr>
        <p:spPr>
          <a:xfrm>
            <a:off x="3294986" y="3860907"/>
            <a:ext cx="15531763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>
                <a:latin typeface="Montserrat" pitchFamily="2" charset="77"/>
              </a:rPr>
              <a:t>Reserve zero bandwidth for possible DDoS traffic</a:t>
            </a:r>
          </a:p>
        </p:txBody>
      </p:sp>
      <p:sp>
        <p:nvSpPr>
          <p:cNvPr id="196" name="TextBox 2"/>
          <p:cNvSpPr txBox="1"/>
          <p:nvPr/>
        </p:nvSpPr>
        <p:spPr>
          <a:xfrm>
            <a:off x="3327304" y="6385625"/>
            <a:ext cx="13911313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defRPr b="0"/>
            </a:pPr>
            <a:r>
              <a:rPr b="1"/>
              <a:t>Output Queueing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5"/>
          <p:cNvSpPr txBox="1"/>
          <p:nvPr/>
        </p:nvSpPr>
        <p:spPr>
          <a:xfrm>
            <a:off x="2295675" y="1812509"/>
            <a:ext cx="13805417" cy="262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Congestions on Member ports</a:t>
            </a:r>
          </a:p>
        </p:txBody>
      </p:sp>
      <p:pic>
        <p:nvPicPr>
          <p:cNvPr id="199" name="4.mp4" descr="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227" y="3166917"/>
            <a:ext cx="15919736" cy="895485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extBox 2"/>
          <p:cNvSpPr txBox="1"/>
          <p:nvPr/>
        </p:nvSpPr>
        <p:spPr>
          <a:xfrm>
            <a:off x="16925014" y="3812430"/>
            <a:ext cx="5945662" cy="491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14300" tIns="114300" rIns="114300" bIns="114300">
            <a:spAutoFit/>
          </a:bodyPr>
          <a:lstStyle/>
          <a:p>
            <a:pPr marL="355600" indent="-355600" algn="l" defTabSz="355600"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rPr b="1"/>
              <a:t>Routing change</a:t>
            </a:r>
          </a:p>
          <a:p>
            <a:pPr marL="965200" lvl="1" indent="-355600" algn="l" defTabSz="355600"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rPr b="1"/>
              <a:t>policy</a:t>
            </a:r>
          </a:p>
          <a:p>
            <a:pPr marL="965200" lvl="1" indent="-355600" algn="l" defTabSz="355600"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rPr b="1"/>
              <a:t>public peering as backup of private peering</a:t>
            </a:r>
          </a:p>
          <a:p>
            <a:pPr marL="355600" indent="-355600" algn="l" defTabSz="355600"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endParaRPr b="1"/>
          </a:p>
          <a:p>
            <a:pPr marL="355600" indent="-355600" algn="l" defTabSz="355600"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rPr b="1"/>
              <a:t>Increased traffic</a:t>
            </a:r>
          </a:p>
          <a:p>
            <a:pPr marL="965200" lvl="1" indent="-355600" algn="l" defTabSz="355600"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rPr b="1"/>
              <a:t>live events</a:t>
            </a:r>
          </a:p>
          <a:p>
            <a:pPr marL="965200" lvl="1" indent="-355600" algn="l" defTabSz="355600"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rPr b="1"/>
              <a:t>software updates</a:t>
            </a:r>
          </a:p>
          <a:p>
            <a:pPr marL="355600" indent="-355600" algn="l" defTabSz="355600"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endParaRPr b="1"/>
          </a:p>
          <a:p>
            <a:pPr marL="355600" indent="-355600" algn="l" defTabSz="355600">
              <a:buSzPct val="123000"/>
              <a:buChar char="•"/>
              <a:defRPr sz="3000">
                <a:solidFill>
                  <a:srgbClr val="000000"/>
                </a:solidFill>
              </a:defRPr>
            </a:pPr>
            <a:r>
              <a:rPr b="1"/>
              <a:t>DDoS attacks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Box 2"/>
          <p:cNvSpPr txBox="1"/>
          <p:nvPr/>
        </p:nvSpPr>
        <p:spPr>
          <a:xfrm>
            <a:off x="4331437" y="6299294"/>
            <a:ext cx="13911314" cy="239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/>
              <a:t>PMacct</a:t>
            </a:r>
            <a:br>
              <a:rPr b="1"/>
            </a:br>
            <a:r>
              <a:rPr b="1"/>
              <a:t>ElasticSearch</a:t>
            </a:r>
          </a:p>
          <a:p>
            <a:pPr algn="l" defTabSz="1828800">
              <a:defRPr sz="4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/>
              <a:t>Zabbix</a:t>
            </a:r>
          </a:p>
        </p:txBody>
      </p:sp>
      <p:sp>
        <p:nvSpPr>
          <p:cNvPr id="203" name="TextBox 5"/>
          <p:cNvSpPr txBox="1"/>
          <p:nvPr/>
        </p:nvSpPr>
        <p:spPr>
          <a:xfrm>
            <a:off x="2295675" y="1812509"/>
            <a:ext cx="13129242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Detecting Congestion Cause</a:t>
            </a:r>
          </a:p>
        </p:txBody>
      </p:sp>
      <p:sp>
        <p:nvSpPr>
          <p:cNvPr id="204" name="TextBox 2"/>
          <p:cNvSpPr txBox="1"/>
          <p:nvPr/>
        </p:nvSpPr>
        <p:spPr>
          <a:xfrm>
            <a:off x="3294986" y="3860907"/>
            <a:ext cx="15531763" cy="919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defRPr b="0"/>
            </a:pPr>
            <a:r>
              <a:rPr b="1"/>
              <a:t>SFlow / Port Mirroring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2"/>
          <p:cNvSpPr txBox="1"/>
          <p:nvPr/>
        </p:nvSpPr>
        <p:spPr>
          <a:xfrm>
            <a:off x="4396074" y="3794642"/>
            <a:ext cx="13911313" cy="894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Low-and-Slow DDoS attack</a:t>
            </a:r>
          </a:p>
          <a:p>
            <a:pPr lvl="1"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protocol and application layer</a:t>
            </a:r>
          </a:p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b="1" dirty="0"/>
          </a:p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High packet rate DDoS attacks</a:t>
            </a:r>
          </a:p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b="1" dirty="0"/>
          </a:p>
          <a:p>
            <a:pPr lvl="1"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TCP syn, DNS, HTTP/S</a:t>
            </a:r>
          </a:p>
          <a:p>
            <a:pPr lvl="1"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spoofed traffic</a:t>
            </a:r>
          </a:p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b="1" dirty="0"/>
          </a:p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Solutions: hardware/software solutions, BCP.38</a:t>
            </a:r>
          </a:p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b="1" dirty="0"/>
          </a:p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Volumetric DDoS attack</a:t>
            </a:r>
          </a:p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>
                <a:latin typeface="Montserrat" pitchFamily="2" charset="77"/>
              </a:rPr>
              <a:t>overflow transport links to the victim</a:t>
            </a:r>
          </a:p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b="1" dirty="0"/>
          </a:p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Amplification</a:t>
            </a:r>
          </a:p>
          <a:p>
            <a:pPr algn="l" defTabSz="1828800">
              <a:defRPr sz="3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b="1" dirty="0"/>
              <a:t>Bot networks</a:t>
            </a:r>
          </a:p>
        </p:txBody>
      </p:sp>
      <p:sp>
        <p:nvSpPr>
          <p:cNvPr id="207" name="TextBox 5"/>
          <p:cNvSpPr txBox="1"/>
          <p:nvPr/>
        </p:nvSpPr>
        <p:spPr>
          <a:xfrm>
            <a:off x="2295675" y="1812509"/>
            <a:ext cx="6463726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DDoS Attacks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534</Words>
  <Application>Microsoft Macintosh PowerPoint</Application>
  <PresentationFormat>Custom</PresentationFormat>
  <Paragraphs>152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Helvetica Neue</vt:lpstr>
      <vt:lpstr>Helvetica Neue Medium</vt:lpstr>
      <vt:lpstr>Calibri Light</vt:lpstr>
      <vt:lpstr>Arial Unicode MS</vt:lpstr>
      <vt:lpstr>Arial</vt:lpstr>
      <vt:lpstr>Montserrat Bold</vt:lpstr>
      <vt:lpstr>Montserrat</vt:lpstr>
      <vt:lpstr>Montserrat Regular</vt:lpstr>
      <vt:lpstr>Calibri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Dimo Nikolov</cp:lastModifiedBy>
  <cp:revision>12</cp:revision>
  <dcterms:modified xsi:type="dcterms:W3CDTF">2023-06-26T14:17:39Z</dcterms:modified>
</cp:coreProperties>
</file>