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702" r:id="rId1"/>
  </p:sldMasterIdLst>
  <p:sldIdLst>
    <p:sldId id="256" r:id="rId2"/>
    <p:sldId id="290" r:id="rId3"/>
    <p:sldId id="259" r:id="rId4"/>
    <p:sldId id="291" r:id="rId5"/>
    <p:sldId id="292" r:id="rId6"/>
    <p:sldId id="260" r:id="rId7"/>
    <p:sldId id="272" r:id="rId8"/>
    <p:sldId id="294" r:id="rId9"/>
    <p:sldId id="295" r:id="rId10"/>
    <p:sldId id="293" r:id="rId11"/>
    <p:sldId id="267" r:id="rId12"/>
  </p:sldIdLst>
  <p:sldSz cx="12192000" cy="6858000"/>
  <p:notesSz cx="6858000" cy="9144000"/>
  <p:defaultTextStyle>
    <a:defPPr>
      <a:defRPr lang="ru-K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00"/>
    <a:srgbClr val="3967B9"/>
    <a:srgbClr val="2F5597"/>
    <a:srgbClr val="F0F0F0"/>
    <a:srgbClr val="2F5596"/>
    <a:srgbClr val="4F569F"/>
    <a:srgbClr val="2C578E"/>
    <a:srgbClr val="3A75BC"/>
    <a:srgbClr val="2B568C"/>
    <a:srgbClr val="29498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D113A9D2-9D6B-4929-AA2D-F23B5EE8CBE7}" styleName="Стиль из темы 2 - акцент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5FD0F851-EC5A-4D38-B0AD-8093EC10F338}" styleName="Светлый стиль 1 — акцент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BDBED569-4797-4DF1-A0F4-6AAB3CD982D8}" styleName="Светлый стиль 3 — акцент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51" d="100"/>
          <a:sy n="51" d="100"/>
        </p:scale>
        <p:origin x="36" y="509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90294BD-5B70-4E46-807E-1406260F240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90F92D74-6E32-4541-A132-3BFB47155C8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8DD9139-D83D-46FC-9BA2-EECE277117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9/22/2022</a:t>
            </a:fld>
            <a:endParaRPr lang="en-US" dirty="0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BD233289-78DF-40F5-93C2-FD9AF606D2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3A90625-8697-4F73-95AC-F73F02F447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755936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F5A303C-31E5-4969-956B-948C9D01E8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A6AA8C6A-07DF-4EEF-B69C-41335208C06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7B1C0747-904F-4EF0-B5D9-474C5E428A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9/22/2022</a:t>
            </a:fld>
            <a:endParaRPr lang="en-US" dirty="0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9DCF6C7-88EA-4406-B684-6B37770BD5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DEB4692-716C-4B5D-B7DC-2CEA79DBD7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032701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01F9F46E-4343-43BC-A6CC-C78F0E2129C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A9686515-C9D1-426E-98E6-E58219E83F9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D29983F-4D8F-4AD2-9214-C28117E151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9/22/2022</a:t>
            </a:fld>
            <a:endParaRPr lang="en-US" dirty="0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F9F3CE0-1C7D-4FCF-BCE3-7ADD2AC638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9A8854E7-5D81-4C24-BACE-2A48191E33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92025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2040EEC-F72D-4DD1-BD18-2537DA1634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6C432F69-60DC-4D36-879B-3C093605A4E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AB911F1-C0FB-4F06-A300-19BC7D9B52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9/22/2022</a:t>
            </a:fld>
            <a:endParaRPr lang="en-US" dirty="0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C5710BE-1113-449B-80E7-193C2A7C64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3AD33E2-0886-4F7D-B530-C268F98611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567507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4FEDECF-6AFC-4ED1-9407-A3FAB7FEFD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FB8F50AB-BAF5-4824-9A8B-3F4B8BEC893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B32B2F9-BA5B-4F7C-B05C-2A79A13A29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9/22/2022</a:t>
            </a:fld>
            <a:endParaRPr lang="en-US" dirty="0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94CE803-4944-4EF8-9AD8-3179DF3DD2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4F369B4-BD84-4A30-9624-91744E225F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137101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9FADEF2-082A-419B-8DBA-11CE1FE199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7ACAFB4C-4F6D-4747-864F-383F5DBB48D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D83305D8-E9AC-4AA6-9C19-60933973178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A17E16F6-AEEA-42BD-AA50-950B2B1066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9/22/2022</a:t>
            </a:fld>
            <a:endParaRPr lang="en-US" dirty="0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4A90ABF8-FA61-4786-87C9-ABFFF0E77A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A4E5F687-2F30-4654-A7C8-75FCBA37CE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532300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84577DC-2044-4762-A4B6-F60D3B1A4B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3FA0F6DA-0AAD-4293-A957-FAC4F20B3D0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49C63ECF-DBD3-4D32-A417-463C59EA5C8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605440BF-0D0E-4EDE-92C3-7215B49C3F5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5068AD9D-5371-474C-B55D-2F398F1FCEE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8B6F9BC5-05EF-4BA2-9DBC-4EA81E9462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9/22/2022</a:t>
            </a:fld>
            <a:endParaRPr lang="en-US" dirty="0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981A963B-DA4C-43A3-9326-45C3407B0B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E4338795-A43B-424C-84C4-FAB94965ED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02621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A283075-9EE6-446B-84DE-916618B415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50CF5A32-466B-4765-BC0B-553566E71B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9/22/2022</a:t>
            </a:fld>
            <a:endParaRPr lang="en-US" dirty="0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9ADD6C83-B56F-4C2F-9BA8-6F56F4E31A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E5B92A5C-77F0-4C8C-9B94-30F7EFCF06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152438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4A794EE3-7356-48C7-9591-28459AFA97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9/22/2022</a:t>
            </a:fld>
            <a:endParaRPr lang="en-US" dirty="0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12D956E9-FB77-45FF-A929-37952F76B4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24E4BFFA-D15E-480C-A5F2-0DEBB6A82B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264275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F01E84F-BC7B-4AE5-A095-60C72FFD9B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5DE36E45-3892-4580-BBB4-201A8364618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0B438A22-EC56-454A-9477-9250E55F21B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7407E44A-ADFF-416E-8D07-08707C9346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9/22/2022</a:t>
            </a:fld>
            <a:endParaRPr lang="en-US" dirty="0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AC3669C6-FF15-4754-97A2-B8B2D2AE3B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42717A44-00B0-49BA-B1DF-61B8F39F18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384666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3DEC374-3B0F-4290-B836-DBE886354E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779FBDEC-FA5D-4C33-B5D0-ACC37763A53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KZ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692C8962-C1E5-4976-9AD5-DF72B754424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F7EC018B-E252-4FB4-B81C-2397E28731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9/22/2022</a:t>
            </a:fld>
            <a:endParaRPr lang="en-US" dirty="0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E5BB4C52-3C87-47CC-A289-29448433F8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EC1048B3-11A3-4766-A4BF-807FEEB5E4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55708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0364451-D4A7-4A1A-AE28-A55DF9492A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A64B45A4-C870-4E41-87F7-93A7A6E03B5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B67BD155-F69C-4249-BE7F-F2B113E65F3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smtClean="0"/>
              <a:pPr/>
              <a:t>9/22/2022</a:t>
            </a:fld>
            <a:endParaRPr lang="en-US" dirty="0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DD39930-E683-4603-ABF6-7FB56097B88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84107D0-08F5-49D2-89A6-14A1509277A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760438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3" r:id="rId1"/>
    <p:sldLayoutId id="2147483704" r:id="rId2"/>
    <p:sldLayoutId id="2147483705" r:id="rId3"/>
    <p:sldLayoutId id="2147483706" r:id="rId4"/>
    <p:sldLayoutId id="2147483707" r:id="rId5"/>
    <p:sldLayoutId id="2147483708" r:id="rId6"/>
    <p:sldLayoutId id="2147483709" r:id="rId7"/>
    <p:sldLayoutId id="2147483710" r:id="rId8"/>
    <p:sldLayoutId id="2147483711" r:id="rId9"/>
    <p:sldLayoutId id="2147483712" r:id="rId10"/>
    <p:sldLayoutId id="214748371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K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emf"/><Relationship Id="rId4" Type="http://schemas.openxmlformats.org/officeDocument/2006/relationships/oleObject" Target="../embeddings/oleObject1.bin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emf"/><Relationship Id="rId3" Type="http://schemas.openxmlformats.org/officeDocument/2006/relationships/image" Target="../media/image7.png"/><Relationship Id="rId7" Type="http://schemas.openxmlformats.org/officeDocument/2006/relationships/oleObject" Target="../embeddings/oleObject2.bin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6.bin"/><Relationship Id="rId3" Type="http://schemas.openxmlformats.org/officeDocument/2006/relationships/image" Target="../media/image12.emf"/><Relationship Id="rId7" Type="http://schemas.openxmlformats.org/officeDocument/2006/relationships/image" Target="../media/image14.emf"/><Relationship Id="rId2" Type="http://schemas.openxmlformats.org/officeDocument/2006/relationships/oleObject" Target="../embeddings/oleObject3.bin"/><Relationship Id="rId1" Type="http://schemas.openxmlformats.org/officeDocument/2006/relationships/slideLayout" Target="../slideLayouts/slideLayout2.xml"/><Relationship Id="rId6" Type="http://schemas.openxmlformats.org/officeDocument/2006/relationships/oleObject" Target="../embeddings/oleObject5.bin"/><Relationship Id="rId11" Type="http://schemas.openxmlformats.org/officeDocument/2006/relationships/image" Target="../media/image16.emf"/><Relationship Id="rId5" Type="http://schemas.openxmlformats.org/officeDocument/2006/relationships/image" Target="../media/image13.emf"/><Relationship Id="rId10" Type="http://schemas.openxmlformats.org/officeDocument/2006/relationships/oleObject" Target="../embeddings/oleObject7.bin"/><Relationship Id="rId4" Type="http://schemas.openxmlformats.org/officeDocument/2006/relationships/oleObject" Target="../embeddings/oleObject4.bin"/><Relationship Id="rId9" Type="http://schemas.openxmlformats.org/officeDocument/2006/relationships/image" Target="../media/image15.emf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6ABBEB6A-5145-4DC5-AB4A-28AC2CD4781D}"/>
              </a:ext>
            </a:extLst>
          </p:cNvPr>
          <p:cNvSpPr/>
          <p:nvPr/>
        </p:nvSpPr>
        <p:spPr>
          <a:xfrm>
            <a:off x="482600" y="3096954"/>
            <a:ext cx="11226800" cy="1976705"/>
          </a:xfrm>
          <a:prstGeom prst="rect">
            <a:avLst/>
          </a:prstGeom>
          <a:gradFill flip="none" rotWithShape="1">
            <a:gsLst>
              <a:gs pos="11000">
                <a:srgbClr val="2C578E"/>
              </a:gs>
              <a:gs pos="80000">
                <a:srgbClr val="264B7C"/>
              </a:gs>
              <a:gs pos="100000">
                <a:srgbClr val="2C578E"/>
              </a:gs>
              <a:gs pos="20000">
                <a:srgbClr val="274C7D"/>
              </a:gs>
            </a:gsLst>
            <a:lin ang="0" scaled="1"/>
            <a:tileRect/>
          </a:gradFill>
          <a:ln>
            <a:noFill/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37EF196C-6E1D-4A3B-A711-64C7941E3D31}"/>
              </a:ext>
            </a:extLst>
          </p:cNvPr>
          <p:cNvSpPr/>
          <p:nvPr/>
        </p:nvSpPr>
        <p:spPr>
          <a:xfrm>
            <a:off x="3400215" y="865240"/>
            <a:ext cx="4977666" cy="1976706"/>
          </a:xfrm>
          <a:prstGeom prst="rect">
            <a:avLst/>
          </a:prstGeom>
          <a:solidFill>
            <a:srgbClr val="2C578E">
              <a:alpha val="62000"/>
            </a:srgbClr>
          </a:solidFill>
          <a:ln>
            <a:noFill/>
          </a:ln>
          <a:effectLst>
            <a:outerShdw blurRad="3048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A16DA2A-94CE-4FAF-888E-48E4170163A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98793" y="3262976"/>
            <a:ext cx="9794413" cy="1644659"/>
          </a:xfrm>
          <a:effectLst>
            <a:outerShdw blurRad="241300" dist="50800" dir="3840000" algn="ctr" rotWithShape="0">
              <a:srgbClr val="000000">
                <a:alpha val="63000"/>
              </a:srgbClr>
            </a:outerShdw>
          </a:effectLst>
        </p:spPr>
        <p:txBody>
          <a:bodyPr>
            <a:normAutofit/>
          </a:bodyPr>
          <a:lstStyle/>
          <a:p>
            <a:r>
              <a:rPr lang="ru-RU" sz="5100" b="1" cap="all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Казахстан: </a:t>
            </a:r>
            <a:br>
              <a:rPr lang="ru-RU" sz="5100" b="1" cap="all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5100" b="1" cap="all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измерение развития</a:t>
            </a:r>
            <a:endParaRPr lang="ru-KZ" sz="5100" b="1" cap="all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7" name="Рисунок 16" descr="Изображение выглядит как текст&#10;&#10;Автоматически созданное описание">
            <a:extLst>
              <a:ext uri="{FF2B5EF4-FFF2-40B4-BE49-F238E27FC236}">
                <a16:creationId xmlns:a16="http://schemas.microsoft.com/office/drawing/2014/main" id="{9A68B7FA-AFCE-4C34-9280-B58532CD681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32744" y="983983"/>
            <a:ext cx="2126511" cy="1740162"/>
          </a:xfrm>
          <a:prstGeom prst="rect">
            <a:avLst/>
          </a:prstGeom>
          <a:effectLst>
            <a:outerShdw blurRad="50800" dist="50800" dir="5400000" algn="ctr" rotWithShape="0">
              <a:srgbClr val="000000">
                <a:alpha val="79000"/>
              </a:srgbClr>
            </a:outerShdw>
          </a:effec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B5E448EC-5667-59EE-DAE0-12E79E862E22}"/>
              </a:ext>
            </a:extLst>
          </p:cNvPr>
          <p:cNvSpPr txBox="1"/>
          <p:nvPr/>
        </p:nvSpPr>
        <p:spPr>
          <a:xfrm>
            <a:off x="4250090" y="6393209"/>
            <a:ext cx="3915140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Ташкент, сентябрь 2022</a:t>
            </a:r>
          </a:p>
        </p:txBody>
      </p:sp>
    </p:spTree>
    <p:extLst>
      <p:ext uri="{BB962C8B-B14F-4D97-AF65-F5344CB8AC3E}">
        <p14:creationId xmlns:p14="http://schemas.microsoft.com/office/powerpoint/2010/main" val="4063045194"/>
      </p:ext>
    </p:extLst>
  </p:cSld>
  <p:clrMapOvr>
    <a:masterClrMapping/>
  </p:clrMapOvr>
  <p:transition spd="slow">
    <p:wip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Изображение выглядит как текст, карта, внешний, летит&#10;&#10;Автоматически созданное описание">
            <a:extLst>
              <a:ext uri="{FF2B5EF4-FFF2-40B4-BE49-F238E27FC236}">
                <a16:creationId xmlns:a16="http://schemas.microsoft.com/office/drawing/2014/main" id="{7489F5B0-00A5-95DB-E8E5-41E0762C4CB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169" y="1093716"/>
            <a:ext cx="12006914" cy="4599663"/>
          </a:xfrm>
          <a:prstGeom prst="rect">
            <a:avLst/>
          </a:prstGeom>
        </p:spPr>
      </p:pic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FF231C5B-79AA-1E71-3095-5240CC2F8107}"/>
              </a:ext>
            </a:extLst>
          </p:cNvPr>
          <p:cNvSpPr/>
          <p:nvPr/>
        </p:nvSpPr>
        <p:spPr>
          <a:xfrm>
            <a:off x="1745863" y="122961"/>
            <a:ext cx="8486486" cy="455945"/>
          </a:xfrm>
          <a:prstGeom prst="rect">
            <a:avLst/>
          </a:prstGeom>
          <a:solidFill>
            <a:srgbClr val="2C578E"/>
          </a:solidFill>
          <a:ln>
            <a:noFill/>
          </a:ln>
          <a:effectLst>
            <a:outerShdw blurRad="3048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Объект 2">
            <a:extLst>
              <a:ext uri="{FF2B5EF4-FFF2-40B4-BE49-F238E27FC236}">
                <a16:creationId xmlns:a16="http://schemas.microsoft.com/office/drawing/2014/main" id="{660E6381-CE21-ECF2-8D00-1C343A811D71}"/>
              </a:ext>
            </a:extLst>
          </p:cNvPr>
          <p:cNvSpPr txBox="1">
            <a:spLocks/>
          </p:cNvSpPr>
          <p:nvPr/>
        </p:nvSpPr>
        <p:spPr>
          <a:xfrm>
            <a:off x="2346289" y="104405"/>
            <a:ext cx="7404074" cy="455945"/>
          </a:xfrm>
          <a:prstGeom prst="rect">
            <a:avLst/>
          </a:prstGeom>
          <a:effectLst>
            <a:outerShdw blurRad="50800" dist="50800" dir="5400000" algn="ctr" rotWithShape="0">
              <a:srgbClr val="000000">
                <a:alpha val="62000"/>
              </a:srgbClr>
            </a:outerShdw>
          </a:effectLst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ru-RU" sz="2400" b="1" cap="all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Каспийский цифровой хаб</a:t>
            </a:r>
            <a:endParaRPr lang="ru-KZ" sz="2400" b="1" cap="all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9131610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3AC44712-F715-A604-41FC-E8AD5778A8EA}"/>
              </a:ext>
            </a:extLst>
          </p:cNvPr>
          <p:cNvSpPr/>
          <p:nvPr/>
        </p:nvSpPr>
        <p:spPr>
          <a:xfrm>
            <a:off x="1686104" y="939820"/>
            <a:ext cx="8486486" cy="840597"/>
          </a:xfrm>
          <a:prstGeom prst="rect">
            <a:avLst/>
          </a:prstGeom>
          <a:solidFill>
            <a:srgbClr val="2C578E"/>
          </a:solidFill>
          <a:ln>
            <a:noFill/>
          </a:ln>
          <a:effectLst>
            <a:outerShdw blurRad="3048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FE3EEC5-7A16-4C13-9ED4-B526A963DA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50457" y="727145"/>
            <a:ext cx="10515600" cy="1325563"/>
          </a:xfrm>
          <a:effectLst>
            <a:outerShdw blurRad="203200" dist="38100" dir="8460000" algn="ctr" rotWithShape="0">
              <a:srgbClr val="000000">
                <a:alpha val="63000"/>
              </a:srgbClr>
            </a:outerShdw>
          </a:effectLst>
        </p:spPr>
        <p:txBody>
          <a:bodyPr/>
          <a:lstStyle/>
          <a:p>
            <a:pPr algn="ctr"/>
            <a:r>
              <a:rPr lang="ru-RU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СПАСИБО ЗА ВНИМАНИЕ!</a:t>
            </a:r>
            <a:endParaRPr lang="ru-KZ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Прямоугольник 19">
            <a:extLst>
              <a:ext uri="{FF2B5EF4-FFF2-40B4-BE49-F238E27FC236}">
                <a16:creationId xmlns:a16="http://schemas.microsoft.com/office/drawing/2014/main" id="{D2150CFF-06A6-214B-533A-129F22212A1C}"/>
              </a:ext>
            </a:extLst>
          </p:cNvPr>
          <p:cNvSpPr/>
          <p:nvPr/>
        </p:nvSpPr>
        <p:spPr>
          <a:xfrm>
            <a:off x="2868906" y="2032901"/>
            <a:ext cx="5934269" cy="3436532"/>
          </a:xfrm>
          <a:prstGeom prst="rect">
            <a:avLst/>
          </a:prstGeom>
          <a:gradFill flip="none" rotWithShape="1">
            <a:gsLst>
              <a:gs pos="0">
                <a:srgbClr val="234471"/>
              </a:gs>
              <a:gs pos="45000">
                <a:srgbClr val="376CB3"/>
              </a:gs>
              <a:gs pos="100000">
                <a:srgbClr val="2C578E"/>
              </a:gs>
            </a:gsLst>
            <a:lin ang="0" scaled="1"/>
            <a:tileRect/>
          </a:gradFill>
          <a:ln>
            <a:noFill/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5" name="Объект 2">
            <a:extLst>
              <a:ext uri="{FF2B5EF4-FFF2-40B4-BE49-F238E27FC236}">
                <a16:creationId xmlns:a16="http://schemas.microsoft.com/office/drawing/2014/main" id="{A7836A41-363B-4E95-D3F9-2C429C3F8241}"/>
              </a:ext>
            </a:extLst>
          </p:cNvPr>
          <p:cNvSpPr txBox="1">
            <a:spLocks/>
          </p:cNvSpPr>
          <p:nvPr/>
        </p:nvSpPr>
        <p:spPr>
          <a:xfrm>
            <a:off x="3451532" y="2408717"/>
            <a:ext cx="3079897" cy="473023"/>
          </a:xfrm>
          <a:prstGeom prst="rect">
            <a:avLst/>
          </a:prstGeom>
          <a:effectLst>
            <a:outerShdw blurRad="50800" dist="50800" dir="5400000" algn="ctr" rotWithShape="0">
              <a:srgbClr val="000000">
                <a:alpha val="62000"/>
              </a:srgbClr>
            </a:outerShdw>
          </a:effectLst>
        </p:spPr>
        <p:txBody>
          <a:bodyPr vert="horz" lIns="91440" tIns="45720" rIns="91440" bIns="45720" rtlCol="0">
            <a:noAutofit/>
          </a:bodyPr>
          <a:lstStyle>
            <a:defPPr>
              <a:defRPr lang="ru-KZ"/>
            </a:defPPr>
            <a:lvl1pPr indent="0" algn="ctr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cap="all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/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/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5pPr>
            <a:lvl6pPr marL="25146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pPr algn="l"/>
            <a:r>
              <a:rPr lang="ru-RU" sz="2000" dirty="0"/>
              <a:t>Шавкат </a:t>
            </a:r>
            <a:r>
              <a:rPr lang="ru-RU" sz="2000" dirty="0" err="1"/>
              <a:t>сабиров</a:t>
            </a:r>
            <a:endParaRPr lang="ru-KZ" sz="2000" dirty="0"/>
          </a:p>
        </p:txBody>
      </p:sp>
      <p:sp>
        <p:nvSpPr>
          <p:cNvPr id="4" name="Объект 2">
            <a:extLst>
              <a:ext uri="{FF2B5EF4-FFF2-40B4-BE49-F238E27FC236}">
                <a16:creationId xmlns:a16="http://schemas.microsoft.com/office/drawing/2014/main" id="{8C5ACFD0-70B3-6A9F-4BE3-311848036629}"/>
              </a:ext>
            </a:extLst>
          </p:cNvPr>
          <p:cNvSpPr txBox="1">
            <a:spLocks/>
          </p:cNvSpPr>
          <p:nvPr/>
        </p:nvSpPr>
        <p:spPr>
          <a:xfrm>
            <a:off x="3451532" y="2738809"/>
            <a:ext cx="3079897" cy="473023"/>
          </a:xfrm>
          <a:prstGeom prst="rect">
            <a:avLst/>
          </a:prstGeom>
          <a:effectLst>
            <a:outerShdw blurRad="50800" dist="50800" dir="5400000" algn="ctr" rotWithShape="0">
              <a:srgbClr val="000000">
                <a:alpha val="62000"/>
              </a:srgbClr>
            </a:outerShdw>
          </a:effectLst>
        </p:spPr>
        <p:txBody>
          <a:bodyPr vert="horz" lIns="91440" tIns="45720" rIns="91440" bIns="45720" rtlCol="0">
            <a:noAutofit/>
          </a:bodyPr>
          <a:lstStyle>
            <a:defPPr>
              <a:defRPr lang="ru-KZ"/>
            </a:defPPr>
            <a:lvl1pPr indent="0" algn="ctr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cap="all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/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/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5pPr>
            <a:lvl6pPr marL="25146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pPr algn="l"/>
            <a:r>
              <a:rPr lang="en-US" sz="2000" dirty="0"/>
              <a:t>Shavkat </a:t>
            </a:r>
            <a:r>
              <a:rPr lang="en-US" sz="2000" dirty="0" err="1"/>
              <a:t>sabirov</a:t>
            </a:r>
            <a:endParaRPr lang="ru-KZ" sz="2000" dirty="0"/>
          </a:p>
        </p:txBody>
      </p:sp>
      <p:sp>
        <p:nvSpPr>
          <p:cNvPr id="6" name="Объект 2">
            <a:extLst>
              <a:ext uri="{FF2B5EF4-FFF2-40B4-BE49-F238E27FC236}">
                <a16:creationId xmlns:a16="http://schemas.microsoft.com/office/drawing/2014/main" id="{399EC343-2946-2BAD-FC60-403F2CF570A9}"/>
              </a:ext>
            </a:extLst>
          </p:cNvPr>
          <p:cNvSpPr txBox="1">
            <a:spLocks/>
          </p:cNvSpPr>
          <p:nvPr/>
        </p:nvSpPr>
        <p:spPr>
          <a:xfrm>
            <a:off x="3451532" y="3192488"/>
            <a:ext cx="5351643" cy="2276945"/>
          </a:xfrm>
          <a:prstGeom prst="rect">
            <a:avLst/>
          </a:prstGeom>
          <a:effectLst>
            <a:outerShdw blurRad="50800" dist="50800" dir="5400000" algn="ctr" rotWithShape="0">
              <a:srgbClr val="000000">
                <a:alpha val="62000"/>
              </a:srgbClr>
            </a:outerShdw>
          </a:effectLst>
        </p:spPr>
        <p:txBody>
          <a:bodyPr vert="horz" lIns="91440" tIns="45720" rIns="91440" bIns="45720" rtlCol="0">
            <a:noAutofit/>
          </a:bodyPr>
          <a:lstStyle>
            <a:defPPr>
              <a:defRPr lang="ru-KZ"/>
            </a:defPPr>
            <a:lvl1pPr indent="0" algn="ctr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cap="all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/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/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5pPr>
            <a:lvl6pPr marL="25146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pPr algn="l">
              <a:lnSpc>
                <a:spcPct val="100000"/>
              </a:lnSpc>
              <a:spcBef>
                <a:spcPts val="0"/>
              </a:spcBef>
            </a:pPr>
            <a:r>
              <a:rPr lang="ru-RU" sz="2000" cap="none" dirty="0"/>
              <a:t>Контакты:</a:t>
            </a:r>
          </a:p>
          <a:p>
            <a:pPr algn="l">
              <a:lnSpc>
                <a:spcPct val="100000"/>
              </a:lnSpc>
              <a:spcBef>
                <a:spcPts val="0"/>
              </a:spcBef>
            </a:pPr>
            <a:r>
              <a:rPr lang="ru-RU" sz="2000" cap="none" dirty="0"/>
              <a:t>Республика Казахстан,</a:t>
            </a:r>
          </a:p>
          <a:p>
            <a:pPr algn="l">
              <a:lnSpc>
                <a:spcPct val="100000"/>
              </a:lnSpc>
              <a:spcBef>
                <a:spcPts val="0"/>
              </a:spcBef>
            </a:pPr>
            <a:r>
              <a:rPr lang="ru-RU" sz="2000" cap="none" dirty="0" err="1"/>
              <a:t>г.Алматы</a:t>
            </a:r>
            <a:r>
              <a:rPr lang="ru-RU" sz="2000" cap="none" dirty="0"/>
              <a:t>, пр. </a:t>
            </a:r>
            <a:r>
              <a:rPr lang="ru-RU" sz="2000" cap="none" dirty="0" err="1"/>
              <a:t>Райымбека</a:t>
            </a:r>
            <a:r>
              <a:rPr lang="ru-RU" sz="2000" cap="none" dirty="0"/>
              <a:t> 115Ю офис 202</a:t>
            </a:r>
          </a:p>
          <a:p>
            <a:pPr algn="l">
              <a:lnSpc>
                <a:spcPct val="100000"/>
              </a:lnSpc>
              <a:spcBef>
                <a:spcPts val="0"/>
              </a:spcBef>
            </a:pPr>
            <a:r>
              <a:rPr lang="ru-RU" sz="2000" cap="none" dirty="0"/>
              <a:t>тел. +7 (727) 273-2463</a:t>
            </a:r>
          </a:p>
          <a:p>
            <a:pPr algn="l">
              <a:lnSpc>
                <a:spcPct val="100000"/>
              </a:lnSpc>
              <a:spcBef>
                <a:spcPts val="0"/>
              </a:spcBef>
            </a:pPr>
            <a:r>
              <a:rPr lang="ru-RU" sz="2000" cap="none" dirty="0"/>
              <a:t>моб.+7 (701) 999-6339</a:t>
            </a:r>
          </a:p>
          <a:p>
            <a:pPr algn="l">
              <a:lnSpc>
                <a:spcPct val="100000"/>
              </a:lnSpc>
              <a:spcBef>
                <a:spcPts val="0"/>
              </a:spcBef>
            </a:pPr>
            <a:r>
              <a:rPr lang="en-US" sz="2000" cap="none" dirty="0"/>
              <a:t>ssabirov@gmail.com</a:t>
            </a:r>
          </a:p>
          <a:p>
            <a:pPr algn="l">
              <a:lnSpc>
                <a:spcPct val="100000"/>
              </a:lnSpc>
              <a:spcBef>
                <a:spcPts val="0"/>
              </a:spcBef>
            </a:pPr>
            <a:endParaRPr lang="ru-RU" sz="2000" cap="none" dirty="0"/>
          </a:p>
          <a:p>
            <a:pPr algn="l">
              <a:lnSpc>
                <a:spcPct val="100000"/>
              </a:lnSpc>
              <a:spcBef>
                <a:spcPts val="0"/>
              </a:spcBef>
            </a:pPr>
            <a:r>
              <a:rPr lang="ru-RU" sz="2000" cap="none" dirty="0"/>
              <a:t> </a:t>
            </a:r>
            <a:endParaRPr lang="ru-KZ" sz="2000" cap="none" dirty="0"/>
          </a:p>
        </p:txBody>
      </p:sp>
    </p:spTree>
    <p:extLst>
      <p:ext uri="{BB962C8B-B14F-4D97-AF65-F5344CB8AC3E}">
        <p14:creationId xmlns:p14="http://schemas.microsoft.com/office/powerpoint/2010/main" val="1610934426"/>
      </p:ext>
    </p:extLst>
  </p:cSld>
  <p:clrMapOvr>
    <a:masterClrMapping/>
  </p:clrMapOvr>
  <p:transition spd="med">
    <p:pull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8EA6DD47-236D-42F9-B678-BA18520276F1}"/>
              </a:ext>
            </a:extLst>
          </p:cNvPr>
          <p:cNvSpPr/>
          <p:nvPr/>
        </p:nvSpPr>
        <p:spPr>
          <a:xfrm>
            <a:off x="2007857" y="2061519"/>
            <a:ext cx="8176286" cy="1923411"/>
          </a:xfrm>
          <a:prstGeom prst="rect">
            <a:avLst/>
          </a:prstGeom>
          <a:gradFill flip="none" rotWithShape="1">
            <a:gsLst>
              <a:gs pos="0">
                <a:srgbClr val="234471"/>
              </a:gs>
              <a:gs pos="45000">
                <a:srgbClr val="376CB3"/>
              </a:gs>
              <a:gs pos="100000">
                <a:srgbClr val="2C578E"/>
              </a:gs>
            </a:gsLst>
            <a:lin ang="0" scaled="1"/>
            <a:tileRect/>
          </a:gradFill>
          <a:ln>
            <a:noFill/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DB06382B-F294-46FD-9375-6949C768C262}"/>
              </a:ext>
            </a:extLst>
          </p:cNvPr>
          <p:cNvSpPr/>
          <p:nvPr/>
        </p:nvSpPr>
        <p:spPr>
          <a:xfrm>
            <a:off x="1190847" y="4111171"/>
            <a:ext cx="10175358" cy="2600483"/>
          </a:xfrm>
          <a:prstGeom prst="rect">
            <a:avLst/>
          </a:prstGeom>
          <a:gradFill flip="none" rotWithShape="1">
            <a:gsLst>
              <a:gs pos="11000">
                <a:srgbClr val="2C578E"/>
              </a:gs>
              <a:gs pos="80000">
                <a:srgbClr val="264B7C"/>
              </a:gs>
              <a:gs pos="100000">
                <a:srgbClr val="2C578E"/>
              </a:gs>
              <a:gs pos="20000">
                <a:srgbClr val="274C7D"/>
              </a:gs>
            </a:gsLst>
            <a:lin ang="0" scaled="1"/>
            <a:tileRect/>
          </a:gradFill>
          <a:ln>
            <a:noFill/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6" name="Прямоугольник 15">
            <a:extLst>
              <a:ext uri="{FF2B5EF4-FFF2-40B4-BE49-F238E27FC236}">
                <a16:creationId xmlns:a16="http://schemas.microsoft.com/office/drawing/2014/main" id="{E343082D-6BCA-4175-8D47-340DC43A310E}"/>
              </a:ext>
            </a:extLst>
          </p:cNvPr>
          <p:cNvSpPr/>
          <p:nvPr/>
        </p:nvSpPr>
        <p:spPr>
          <a:xfrm>
            <a:off x="3078315" y="533739"/>
            <a:ext cx="6124110" cy="1188786"/>
          </a:xfrm>
          <a:prstGeom prst="rect">
            <a:avLst/>
          </a:prstGeom>
          <a:solidFill>
            <a:srgbClr val="2C578E"/>
          </a:solidFill>
          <a:ln>
            <a:noFill/>
          </a:ln>
          <a:effectLst>
            <a:outerShdw blurRad="3048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0" name="Рисунок 39" descr="Изображение выглядит как текст, коллекция картинок&#10;&#10;Автоматически созданное описание">
            <a:extLst>
              <a:ext uri="{FF2B5EF4-FFF2-40B4-BE49-F238E27FC236}">
                <a16:creationId xmlns:a16="http://schemas.microsoft.com/office/drawing/2014/main" id="{DFC2A59E-343F-426A-8DF7-77C761EC52C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02588" y="737844"/>
            <a:ext cx="3367626" cy="718097"/>
          </a:xfrm>
          <a:prstGeom prst="rect">
            <a:avLst/>
          </a:prstGeom>
        </p:spPr>
      </p:pic>
      <p:sp>
        <p:nvSpPr>
          <p:cNvPr id="39" name="TextBox 38">
            <a:extLst>
              <a:ext uri="{FF2B5EF4-FFF2-40B4-BE49-F238E27FC236}">
                <a16:creationId xmlns:a16="http://schemas.microsoft.com/office/drawing/2014/main" id="{D2019512-3A0A-5EE5-C9B6-DBDC125BFAB8}"/>
              </a:ext>
            </a:extLst>
          </p:cNvPr>
          <p:cNvSpPr txBox="1"/>
          <p:nvPr/>
        </p:nvSpPr>
        <p:spPr>
          <a:xfrm>
            <a:off x="2192784" y="4983016"/>
            <a:ext cx="8203993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2000" b="1" cap="all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109 индикаторов и 21 контекстуальный индикатор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95BE0A11-9940-0633-56D6-E9FEFE3F0D38}"/>
              </a:ext>
            </a:extLst>
          </p:cNvPr>
          <p:cNvSpPr txBox="1"/>
          <p:nvPr/>
        </p:nvSpPr>
        <p:spPr>
          <a:xfrm>
            <a:off x="2446494" y="4263866"/>
            <a:ext cx="7696574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000" b="1" cap="all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На основе индикаторов универсальности Интернета ЮНЕСКО «П-О-Д-У-К»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974B89B1-4226-A14B-4A2C-804DAF5AB3B4}"/>
              </a:ext>
            </a:extLst>
          </p:cNvPr>
          <p:cNvSpPr txBox="1"/>
          <p:nvPr/>
        </p:nvSpPr>
        <p:spPr>
          <a:xfrm>
            <a:off x="2446494" y="5422343"/>
            <a:ext cx="2676798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000" b="1" cap="all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Период до 2021 </a:t>
            </a:r>
            <a:r>
              <a:rPr lang="ru-RU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г</a:t>
            </a:r>
            <a:r>
              <a:rPr lang="ru-RU" sz="2000" b="1" cap="all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4D017595-68E9-FE42-40DB-DC6486A003FF}"/>
              </a:ext>
            </a:extLst>
          </p:cNvPr>
          <p:cNvSpPr txBox="1"/>
          <p:nvPr/>
        </p:nvSpPr>
        <p:spPr>
          <a:xfrm>
            <a:off x="2445520" y="5828789"/>
            <a:ext cx="6315707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000" b="1" cap="all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Под руководством многостороннего консультативного совета (МКС) </a:t>
            </a: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5DCD80FC-AF29-EE0C-BDF0-4BA098F1563A}"/>
              </a:ext>
            </a:extLst>
          </p:cNvPr>
          <p:cNvSpPr txBox="1"/>
          <p:nvPr/>
        </p:nvSpPr>
        <p:spPr>
          <a:xfrm>
            <a:off x="3211044" y="2264797"/>
            <a:ext cx="6422209" cy="1384995"/>
          </a:xfrm>
          <a:prstGeom prst="rect">
            <a:avLst/>
          </a:prstGeom>
          <a:noFill/>
          <a:effectLst>
            <a:outerShdw blurRad="50800" dist="50800" dir="5400000" algn="ctr" rotWithShape="0">
              <a:srgbClr val="000000">
                <a:alpha val="99000"/>
              </a:srgbClr>
            </a:outerShdw>
          </a:effectLst>
        </p:spPr>
        <p:txBody>
          <a:bodyPr wrap="square">
            <a:spAutoFit/>
          </a:bodyPr>
          <a:lstStyle/>
          <a:p>
            <a:pPr marL="0" indent="0" algn="ctr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ru-RU" sz="2800" b="1" cap="all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Грант на Исследование:</a:t>
            </a: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ru-RU" sz="2800" b="1" cap="all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2800" b="1" cap="all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казахстан</a:t>
            </a:r>
            <a:r>
              <a:rPr lang="ru-RU" sz="2800" b="1" cap="all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: измерение развития интернета»</a:t>
            </a:r>
          </a:p>
        </p:txBody>
      </p:sp>
      <p:pic>
        <p:nvPicPr>
          <p:cNvPr id="3" name="Рисунок 2" descr="Изображение выглядит как текст&#10;&#10;Автоматически созданное описание">
            <a:extLst>
              <a:ext uri="{FF2B5EF4-FFF2-40B4-BE49-F238E27FC236}">
                <a16:creationId xmlns:a16="http://schemas.microsoft.com/office/drawing/2014/main" id="{5C5E981D-305C-BEF9-E37F-AF7DA5F1C54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84138" y="651888"/>
            <a:ext cx="1000754" cy="818935"/>
          </a:xfrm>
          <a:prstGeom prst="rect">
            <a:avLst/>
          </a:prstGeom>
          <a:effectLst>
            <a:outerShdw blurRad="50800" dist="50800" dir="5400000" algn="ctr" rotWithShape="0">
              <a:srgbClr val="000000">
                <a:alpha val="79000"/>
              </a:srgbClr>
            </a:outerShdw>
          </a:effectLst>
        </p:spPr>
      </p:pic>
      <p:sp>
        <p:nvSpPr>
          <p:cNvPr id="7" name="Овал 6">
            <a:extLst>
              <a:ext uri="{FF2B5EF4-FFF2-40B4-BE49-F238E27FC236}">
                <a16:creationId xmlns:a16="http://schemas.microsoft.com/office/drawing/2014/main" id="{9D82AD86-B3F6-0BE1-5821-E04828613950}"/>
              </a:ext>
            </a:extLst>
          </p:cNvPr>
          <p:cNvSpPr>
            <a:spLocks noChangeAspect="1"/>
          </p:cNvSpPr>
          <p:nvPr/>
        </p:nvSpPr>
        <p:spPr>
          <a:xfrm>
            <a:off x="1904932" y="4545809"/>
            <a:ext cx="144000" cy="144000"/>
          </a:xfrm>
          <a:prstGeom prst="ellipse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Овал 9">
            <a:extLst>
              <a:ext uri="{FF2B5EF4-FFF2-40B4-BE49-F238E27FC236}">
                <a16:creationId xmlns:a16="http://schemas.microsoft.com/office/drawing/2014/main" id="{A5CF884B-D073-199C-D86E-7902F1984FE5}"/>
              </a:ext>
            </a:extLst>
          </p:cNvPr>
          <p:cNvSpPr>
            <a:spLocks noChangeAspect="1"/>
          </p:cNvSpPr>
          <p:nvPr/>
        </p:nvSpPr>
        <p:spPr>
          <a:xfrm>
            <a:off x="1904932" y="5111071"/>
            <a:ext cx="144000" cy="144000"/>
          </a:xfrm>
          <a:prstGeom prst="ellipse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Овал 17">
            <a:extLst>
              <a:ext uri="{FF2B5EF4-FFF2-40B4-BE49-F238E27FC236}">
                <a16:creationId xmlns:a16="http://schemas.microsoft.com/office/drawing/2014/main" id="{578897FA-196C-72F6-E97F-5EFD19FD1D80}"/>
              </a:ext>
            </a:extLst>
          </p:cNvPr>
          <p:cNvSpPr>
            <a:spLocks noChangeAspect="1"/>
          </p:cNvSpPr>
          <p:nvPr/>
        </p:nvSpPr>
        <p:spPr>
          <a:xfrm>
            <a:off x="1904932" y="5604333"/>
            <a:ext cx="144000" cy="144000"/>
          </a:xfrm>
          <a:prstGeom prst="ellipse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0" name="Овал 49">
            <a:extLst>
              <a:ext uri="{FF2B5EF4-FFF2-40B4-BE49-F238E27FC236}">
                <a16:creationId xmlns:a16="http://schemas.microsoft.com/office/drawing/2014/main" id="{1F306CBB-BE11-2C23-750C-C7D15B8F1988}"/>
              </a:ext>
            </a:extLst>
          </p:cNvPr>
          <p:cNvSpPr>
            <a:spLocks noChangeAspect="1"/>
          </p:cNvSpPr>
          <p:nvPr/>
        </p:nvSpPr>
        <p:spPr>
          <a:xfrm>
            <a:off x="1904932" y="6097595"/>
            <a:ext cx="144000" cy="144000"/>
          </a:xfrm>
          <a:prstGeom prst="ellipse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1617991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52EAB8D1-540D-412E-A132-A6D6EF688447}"/>
              </a:ext>
            </a:extLst>
          </p:cNvPr>
          <p:cNvSpPr/>
          <p:nvPr/>
        </p:nvSpPr>
        <p:spPr>
          <a:xfrm>
            <a:off x="469942" y="122961"/>
            <a:ext cx="11479723" cy="455945"/>
          </a:xfrm>
          <a:prstGeom prst="rect">
            <a:avLst/>
          </a:prstGeom>
          <a:solidFill>
            <a:srgbClr val="2C578E"/>
          </a:solidFill>
          <a:ln>
            <a:noFill/>
          </a:ln>
          <a:effectLst>
            <a:outerShdw blurRad="3048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Прямоугольник 16">
            <a:extLst>
              <a:ext uri="{FF2B5EF4-FFF2-40B4-BE49-F238E27FC236}">
                <a16:creationId xmlns:a16="http://schemas.microsoft.com/office/drawing/2014/main" id="{4E77B6AE-2218-46E5-AC40-C2614CE4147B}"/>
              </a:ext>
            </a:extLst>
          </p:cNvPr>
          <p:cNvSpPr/>
          <p:nvPr/>
        </p:nvSpPr>
        <p:spPr>
          <a:xfrm>
            <a:off x="2202371" y="742862"/>
            <a:ext cx="9747504" cy="1639178"/>
          </a:xfrm>
          <a:prstGeom prst="rect">
            <a:avLst/>
          </a:prstGeom>
          <a:gradFill flip="none" rotWithShape="1">
            <a:gsLst>
              <a:gs pos="0">
                <a:srgbClr val="234471"/>
              </a:gs>
              <a:gs pos="45000">
                <a:srgbClr val="376CB3"/>
              </a:gs>
              <a:gs pos="100000">
                <a:srgbClr val="2C578E"/>
              </a:gs>
            </a:gsLst>
            <a:lin ang="0" scaled="1"/>
            <a:tileRect/>
          </a:gradFill>
          <a:ln>
            <a:noFill/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2" name="Прямоугольник 21">
            <a:extLst>
              <a:ext uri="{FF2B5EF4-FFF2-40B4-BE49-F238E27FC236}">
                <a16:creationId xmlns:a16="http://schemas.microsoft.com/office/drawing/2014/main" id="{93F3A65F-ACE7-4C09-9731-793FFFC8693E}"/>
              </a:ext>
            </a:extLst>
          </p:cNvPr>
          <p:cNvSpPr/>
          <p:nvPr/>
        </p:nvSpPr>
        <p:spPr>
          <a:xfrm>
            <a:off x="2202161" y="2731436"/>
            <a:ext cx="9747504" cy="1639178"/>
          </a:xfrm>
          <a:prstGeom prst="rect">
            <a:avLst/>
          </a:prstGeom>
          <a:gradFill flip="none" rotWithShape="1">
            <a:gsLst>
              <a:gs pos="0">
                <a:srgbClr val="234471"/>
              </a:gs>
              <a:gs pos="45000">
                <a:srgbClr val="376CB3"/>
              </a:gs>
              <a:gs pos="100000">
                <a:srgbClr val="2C578E"/>
              </a:gs>
            </a:gsLst>
            <a:lin ang="0" scaled="1"/>
            <a:tileRect/>
          </a:gradFill>
          <a:ln>
            <a:noFill/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3" name="Прямоугольник 22">
            <a:extLst>
              <a:ext uri="{FF2B5EF4-FFF2-40B4-BE49-F238E27FC236}">
                <a16:creationId xmlns:a16="http://schemas.microsoft.com/office/drawing/2014/main" id="{E2805869-2E5F-4695-8F23-4701EB30A431}"/>
              </a:ext>
            </a:extLst>
          </p:cNvPr>
          <p:cNvSpPr/>
          <p:nvPr/>
        </p:nvSpPr>
        <p:spPr>
          <a:xfrm>
            <a:off x="2202161" y="4768377"/>
            <a:ext cx="9747504" cy="1639178"/>
          </a:xfrm>
          <a:prstGeom prst="rect">
            <a:avLst/>
          </a:prstGeom>
          <a:gradFill flip="none" rotWithShape="1">
            <a:gsLst>
              <a:gs pos="0">
                <a:srgbClr val="234471"/>
              </a:gs>
              <a:gs pos="45000">
                <a:srgbClr val="376CB3"/>
              </a:gs>
              <a:gs pos="100000">
                <a:srgbClr val="2C578E"/>
              </a:gs>
            </a:gsLst>
            <a:lin ang="0" scaled="1"/>
            <a:tileRect/>
          </a:gradFill>
          <a:ln>
            <a:noFill/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7" name="Прямоугольник 26">
            <a:extLst>
              <a:ext uri="{FF2B5EF4-FFF2-40B4-BE49-F238E27FC236}">
                <a16:creationId xmlns:a16="http://schemas.microsoft.com/office/drawing/2014/main" id="{F04E6EB4-F63B-4C48-BEBD-C6CA87C6F580}"/>
              </a:ext>
            </a:extLst>
          </p:cNvPr>
          <p:cNvSpPr/>
          <p:nvPr/>
        </p:nvSpPr>
        <p:spPr>
          <a:xfrm>
            <a:off x="463050" y="722464"/>
            <a:ext cx="1589350" cy="1639178"/>
          </a:xfrm>
          <a:prstGeom prst="rect">
            <a:avLst/>
          </a:prstGeom>
          <a:solidFill>
            <a:srgbClr val="2C578E"/>
          </a:solidFill>
          <a:ln>
            <a:noFill/>
          </a:ln>
          <a:effectLst>
            <a:outerShdw blurRad="3048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" name="Прямоугольник 27">
            <a:extLst>
              <a:ext uri="{FF2B5EF4-FFF2-40B4-BE49-F238E27FC236}">
                <a16:creationId xmlns:a16="http://schemas.microsoft.com/office/drawing/2014/main" id="{57971A90-EDD7-4BC9-B1E0-AF94FDFD83DA}"/>
              </a:ext>
            </a:extLst>
          </p:cNvPr>
          <p:cNvSpPr/>
          <p:nvPr/>
        </p:nvSpPr>
        <p:spPr>
          <a:xfrm>
            <a:off x="475520" y="2731436"/>
            <a:ext cx="1589350" cy="1639178"/>
          </a:xfrm>
          <a:prstGeom prst="rect">
            <a:avLst/>
          </a:prstGeom>
          <a:solidFill>
            <a:srgbClr val="2C578E"/>
          </a:solidFill>
          <a:ln>
            <a:noFill/>
          </a:ln>
          <a:effectLst>
            <a:outerShdw blurRad="3048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" name="Прямоугольник 28">
            <a:extLst>
              <a:ext uri="{FF2B5EF4-FFF2-40B4-BE49-F238E27FC236}">
                <a16:creationId xmlns:a16="http://schemas.microsoft.com/office/drawing/2014/main" id="{3C0A364A-7933-406F-9B55-7F75C6D22F22}"/>
              </a:ext>
            </a:extLst>
          </p:cNvPr>
          <p:cNvSpPr/>
          <p:nvPr/>
        </p:nvSpPr>
        <p:spPr>
          <a:xfrm>
            <a:off x="469942" y="4768377"/>
            <a:ext cx="1589350" cy="1639178"/>
          </a:xfrm>
          <a:prstGeom prst="rect">
            <a:avLst/>
          </a:prstGeom>
          <a:solidFill>
            <a:srgbClr val="2C578E"/>
          </a:solidFill>
          <a:ln>
            <a:noFill/>
          </a:ln>
          <a:effectLst>
            <a:outerShdw blurRad="3048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9" name="Рисунок 18" descr="Изображение выглядит как текст, коллекция картинок&#10;&#10;Автоматически созданное описание">
            <a:extLst>
              <a:ext uri="{FF2B5EF4-FFF2-40B4-BE49-F238E27FC236}">
                <a16:creationId xmlns:a16="http://schemas.microsoft.com/office/drawing/2014/main" id="{EBD15002-A9C2-4DDA-B206-3BCA8B787B9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1419" y="4865327"/>
            <a:ext cx="1217758" cy="1439168"/>
          </a:xfrm>
          <a:prstGeom prst="rect">
            <a:avLst/>
          </a:prstGeom>
          <a:effectLst>
            <a:outerShdw blurRad="50800" dist="50800" dir="5400000" algn="ctr" rotWithShape="0">
              <a:srgbClr val="000000">
                <a:alpha val="30000"/>
              </a:srgbClr>
            </a:outerShdw>
          </a:effectLst>
        </p:spPr>
      </p:pic>
      <p:pic>
        <p:nvPicPr>
          <p:cNvPr id="21" name="Рисунок 20">
            <a:extLst>
              <a:ext uri="{FF2B5EF4-FFF2-40B4-BE49-F238E27FC236}">
                <a16:creationId xmlns:a16="http://schemas.microsoft.com/office/drawing/2014/main" id="{3597ADF5-9154-494F-93AE-B54CA548174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9640" y="2913463"/>
            <a:ext cx="1275123" cy="1275123"/>
          </a:xfrm>
          <a:prstGeom prst="rect">
            <a:avLst/>
          </a:prstGeom>
          <a:effectLst>
            <a:outerShdw blurRad="50800" dist="50800" dir="5400000" algn="ctr" rotWithShape="0">
              <a:srgbClr val="000000">
                <a:alpha val="36000"/>
              </a:srgbClr>
            </a:outerShdw>
          </a:effectLst>
        </p:spPr>
      </p:pic>
      <p:graphicFrame>
        <p:nvGraphicFramePr>
          <p:cNvPr id="2" name="Объект 1">
            <a:extLst>
              <a:ext uri="{FF2B5EF4-FFF2-40B4-BE49-F238E27FC236}">
                <a16:creationId xmlns:a16="http://schemas.microsoft.com/office/drawing/2014/main" id="{CE2486F6-D4AC-6AD3-D59E-EAB877E4C48F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91580586"/>
              </p:ext>
            </p:extLst>
          </p:nvPr>
        </p:nvGraphicFramePr>
        <p:xfrm>
          <a:off x="450712" y="747798"/>
          <a:ext cx="1601688" cy="160093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orelDRAW" r:id="rId4" imgW="3363603" imgH="3361726" progId="CorelDraw.Graphic.22">
                  <p:embed/>
                </p:oleObj>
              </mc:Choice>
              <mc:Fallback>
                <p:oleObj name="CorelDRAW" r:id="rId4" imgW="3363603" imgH="3361726" progId="CorelDraw.Graphic.2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450712" y="747798"/>
                        <a:ext cx="1601688" cy="160093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5" name="TextBox 24">
            <a:extLst>
              <a:ext uri="{FF2B5EF4-FFF2-40B4-BE49-F238E27FC236}">
                <a16:creationId xmlns:a16="http://schemas.microsoft.com/office/drawing/2014/main" id="{1C7A193E-C694-D67D-13C4-52795EAAE6D2}"/>
              </a:ext>
            </a:extLst>
          </p:cNvPr>
          <p:cNvSpPr txBox="1"/>
          <p:nvPr/>
        </p:nvSpPr>
        <p:spPr>
          <a:xfrm>
            <a:off x="3239774" y="967475"/>
            <a:ext cx="8184113" cy="1201567"/>
          </a:xfrm>
          <a:prstGeom prst="rect">
            <a:avLst/>
          </a:prstGeom>
          <a:effectLst>
            <a:outerShdw blurRad="50800" dist="50800" dir="5400000" algn="ctr" rotWithShape="0">
              <a:srgbClr val="000000">
                <a:alpha val="32000"/>
              </a:srgbClr>
            </a:outerShdw>
          </a:effectLst>
        </p:spPr>
        <p:txBody>
          <a:bodyPr vert="horz" lIns="91440" tIns="45720" rIns="91440" bIns="45720" rtlCol="0">
            <a:noAutofit/>
          </a:bodyPr>
          <a:lstStyle>
            <a:defPPr>
              <a:defRPr lang="ru-KZ"/>
            </a:defPPr>
            <a:lvl1pPr indent="0" algn="ctr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600" cap="all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/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/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5pPr>
            <a:lvl6pPr marL="25146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r>
              <a:rPr lang="ru-RU" sz="1800" dirty="0"/>
              <a:t>Регион Центральной Азии является важным центром </a:t>
            </a:r>
          </a:p>
          <a:p>
            <a:r>
              <a:rPr lang="ru-RU" sz="1800" dirty="0"/>
              <a:t>для Европы, Южной Азии и Юго-восточных стран как </a:t>
            </a:r>
          </a:p>
          <a:p>
            <a:r>
              <a:rPr lang="ru-RU" sz="1800" dirty="0"/>
              <a:t>поставщика энергоносителей и транзитный потенциал </a:t>
            </a:r>
          </a:p>
          <a:p>
            <a:r>
              <a:rPr lang="ru-RU" sz="1800" dirty="0"/>
              <a:t>для логистики Азии и Европы</a:t>
            </a:r>
            <a:endParaRPr lang="ru-KZ" sz="1800" dirty="0"/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F31BC681-73F7-FF58-55A9-F200DEEBD15B}"/>
              </a:ext>
            </a:extLst>
          </p:cNvPr>
          <p:cNvSpPr txBox="1"/>
          <p:nvPr/>
        </p:nvSpPr>
        <p:spPr>
          <a:xfrm>
            <a:off x="2658649" y="2820195"/>
            <a:ext cx="9057831" cy="1323439"/>
          </a:xfrm>
          <a:prstGeom prst="rect">
            <a:avLst/>
          </a:prstGeom>
          <a:effectLst>
            <a:outerShdw blurRad="50800" dist="50800" dir="5400000" algn="ctr" rotWithShape="0">
              <a:srgbClr val="000000">
                <a:alpha val="32000"/>
              </a:srgbClr>
            </a:outerShdw>
          </a:effectLst>
        </p:spPr>
        <p:txBody>
          <a:bodyPr vert="horz" lIns="91440" tIns="45720" rIns="91440" bIns="45720" rtlCol="0">
            <a:noAutofit/>
          </a:bodyPr>
          <a:lstStyle>
            <a:defPPr>
              <a:defRPr lang="ru-KZ"/>
            </a:defPPr>
            <a:lvl1pPr indent="0" algn="ctr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600" cap="all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/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/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5pPr>
            <a:lvl6pPr marL="25146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r>
              <a:rPr lang="ru-RU" sz="1800" dirty="0"/>
              <a:t>Основными источниками получения данных являются официальные государственные статистические данные, публикации по государственному регулированию официальных должностных лиц, а также сведения, полученные от признанных межд. организаций и общественных организаций</a:t>
            </a:r>
            <a:endParaRPr lang="ru-KZ" sz="1800" dirty="0"/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C0DB36D1-D27A-0D87-18AC-771BBCBCE092}"/>
              </a:ext>
            </a:extLst>
          </p:cNvPr>
          <p:cNvSpPr txBox="1"/>
          <p:nvPr/>
        </p:nvSpPr>
        <p:spPr>
          <a:xfrm>
            <a:off x="3090688" y="4954224"/>
            <a:ext cx="8482284" cy="1160914"/>
          </a:xfrm>
          <a:prstGeom prst="rect">
            <a:avLst/>
          </a:prstGeom>
          <a:effectLst>
            <a:outerShdw blurRad="50800" dist="50800" dir="5400000" algn="ctr" rotWithShape="0">
              <a:srgbClr val="000000">
                <a:alpha val="32000"/>
              </a:srgbClr>
            </a:outerShdw>
          </a:effectLst>
        </p:spPr>
        <p:txBody>
          <a:bodyPr vert="horz" lIns="91440" tIns="45720" rIns="91440" bIns="45720" rtlCol="0">
            <a:noAutofit/>
          </a:bodyPr>
          <a:lstStyle>
            <a:defPPr>
              <a:defRPr lang="ru-KZ"/>
            </a:defPPr>
            <a:lvl1pPr indent="0" algn="ctr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600" cap="all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/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/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5pPr>
            <a:lvl6pPr marL="25146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r>
              <a:rPr lang="ru-RU" sz="1800" dirty="0"/>
              <a:t>Исследование проводится по принципу двойного контроля в целях избежания ошибок. Выводы и рекомендации будут проверяться исследовательской группой на достоверность, </a:t>
            </a:r>
          </a:p>
          <a:p>
            <a:r>
              <a:rPr lang="ru-RU" sz="1800" dirty="0"/>
              <a:t>включая онлайн-источники в октябре 2022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2E8D6ACC-325C-5722-7BFD-2A017FFA6D5D}"/>
              </a:ext>
            </a:extLst>
          </p:cNvPr>
          <p:cNvSpPr txBox="1"/>
          <p:nvPr/>
        </p:nvSpPr>
        <p:spPr>
          <a:xfrm>
            <a:off x="737645" y="110049"/>
            <a:ext cx="10984413" cy="461665"/>
          </a:xfrm>
          <a:prstGeom prst="rect">
            <a:avLst/>
          </a:prstGeom>
          <a:noFill/>
          <a:effectLst>
            <a:outerShdw blurRad="50800" dist="50800" dir="5400000" algn="ctr" rotWithShape="0">
              <a:srgbClr val="000000">
                <a:alpha val="99000"/>
              </a:srgbClr>
            </a:outerShdw>
          </a:effectLst>
        </p:spPr>
        <p:txBody>
          <a:bodyPr wrap="square">
            <a:spAutoFit/>
          </a:bodyPr>
          <a:lstStyle/>
          <a:p>
            <a:pPr marL="0" indent="0" algn="ctr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ru-RU" sz="2400" b="1" cap="all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Данные и верификация</a:t>
            </a:r>
          </a:p>
        </p:txBody>
      </p:sp>
    </p:spTree>
    <p:extLst>
      <p:ext uri="{BB962C8B-B14F-4D97-AF65-F5344CB8AC3E}">
        <p14:creationId xmlns:p14="http://schemas.microsoft.com/office/powerpoint/2010/main" val="3224471580"/>
      </p:ext>
    </p:extLst>
  </p:cSld>
  <p:clrMapOvr>
    <a:masterClrMapping/>
  </p:clrMapOvr>
  <p:transition spd="med">
    <p:pull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Прямоугольник 45">
            <a:extLst>
              <a:ext uri="{FF2B5EF4-FFF2-40B4-BE49-F238E27FC236}">
                <a16:creationId xmlns:a16="http://schemas.microsoft.com/office/drawing/2014/main" id="{3E82F6FC-993C-5D3E-43BC-D6B4B95B8C43}"/>
              </a:ext>
            </a:extLst>
          </p:cNvPr>
          <p:cNvSpPr/>
          <p:nvPr/>
        </p:nvSpPr>
        <p:spPr>
          <a:xfrm>
            <a:off x="2848633" y="122961"/>
            <a:ext cx="6986484" cy="455945"/>
          </a:xfrm>
          <a:prstGeom prst="rect">
            <a:avLst/>
          </a:prstGeom>
          <a:solidFill>
            <a:srgbClr val="2C578E"/>
          </a:solidFill>
          <a:ln>
            <a:noFill/>
          </a:ln>
          <a:effectLst>
            <a:outerShdw blurRad="3048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5" name="Прямоугольник 44">
            <a:extLst>
              <a:ext uri="{FF2B5EF4-FFF2-40B4-BE49-F238E27FC236}">
                <a16:creationId xmlns:a16="http://schemas.microsoft.com/office/drawing/2014/main" id="{92C48338-95C9-9ED6-E37E-1FFBFD19546B}"/>
              </a:ext>
            </a:extLst>
          </p:cNvPr>
          <p:cNvSpPr/>
          <p:nvPr/>
        </p:nvSpPr>
        <p:spPr>
          <a:xfrm>
            <a:off x="256593" y="925034"/>
            <a:ext cx="11693069" cy="5810006"/>
          </a:xfrm>
          <a:prstGeom prst="rect">
            <a:avLst/>
          </a:prstGeom>
          <a:solidFill>
            <a:srgbClr val="2C578E"/>
          </a:solidFill>
          <a:ln>
            <a:noFill/>
          </a:ln>
          <a:effectLst>
            <a:outerShdw blurRad="3048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7" name="Овал 116">
            <a:extLst>
              <a:ext uri="{FF2B5EF4-FFF2-40B4-BE49-F238E27FC236}">
                <a16:creationId xmlns:a16="http://schemas.microsoft.com/office/drawing/2014/main" id="{BFA47971-46EA-CA54-B192-A4D9CCAC4709}"/>
              </a:ext>
            </a:extLst>
          </p:cNvPr>
          <p:cNvSpPr/>
          <p:nvPr/>
        </p:nvSpPr>
        <p:spPr>
          <a:xfrm>
            <a:off x="6823632" y="1226237"/>
            <a:ext cx="635054" cy="635054"/>
          </a:xfrm>
          <a:prstGeom prst="ellipse">
            <a:avLst/>
          </a:prstGeom>
          <a:ln>
            <a:noFill/>
          </a:ln>
          <a:effectLst>
            <a:innerShdw blurRad="215900">
              <a:prstClr val="black">
                <a:alpha val="72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9" name="Овал 118">
            <a:extLst>
              <a:ext uri="{FF2B5EF4-FFF2-40B4-BE49-F238E27FC236}">
                <a16:creationId xmlns:a16="http://schemas.microsoft.com/office/drawing/2014/main" id="{E60B1E84-E137-0131-3AFB-8B26C95BBC7A}"/>
              </a:ext>
            </a:extLst>
          </p:cNvPr>
          <p:cNvSpPr/>
          <p:nvPr/>
        </p:nvSpPr>
        <p:spPr>
          <a:xfrm>
            <a:off x="6823632" y="2087718"/>
            <a:ext cx="635054" cy="635054"/>
          </a:xfrm>
          <a:prstGeom prst="ellipse">
            <a:avLst/>
          </a:prstGeom>
          <a:ln>
            <a:noFill/>
          </a:ln>
          <a:effectLst>
            <a:innerShdw blurRad="215900">
              <a:prstClr val="black">
                <a:alpha val="72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1" name="Овал 120">
            <a:extLst>
              <a:ext uri="{FF2B5EF4-FFF2-40B4-BE49-F238E27FC236}">
                <a16:creationId xmlns:a16="http://schemas.microsoft.com/office/drawing/2014/main" id="{A130E0E7-A708-4AD7-5C21-DE8E1BD27BB5}"/>
              </a:ext>
            </a:extLst>
          </p:cNvPr>
          <p:cNvSpPr/>
          <p:nvPr/>
        </p:nvSpPr>
        <p:spPr>
          <a:xfrm>
            <a:off x="6823632" y="3009604"/>
            <a:ext cx="635054" cy="635054"/>
          </a:xfrm>
          <a:prstGeom prst="ellipse">
            <a:avLst/>
          </a:prstGeom>
          <a:ln>
            <a:noFill/>
          </a:ln>
          <a:effectLst>
            <a:innerShdw blurRad="215900">
              <a:prstClr val="black">
                <a:alpha val="72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3" name="Овал 122">
            <a:extLst>
              <a:ext uri="{FF2B5EF4-FFF2-40B4-BE49-F238E27FC236}">
                <a16:creationId xmlns:a16="http://schemas.microsoft.com/office/drawing/2014/main" id="{6F488ED1-68EC-6FCF-DFF0-32670850F113}"/>
              </a:ext>
            </a:extLst>
          </p:cNvPr>
          <p:cNvSpPr/>
          <p:nvPr/>
        </p:nvSpPr>
        <p:spPr>
          <a:xfrm>
            <a:off x="6823632" y="3935974"/>
            <a:ext cx="635054" cy="635054"/>
          </a:xfrm>
          <a:prstGeom prst="ellipse">
            <a:avLst/>
          </a:prstGeom>
          <a:ln>
            <a:noFill/>
          </a:ln>
          <a:effectLst>
            <a:innerShdw blurRad="215900">
              <a:prstClr val="black">
                <a:alpha val="72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5" name="Овал 124">
            <a:extLst>
              <a:ext uri="{FF2B5EF4-FFF2-40B4-BE49-F238E27FC236}">
                <a16:creationId xmlns:a16="http://schemas.microsoft.com/office/drawing/2014/main" id="{79E098CF-FE98-4FBC-DF47-A4172C12DDEB}"/>
              </a:ext>
            </a:extLst>
          </p:cNvPr>
          <p:cNvSpPr/>
          <p:nvPr/>
        </p:nvSpPr>
        <p:spPr>
          <a:xfrm>
            <a:off x="6823632" y="4812797"/>
            <a:ext cx="635054" cy="635054"/>
          </a:xfrm>
          <a:prstGeom prst="ellipse">
            <a:avLst/>
          </a:prstGeom>
          <a:ln>
            <a:noFill/>
          </a:ln>
          <a:effectLst>
            <a:innerShdw blurRad="215900">
              <a:prstClr val="black">
                <a:alpha val="72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7" name="Овал 126">
            <a:extLst>
              <a:ext uri="{FF2B5EF4-FFF2-40B4-BE49-F238E27FC236}">
                <a16:creationId xmlns:a16="http://schemas.microsoft.com/office/drawing/2014/main" id="{9A539553-6F15-6007-F116-50AA12A22243}"/>
              </a:ext>
            </a:extLst>
          </p:cNvPr>
          <p:cNvSpPr/>
          <p:nvPr/>
        </p:nvSpPr>
        <p:spPr>
          <a:xfrm>
            <a:off x="6823632" y="5617727"/>
            <a:ext cx="635054" cy="635054"/>
          </a:xfrm>
          <a:prstGeom prst="ellipse">
            <a:avLst/>
          </a:prstGeom>
          <a:ln>
            <a:noFill/>
          </a:ln>
          <a:effectLst>
            <a:innerShdw blurRad="215900">
              <a:prstClr val="black">
                <a:alpha val="72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7" name="TextBox 86">
            <a:extLst>
              <a:ext uri="{FF2B5EF4-FFF2-40B4-BE49-F238E27FC236}">
                <a16:creationId xmlns:a16="http://schemas.microsoft.com/office/drawing/2014/main" id="{2047434C-09A8-FB93-4B53-C739D2F93192}"/>
              </a:ext>
            </a:extLst>
          </p:cNvPr>
          <p:cNvSpPr txBox="1"/>
          <p:nvPr/>
        </p:nvSpPr>
        <p:spPr>
          <a:xfrm>
            <a:off x="2508082" y="110049"/>
            <a:ext cx="7997793" cy="461665"/>
          </a:xfrm>
          <a:prstGeom prst="rect">
            <a:avLst/>
          </a:prstGeom>
          <a:noFill/>
          <a:effectLst>
            <a:outerShdw blurRad="50800" dist="50800" dir="5400000" algn="ctr" rotWithShape="0">
              <a:srgbClr val="000000">
                <a:alpha val="99000"/>
              </a:srgbClr>
            </a:outerShdw>
          </a:effectLst>
        </p:spPr>
        <p:txBody>
          <a:bodyPr wrap="square">
            <a:spAutoFit/>
          </a:bodyPr>
          <a:lstStyle/>
          <a:p>
            <a:pPr marL="0" indent="0" algn="ctr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ru-RU" sz="2400" b="1" cap="all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контекстуальные индикаторы</a:t>
            </a:r>
          </a:p>
        </p:txBody>
      </p:sp>
      <p:sp>
        <p:nvSpPr>
          <p:cNvPr id="88" name="TextBox 87">
            <a:extLst>
              <a:ext uri="{FF2B5EF4-FFF2-40B4-BE49-F238E27FC236}">
                <a16:creationId xmlns:a16="http://schemas.microsoft.com/office/drawing/2014/main" id="{C56BEAEF-C4B9-5C27-03F4-7A0147E4B12E}"/>
              </a:ext>
            </a:extLst>
          </p:cNvPr>
          <p:cNvSpPr txBox="1"/>
          <p:nvPr/>
        </p:nvSpPr>
        <p:spPr>
          <a:xfrm>
            <a:off x="1388720" y="1350940"/>
            <a:ext cx="5101908" cy="385085"/>
          </a:xfrm>
          <a:prstGeom prst="rect">
            <a:avLst/>
          </a:prstGeom>
          <a:effectLst>
            <a:outerShdw blurRad="50800" dist="50800" dir="5400000" algn="ctr" rotWithShape="0">
              <a:srgbClr val="000000">
                <a:alpha val="32000"/>
              </a:srgbClr>
            </a:outerShdw>
          </a:effectLst>
        </p:spPr>
        <p:txBody>
          <a:bodyPr vert="horz" lIns="91440" tIns="45720" rIns="91440" bIns="45720" rtlCol="0">
            <a:noAutofit/>
          </a:bodyPr>
          <a:lstStyle>
            <a:defPPr>
              <a:defRPr lang="ru-KZ"/>
            </a:defPPr>
            <a:lvl1pPr indent="0" algn="ctr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600" cap="all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/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/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5pPr>
            <a:lvl6pPr marL="25146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pPr algn="l"/>
            <a:r>
              <a:rPr lang="ru-RU" sz="2000" dirty="0"/>
              <a:t>Экономические индикаторы</a:t>
            </a:r>
          </a:p>
        </p:txBody>
      </p:sp>
      <p:sp>
        <p:nvSpPr>
          <p:cNvPr id="91" name="TextBox 90" hidden="1">
            <a:extLst>
              <a:ext uri="{FF2B5EF4-FFF2-40B4-BE49-F238E27FC236}">
                <a16:creationId xmlns:a16="http://schemas.microsoft.com/office/drawing/2014/main" id="{F42B27A4-E3F1-F219-5E7A-B9C24584F93B}"/>
              </a:ext>
            </a:extLst>
          </p:cNvPr>
          <p:cNvSpPr txBox="1"/>
          <p:nvPr/>
        </p:nvSpPr>
        <p:spPr>
          <a:xfrm>
            <a:off x="6431813" y="2484763"/>
            <a:ext cx="2798104" cy="608885"/>
          </a:xfrm>
          <a:prstGeom prst="rect">
            <a:avLst/>
          </a:prstGeom>
          <a:effectLst>
            <a:outerShdw blurRad="50800" dist="50800" dir="5400000" algn="ctr" rotWithShape="0">
              <a:srgbClr val="000000">
                <a:alpha val="32000"/>
              </a:srgbClr>
            </a:outerShdw>
          </a:effectLst>
        </p:spPr>
        <p:txBody>
          <a:bodyPr vert="horz" lIns="91440" tIns="45720" rIns="91440" bIns="45720" rtlCol="0">
            <a:noAutofit/>
          </a:bodyPr>
          <a:lstStyle>
            <a:defPPr>
              <a:defRPr lang="ru-KZ"/>
            </a:defPPr>
            <a:lvl1pPr indent="0" algn="ctr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600" cap="all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/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/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5pPr>
            <a:lvl6pPr marL="25146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r>
              <a:rPr lang="ru-RU" dirty="0"/>
              <a:t>Темпы  </a:t>
            </a:r>
          </a:p>
          <a:p>
            <a:r>
              <a:rPr lang="ru-RU" dirty="0"/>
              <a:t>роста ВНД</a:t>
            </a:r>
          </a:p>
        </p:txBody>
      </p:sp>
      <p:sp>
        <p:nvSpPr>
          <p:cNvPr id="89" name="TextBox 88">
            <a:extLst>
              <a:ext uri="{FF2B5EF4-FFF2-40B4-BE49-F238E27FC236}">
                <a16:creationId xmlns:a16="http://schemas.microsoft.com/office/drawing/2014/main" id="{FC6A04B2-EA6F-3224-D5BC-16272E4EC147}"/>
              </a:ext>
            </a:extLst>
          </p:cNvPr>
          <p:cNvSpPr txBox="1"/>
          <p:nvPr/>
        </p:nvSpPr>
        <p:spPr>
          <a:xfrm>
            <a:off x="1401276" y="2256210"/>
            <a:ext cx="5185463" cy="385084"/>
          </a:xfrm>
          <a:prstGeom prst="rect">
            <a:avLst/>
          </a:prstGeom>
          <a:effectLst>
            <a:outerShdw blurRad="50800" dist="50800" dir="5400000" algn="ctr" rotWithShape="0">
              <a:srgbClr val="000000">
                <a:alpha val="32000"/>
              </a:srgbClr>
            </a:outerShdw>
          </a:effectLst>
        </p:spPr>
        <p:txBody>
          <a:bodyPr vert="horz" lIns="91440" tIns="45720" rIns="91440" bIns="45720" rtlCol="0">
            <a:noAutofit/>
          </a:bodyPr>
          <a:lstStyle>
            <a:defPPr>
              <a:defRPr lang="ru-KZ"/>
            </a:defPPr>
            <a:lvl1pPr indent="0" algn="ctr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600" cap="all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/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/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5pPr>
            <a:lvl6pPr marL="25146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pPr algn="l"/>
            <a:r>
              <a:rPr lang="ru-RU" sz="2000" dirty="0"/>
              <a:t>демографические индикаторы</a:t>
            </a: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14BE0091-4B9E-E479-14E8-D781FBFD09D0}"/>
              </a:ext>
            </a:extLst>
          </p:cNvPr>
          <p:cNvSpPr txBox="1"/>
          <p:nvPr/>
        </p:nvSpPr>
        <p:spPr>
          <a:xfrm>
            <a:off x="7873139" y="1352485"/>
            <a:ext cx="2365886" cy="316057"/>
          </a:xfrm>
          <a:prstGeom prst="rect">
            <a:avLst/>
          </a:prstGeom>
          <a:effectLst>
            <a:outerShdw blurRad="50800" dist="50800" dir="5400000" algn="ctr" rotWithShape="0">
              <a:srgbClr val="000000">
                <a:alpha val="32000"/>
              </a:srgbClr>
            </a:outerShdw>
          </a:effectLst>
        </p:spPr>
        <p:txBody>
          <a:bodyPr vert="horz" lIns="91440" tIns="45720" rIns="91440" bIns="45720" rtlCol="0">
            <a:noAutofit/>
          </a:bodyPr>
          <a:lstStyle>
            <a:defPPr>
              <a:defRPr lang="ru-KZ"/>
            </a:defPPr>
            <a:lvl1pPr indent="0" algn="ctr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600" cap="all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/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/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5pPr>
            <a:lvl6pPr marL="25146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pPr algn="l"/>
            <a:r>
              <a:rPr lang="ru-RU" sz="2000" dirty="0"/>
              <a:t>индикатора</a:t>
            </a:r>
            <a:endParaRPr lang="ru-KZ" sz="2000" dirty="0"/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F6DF9BC3-68F1-381A-5F6A-FBCC5742557C}"/>
              </a:ext>
            </a:extLst>
          </p:cNvPr>
          <p:cNvSpPr txBox="1"/>
          <p:nvPr/>
        </p:nvSpPr>
        <p:spPr>
          <a:xfrm>
            <a:off x="7873139" y="2234891"/>
            <a:ext cx="2365886" cy="316057"/>
          </a:xfrm>
          <a:prstGeom prst="rect">
            <a:avLst/>
          </a:prstGeom>
          <a:effectLst>
            <a:outerShdw blurRad="50800" dist="50800" dir="5400000" algn="ctr" rotWithShape="0">
              <a:srgbClr val="000000">
                <a:alpha val="32000"/>
              </a:srgbClr>
            </a:outerShdw>
          </a:effectLst>
        </p:spPr>
        <p:txBody>
          <a:bodyPr vert="horz" lIns="91440" tIns="45720" rIns="91440" bIns="45720" rtlCol="0">
            <a:noAutofit/>
          </a:bodyPr>
          <a:lstStyle>
            <a:defPPr>
              <a:defRPr lang="ru-KZ"/>
            </a:defPPr>
            <a:lvl1pPr indent="0" algn="ctr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600" cap="all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/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/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5pPr>
            <a:lvl6pPr marL="25146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pPr algn="l"/>
            <a:r>
              <a:rPr lang="ru-RU" sz="2000" dirty="0"/>
              <a:t>индикаторов</a:t>
            </a:r>
            <a:endParaRPr lang="ru-KZ" sz="2000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5B35FED-DE87-86E0-1CD0-D2EF9D9B53E2}"/>
              </a:ext>
            </a:extLst>
          </p:cNvPr>
          <p:cNvSpPr txBox="1"/>
          <p:nvPr/>
        </p:nvSpPr>
        <p:spPr>
          <a:xfrm>
            <a:off x="1380440" y="4018508"/>
            <a:ext cx="5239960" cy="334316"/>
          </a:xfrm>
          <a:prstGeom prst="rect">
            <a:avLst/>
          </a:prstGeom>
          <a:effectLst>
            <a:outerShdw blurRad="50800" dist="50800" dir="5400000" algn="ctr" rotWithShape="0">
              <a:srgbClr val="000000">
                <a:alpha val="32000"/>
              </a:srgbClr>
            </a:outerShdw>
          </a:effectLst>
        </p:spPr>
        <p:txBody>
          <a:bodyPr vert="horz" lIns="91440" tIns="45720" rIns="91440" bIns="45720" rtlCol="0">
            <a:noAutofit/>
          </a:bodyPr>
          <a:lstStyle>
            <a:defPPr>
              <a:defRPr lang="ru-KZ"/>
            </a:defPPr>
            <a:lvl1pPr indent="0" algn="ctr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600" cap="all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/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/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5pPr>
            <a:lvl6pPr marL="25146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pPr algn="l"/>
            <a:r>
              <a:rPr lang="ru-RU" sz="2000" dirty="0"/>
              <a:t>Индикаторы  равенства</a:t>
            </a:r>
            <a:endParaRPr lang="ru-KZ" sz="2000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8B877A2-1767-D330-373B-FE241FF11549}"/>
              </a:ext>
            </a:extLst>
          </p:cNvPr>
          <p:cNvSpPr txBox="1"/>
          <p:nvPr/>
        </p:nvSpPr>
        <p:spPr>
          <a:xfrm>
            <a:off x="1383479" y="3122230"/>
            <a:ext cx="5101908" cy="334316"/>
          </a:xfrm>
          <a:prstGeom prst="rect">
            <a:avLst/>
          </a:prstGeom>
          <a:effectLst>
            <a:outerShdw blurRad="50800" dist="50800" dir="5400000" algn="ctr" rotWithShape="0">
              <a:srgbClr val="000000">
                <a:alpha val="32000"/>
              </a:srgbClr>
            </a:outerShdw>
          </a:effectLst>
        </p:spPr>
        <p:txBody>
          <a:bodyPr vert="horz" lIns="91440" tIns="45720" rIns="91440" bIns="45720" rtlCol="0">
            <a:noAutofit/>
          </a:bodyPr>
          <a:lstStyle>
            <a:defPPr>
              <a:defRPr lang="ru-KZ"/>
            </a:defPPr>
            <a:lvl1pPr indent="0" algn="ctr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600" cap="all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/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/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5pPr>
            <a:lvl6pPr marL="25146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pPr algn="l"/>
            <a:r>
              <a:rPr lang="ru-RU" sz="2000" dirty="0"/>
              <a:t>Индикаторы  развития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4FA269F-2BA8-AFBC-CB4E-0B007810C994}"/>
              </a:ext>
            </a:extLst>
          </p:cNvPr>
          <p:cNvSpPr txBox="1"/>
          <p:nvPr/>
        </p:nvSpPr>
        <p:spPr>
          <a:xfrm>
            <a:off x="7859975" y="3117490"/>
            <a:ext cx="2100005" cy="316057"/>
          </a:xfrm>
          <a:prstGeom prst="rect">
            <a:avLst/>
          </a:prstGeom>
          <a:effectLst>
            <a:outerShdw blurRad="50800" dist="50800" dir="5400000" algn="ctr" rotWithShape="0">
              <a:srgbClr val="000000">
                <a:alpha val="32000"/>
              </a:srgbClr>
            </a:outerShdw>
          </a:effectLst>
        </p:spPr>
        <p:txBody>
          <a:bodyPr vert="horz" lIns="91440" tIns="45720" rIns="91440" bIns="45720" rtlCol="0">
            <a:noAutofit/>
          </a:bodyPr>
          <a:lstStyle>
            <a:defPPr>
              <a:defRPr lang="ru-KZ"/>
            </a:defPPr>
            <a:lvl1pPr indent="0" algn="ctr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600" cap="all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/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/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5pPr>
            <a:lvl6pPr marL="25146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pPr algn="l"/>
            <a:r>
              <a:rPr lang="ru-RU" sz="2000" dirty="0"/>
              <a:t>индикатора</a:t>
            </a:r>
            <a:endParaRPr lang="ru-KZ" sz="2000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C544AC4-4BFF-9D5B-6214-B7AA0264ADF2}"/>
              </a:ext>
            </a:extLst>
          </p:cNvPr>
          <p:cNvSpPr txBox="1"/>
          <p:nvPr/>
        </p:nvSpPr>
        <p:spPr>
          <a:xfrm>
            <a:off x="7859975" y="4008604"/>
            <a:ext cx="2100005" cy="316057"/>
          </a:xfrm>
          <a:prstGeom prst="rect">
            <a:avLst/>
          </a:prstGeom>
          <a:effectLst>
            <a:outerShdw blurRad="50800" dist="50800" dir="5400000" algn="ctr" rotWithShape="0">
              <a:srgbClr val="000000">
                <a:alpha val="32000"/>
              </a:srgbClr>
            </a:outerShdw>
          </a:effectLst>
        </p:spPr>
        <p:txBody>
          <a:bodyPr vert="horz" lIns="91440" tIns="45720" rIns="91440" bIns="45720" rtlCol="0">
            <a:noAutofit/>
          </a:bodyPr>
          <a:lstStyle>
            <a:defPPr>
              <a:defRPr lang="ru-KZ"/>
            </a:defPPr>
            <a:lvl1pPr indent="0" algn="ctr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600" cap="all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/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/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5pPr>
            <a:lvl6pPr marL="25146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pPr algn="l"/>
            <a:r>
              <a:rPr lang="ru-RU" sz="2000" dirty="0"/>
              <a:t>индикатора</a:t>
            </a:r>
            <a:endParaRPr lang="ru-KZ" sz="2000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33866BA8-8DD6-B5AD-F24C-B99ACCBCA6B7}"/>
              </a:ext>
            </a:extLst>
          </p:cNvPr>
          <p:cNvSpPr txBox="1"/>
          <p:nvPr/>
        </p:nvSpPr>
        <p:spPr>
          <a:xfrm>
            <a:off x="1401276" y="4898059"/>
            <a:ext cx="5185461" cy="316057"/>
          </a:xfrm>
          <a:prstGeom prst="rect">
            <a:avLst/>
          </a:prstGeom>
          <a:effectLst>
            <a:outerShdw blurRad="50800" dist="50800" dir="5400000" algn="ctr" rotWithShape="0">
              <a:srgbClr val="000000">
                <a:alpha val="32000"/>
              </a:srgbClr>
            </a:outerShdw>
          </a:effectLst>
        </p:spPr>
        <p:txBody>
          <a:bodyPr vert="horz" lIns="91440" tIns="45720" rIns="91440" bIns="45720" rtlCol="0">
            <a:noAutofit/>
          </a:bodyPr>
          <a:lstStyle>
            <a:defPPr>
              <a:defRPr lang="ru-KZ"/>
            </a:defPPr>
            <a:lvl1pPr indent="0" algn="ctr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600" cap="all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/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/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5pPr>
            <a:lvl6pPr marL="25146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pPr algn="l"/>
            <a:r>
              <a:rPr lang="ru-RU" sz="2000" dirty="0"/>
              <a:t>Индикаторы  госрегулирования</a:t>
            </a:r>
            <a:endParaRPr lang="ru-KZ" sz="2000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E892A033-CB8C-CB97-2E0D-07630A35E3E7}"/>
              </a:ext>
            </a:extLst>
          </p:cNvPr>
          <p:cNvSpPr txBox="1"/>
          <p:nvPr/>
        </p:nvSpPr>
        <p:spPr>
          <a:xfrm>
            <a:off x="1392483" y="5779535"/>
            <a:ext cx="4950365" cy="369126"/>
          </a:xfrm>
          <a:prstGeom prst="rect">
            <a:avLst/>
          </a:prstGeom>
          <a:effectLst>
            <a:outerShdw blurRad="50800" dist="50800" dir="5400000" algn="ctr" rotWithShape="0">
              <a:srgbClr val="000000">
                <a:alpha val="32000"/>
              </a:srgbClr>
            </a:outerShdw>
          </a:effectLst>
        </p:spPr>
        <p:txBody>
          <a:bodyPr vert="horz" lIns="91440" tIns="45720" rIns="91440" bIns="45720" rtlCol="0">
            <a:noAutofit/>
          </a:bodyPr>
          <a:lstStyle>
            <a:defPPr>
              <a:defRPr lang="ru-KZ"/>
            </a:defPPr>
            <a:lvl1pPr indent="0" algn="ctr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600" cap="all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/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/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5pPr>
            <a:lvl6pPr marL="25146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pPr algn="l"/>
            <a:r>
              <a:rPr lang="ru-RU" sz="2000" dirty="0"/>
              <a:t>Индикаторы Развития икт</a:t>
            </a:r>
            <a:endParaRPr lang="ru-KZ" sz="2000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0EF1CC02-422D-B07D-ED4B-32F9B8083D4B}"/>
              </a:ext>
            </a:extLst>
          </p:cNvPr>
          <p:cNvSpPr txBox="1"/>
          <p:nvPr/>
        </p:nvSpPr>
        <p:spPr>
          <a:xfrm>
            <a:off x="7856658" y="5789661"/>
            <a:ext cx="2100005" cy="316057"/>
          </a:xfrm>
          <a:prstGeom prst="rect">
            <a:avLst/>
          </a:prstGeom>
          <a:effectLst>
            <a:outerShdw blurRad="50800" dist="50800" dir="5400000" algn="ctr" rotWithShape="0">
              <a:srgbClr val="000000">
                <a:alpha val="32000"/>
              </a:srgbClr>
            </a:outerShdw>
          </a:effectLst>
        </p:spPr>
        <p:txBody>
          <a:bodyPr vert="horz" lIns="91440" tIns="45720" rIns="91440" bIns="45720" rtlCol="0">
            <a:noAutofit/>
          </a:bodyPr>
          <a:lstStyle>
            <a:defPPr>
              <a:defRPr lang="ru-KZ"/>
            </a:defPPr>
            <a:lvl1pPr indent="0" algn="ctr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600" cap="all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/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/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5pPr>
            <a:lvl6pPr marL="25146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pPr algn="l"/>
            <a:r>
              <a:rPr lang="ru-RU" sz="2000" dirty="0"/>
              <a:t>индикатора</a:t>
            </a:r>
            <a:endParaRPr lang="ru-KZ" sz="2000" dirty="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FC91E5AC-1796-F6D9-C402-9EDAF31A9ACC}"/>
              </a:ext>
            </a:extLst>
          </p:cNvPr>
          <p:cNvSpPr txBox="1"/>
          <p:nvPr/>
        </p:nvSpPr>
        <p:spPr>
          <a:xfrm>
            <a:off x="7873139" y="4889714"/>
            <a:ext cx="2100005" cy="316057"/>
          </a:xfrm>
          <a:prstGeom prst="rect">
            <a:avLst/>
          </a:prstGeom>
          <a:effectLst>
            <a:outerShdw blurRad="50800" dist="50800" dir="5400000" algn="ctr" rotWithShape="0">
              <a:srgbClr val="000000">
                <a:alpha val="32000"/>
              </a:srgbClr>
            </a:outerShdw>
          </a:effectLst>
        </p:spPr>
        <p:txBody>
          <a:bodyPr vert="horz" lIns="91440" tIns="45720" rIns="91440" bIns="45720" rtlCol="0">
            <a:noAutofit/>
          </a:bodyPr>
          <a:lstStyle>
            <a:defPPr>
              <a:defRPr lang="ru-KZ"/>
            </a:defPPr>
            <a:lvl1pPr indent="0" algn="ctr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600" cap="all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/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/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5pPr>
            <a:lvl6pPr marL="25146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pPr algn="l"/>
            <a:r>
              <a:rPr lang="ru-RU" sz="2000" dirty="0"/>
              <a:t>индикатора</a:t>
            </a:r>
            <a:endParaRPr lang="ru-KZ" sz="2000" dirty="0"/>
          </a:p>
        </p:txBody>
      </p:sp>
      <p:sp>
        <p:nvSpPr>
          <p:cNvPr id="19" name="Овал 18">
            <a:extLst>
              <a:ext uri="{FF2B5EF4-FFF2-40B4-BE49-F238E27FC236}">
                <a16:creationId xmlns:a16="http://schemas.microsoft.com/office/drawing/2014/main" id="{D13F49CE-B4EB-F3CE-F988-F2723F9BF144}"/>
              </a:ext>
            </a:extLst>
          </p:cNvPr>
          <p:cNvSpPr>
            <a:spLocks noChangeAspect="1"/>
          </p:cNvSpPr>
          <p:nvPr/>
        </p:nvSpPr>
        <p:spPr>
          <a:xfrm>
            <a:off x="564844" y="1246465"/>
            <a:ext cx="637938" cy="637938"/>
          </a:xfrm>
          <a:prstGeom prst="ellipse">
            <a:avLst/>
          </a:prstGeom>
          <a:ln>
            <a:noFill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F66840F0-7E70-D51B-6D43-A4DBA489AEE7}"/>
              </a:ext>
            </a:extLst>
          </p:cNvPr>
          <p:cNvSpPr txBox="1">
            <a:spLocks noChangeAspect="1"/>
          </p:cNvSpPr>
          <p:nvPr/>
        </p:nvSpPr>
        <p:spPr>
          <a:xfrm>
            <a:off x="6667720" y="1303416"/>
            <a:ext cx="936000" cy="4801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90000"/>
              </a:lnSpc>
            </a:pPr>
            <a:r>
              <a:rPr lang="ru-RU" sz="2800" b="1" cap="all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</a:p>
        </p:txBody>
      </p:sp>
      <p:sp>
        <p:nvSpPr>
          <p:cNvPr id="23" name="Овал 22">
            <a:extLst>
              <a:ext uri="{FF2B5EF4-FFF2-40B4-BE49-F238E27FC236}">
                <a16:creationId xmlns:a16="http://schemas.microsoft.com/office/drawing/2014/main" id="{A278FEC6-DA71-3938-1AFC-8D3ACC38FD73}"/>
              </a:ext>
            </a:extLst>
          </p:cNvPr>
          <p:cNvSpPr>
            <a:spLocks noChangeAspect="1"/>
          </p:cNvSpPr>
          <p:nvPr/>
        </p:nvSpPr>
        <p:spPr>
          <a:xfrm>
            <a:off x="564844" y="2129783"/>
            <a:ext cx="637938" cy="637938"/>
          </a:xfrm>
          <a:prstGeom prst="ellipse">
            <a:avLst/>
          </a:prstGeom>
          <a:ln>
            <a:noFill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5" name="Овал 24">
            <a:extLst>
              <a:ext uri="{FF2B5EF4-FFF2-40B4-BE49-F238E27FC236}">
                <a16:creationId xmlns:a16="http://schemas.microsoft.com/office/drawing/2014/main" id="{5A7F8125-63F6-B86C-8A41-9C4F470501FC}"/>
              </a:ext>
            </a:extLst>
          </p:cNvPr>
          <p:cNvSpPr>
            <a:spLocks noChangeAspect="1"/>
          </p:cNvSpPr>
          <p:nvPr/>
        </p:nvSpPr>
        <p:spPr>
          <a:xfrm>
            <a:off x="564844" y="3020733"/>
            <a:ext cx="637938" cy="637938"/>
          </a:xfrm>
          <a:prstGeom prst="ellipse">
            <a:avLst/>
          </a:prstGeom>
          <a:ln>
            <a:noFill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7" name="Овал 26">
            <a:extLst>
              <a:ext uri="{FF2B5EF4-FFF2-40B4-BE49-F238E27FC236}">
                <a16:creationId xmlns:a16="http://schemas.microsoft.com/office/drawing/2014/main" id="{5A9C0EF8-5367-B0B7-DB74-45F8B549BD90}"/>
              </a:ext>
            </a:extLst>
          </p:cNvPr>
          <p:cNvSpPr>
            <a:spLocks noChangeAspect="1"/>
          </p:cNvSpPr>
          <p:nvPr/>
        </p:nvSpPr>
        <p:spPr>
          <a:xfrm>
            <a:off x="564844" y="3901035"/>
            <a:ext cx="637938" cy="637938"/>
          </a:xfrm>
          <a:prstGeom prst="ellipse">
            <a:avLst/>
          </a:prstGeom>
          <a:ln>
            <a:noFill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9" name="Овал 28">
            <a:extLst>
              <a:ext uri="{FF2B5EF4-FFF2-40B4-BE49-F238E27FC236}">
                <a16:creationId xmlns:a16="http://schemas.microsoft.com/office/drawing/2014/main" id="{7D550D8E-936D-CFC0-D065-F667C0EF0C8A}"/>
              </a:ext>
            </a:extLst>
          </p:cNvPr>
          <p:cNvSpPr>
            <a:spLocks noChangeAspect="1"/>
          </p:cNvSpPr>
          <p:nvPr/>
        </p:nvSpPr>
        <p:spPr>
          <a:xfrm>
            <a:off x="561298" y="4791529"/>
            <a:ext cx="637938" cy="637938"/>
          </a:xfrm>
          <a:prstGeom prst="ellipse">
            <a:avLst/>
          </a:prstGeom>
          <a:ln>
            <a:noFill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6" name="Овал 35">
            <a:extLst>
              <a:ext uri="{FF2B5EF4-FFF2-40B4-BE49-F238E27FC236}">
                <a16:creationId xmlns:a16="http://schemas.microsoft.com/office/drawing/2014/main" id="{EE9424C6-04D6-6622-E0AB-29585374E6E4}"/>
              </a:ext>
            </a:extLst>
          </p:cNvPr>
          <p:cNvSpPr>
            <a:spLocks noChangeAspect="1"/>
          </p:cNvSpPr>
          <p:nvPr/>
        </p:nvSpPr>
        <p:spPr>
          <a:xfrm>
            <a:off x="569485" y="5680956"/>
            <a:ext cx="637938" cy="637938"/>
          </a:xfrm>
          <a:prstGeom prst="ellipse">
            <a:avLst/>
          </a:prstGeom>
          <a:ln>
            <a:noFill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83" name="TextBox 82">
            <a:extLst>
              <a:ext uri="{FF2B5EF4-FFF2-40B4-BE49-F238E27FC236}">
                <a16:creationId xmlns:a16="http://schemas.microsoft.com/office/drawing/2014/main" id="{14BB03BA-2020-7909-F3B7-8CB730D63B81}"/>
              </a:ext>
            </a:extLst>
          </p:cNvPr>
          <p:cNvSpPr txBox="1">
            <a:spLocks noChangeAspect="1"/>
          </p:cNvSpPr>
          <p:nvPr/>
        </p:nvSpPr>
        <p:spPr>
          <a:xfrm>
            <a:off x="6664354" y="2169630"/>
            <a:ext cx="936000" cy="4801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90000"/>
              </a:lnSpc>
            </a:pPr>
            <a:r>
              <a:rPr lang="ru-RU" sz="2800" b="1" cap="all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</a:p>
        </p:txBody>
      </p:sp>
      <p:sp>
        <p:nvSpPr>
          <p:cNvPr id="85" name="TextBox 84">
            <a:extLst>
              <a:ext uri="{FF2B5EF4-FFF2-40B4-BE49-F238E27FC236}">
                <a16:creationId xmlns:a16="http://schemas.microsoft.com/office/drawing/2014/main" id="{3120F9F5-2B41-EB16-14BF-5C5B7DE34371}"/>
              </a:ext>
            </a:extLst>
          </p:cNvPr>
          <p:cNvSpPr txBox="1">
            <a:spLocks noChangeAspect="1"/>
          </p:cNvSpPr>
          <p:nvPr/>
        </p:nvSpPr>
        <p:spPr>
          <a:xfrm>
            <a:off x="6669450" y="3078874"/>
            <a:ext cx="936000" cy="4801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90000"/>
              </a:lnSpc>
            </a:pPr>
            <a:r>
              <a:rPr lang="ru-RU" sz="2800" b="1" cap="all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</a:p>
        </p:txBody>
      </p:sp>
      <p:sp>
        <p:nvSpPr>
          <p:cNvPr id="96" name="TextBox 95">
            <a:extLst>
              <a:ext uri="{FF2B5EF4-FFF2-40B4-BE49-F238E27FC236}">
                <a16:creationId xmlns:a16="http://schemas.microsoft.com/office/drawing/2014/main" id="{5FEAF8E8-C465-7145-ED91-AB7809765A5E}"/>
              </a:ext>
            </a:extLst>
          </p:cNvPr>
          <p:cNvSpPr txBox="1">
            <a:spLocks noChangeAspect="1"/>
          </p:cNvSpPr>
          <p:nvPr/>
        </p:nvSpPr>
        <p:spPr>
          <a:xfrm>
            <a:off x="6666084" y="3945088"/>
            <a:ext cx="936000" cy="4801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90000"/>
              </a:lnSpc>
            </a:pPr>
            <a:r>
              <a:rPr lang="ru-RU" sz="2800" b="1" cap="all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100" name="TextBox 99">
            <a:extLst>
              <a:ext uri="{FF2B5EF4-FFF2-40B4-BE49-F238E27FC236}">
                <a16:creationId xmlns:a16="http://schemas.microsoft.com/office/drawing/2014/main" id="{BBB1E9BF-858A-D82A-E24F-A123D2F6950D}"/>
              </a:ext>
            </a:extLst>
          </p:cNvPr>
          <p:cNvSpPr txBox="1">
            <a:spLocks noChangeAspect="1"/>
          </p:cNvSpPr>
          <p:nvPr/>
        </p:nvSpPr>
        <p:spPr>
          <a:xfrm>
            <a:off x="6676525" y="4853767"/>
            <a:ext cx="936000" cy="4801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90000"/>
              </a:lnSpc>
            </a:pPr>
            <a:r>
              <a:rPr lang="ru-RU" sz="2800" b="1" cap="all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</a:p>
        </p:txBody>
      </p:sp>
      <p:sp>
        <p:nvSpPr>
          <p:cNvPr id="102" name="TextBox 101">
            <a:extLst>
              <a:ext uri="{FF2B5EF4-FFF2-40B4-BE49-F238E27FC236}">
                <a16:creationId xmlns:a16="http://schemas.microsoft.com/office/drawing/2014/main" id="{E3EC82A1-9CF0-3356-B58C-B3F4BB136C90}"/>
              </a:ext>
            </a:extLst>
          </p:cNvPr>
          <p:cNvSpPr txBox="1">
            <a:spLocks noChangeAspect="1"/>
          </p:cNvSpPr>
          <p:nvPr/>
        </p:nvSpPr>
        <p:spPr>
          <a:xfrm>
            <a:off x="6673159" y="5719981"/>
            <a:ext cx="936000" cy="4801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90000"/>
              </a:lnSpc>
            </a:pPr>
            <a:r>
              <a:rPr lang="ru-RU" sz="2800" b="1" cap="all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</a:p>
        </p:txBody>
      </p:sp>
      <p:pic>
        <p:nvPicPr>
          <p:cNvPr id="105" name="Рисунок 104">
            <a:extLst>
              <a:ext uri="{FF2B5EF4-FFF2-40B4-BE49-F238E27FC236}">
                <a16:creationId xmlns:a16="http://schemas.microsoft.com/office/drawing/2014/main" id="{14FB8B35-85DF-4109-0D73-6844F9A79FB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8517" y="4049849"/>
            <a:ext cx="499873" cy="341377"/>
          </a:xfrm>
          <a:prstGeom prst="rect">
            <a:avLst/>
          </a:prstGeom>
        </p:spPr>
      </p:pic>
      <p:pic>
        <p:nvPicPr>
          <p:cNvPr id="107" name="Рисунок 106">
            <a:extLst>
              <a:ext uri="{FF2B5EF4-FFF2-40B4-BE49-F238E27FC236}">
                <a16:creationId xmlns:a16="http://schemas.microsoft.com/office/drawing/2014/main" id="{421D7BAB-90E1-E803-5687-17DC3EA0ECD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5489" y="4937574"/>
            <a:ext cx="365761" cy="350521"/>
          </a:xfrm>
          <a:prstGeom prst="rect">
            <a:avLst/>
          </a:prstGeom>
        </p:spPr>
      </p:pic>
      <p:pic>
        <p:nvPicPr>
          <p:cNvPr id="109" name="Рисунок 108" descr="Изображение выглядит как текст, коллекция картинок&#10;&#10;Автоматически созданное описание">
            <a:extLst>
              <a:ext uri="{FF2B5EF4-FFF2-40B4-BE49-F238E27FC236}">
                <a16:creationId xmlns:a16="http://schemas.microsoft.com/office/drawing/2014/main" id="{C496D837-8F15-8E96-C125-52F22C92916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796" y="2169630"/>
            <a:ext cx="481314" cy="481314"/>
          </a:xfrm>
          <a:prstGeom prst="rect">
            <a:avLst/>
          </a:prstGeom>
        </p:spPr>
      </p:pic>
      <p:pic>
        <p:nvPicPr>
          <p:cNvPr id="111" name="Рисунок 110">
            <a:extLst>
              <a:ext uri="{FF2B5EF4-FFF2-40B4-BE49-F238E27FC236}">
                <a16:creationId xmlns:a16="http://schemas.microsoft.com/office/drawing/2014/main" id="{94522758-F9F0-E834-C313-EE05C4E95ED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348" y="3078874"/>
            <a:ext cx="436462" cy="461642"/>
          </a:xfrm>
          <a:prstGeom prst="rect">
            <a:avLst/>
          </a:prstGeom>
        </p:spPr>
      </p:pic>
      <p:pic>
        <p:nvPicPr>
          <p:cNvPr id="113" name="Рисунок 112" descr="Изображение выглядит как текст, мебель, стол&#10;&#10;Автоматически созданное описание">
            <a:extLst>
              <a:ext uri="{FF2B5EF4-FFF2-40B4-BE49-F238E27FC236}">
                <a16:creationId xmlns:a16="http://schemas.microsoft.com/office/drawing/2014/main" id="{ACB7FDE6-811B-3D4F-CC27-841A8D3A5FE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1298" y="1339817"/>
            <a:ext cx="474142" cy="479924"/>
          </a:xfrm>
          <a:prstGeom prst="rect">
            <a:avLst/>
          </a:prstGeom>
        </p:spPr>
      </p:pic>
      <p:graphicFrame>
        <p:nvGraphicFramePr>
          <p:cNvPr id="115" name="Объект 114">
            <a:extLst>
              <a:ext uri="{FF2B5EF4-FFF2-40B4-BE49-F238E27FC236}">
                <a16:creationId xmlns:a16="http://schemas.microsoft.com/office/drawing/2014/main" id="{FBB1BC32-B5D2-AD6C-AA2F-1351C8896B9A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82582637"/>
              </p:ext>
            </p:extLst>
          </p:nvPr>
        </p:nvGraphicFramePr>
        <p:xfrm>
          <a:off x="650640" y="5718433"/>
          <a:ext cx="475625" cy="56298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orelDRAW" r:id="rId7" imgW="233956" imgH="276279" progId="CorelDraw.Graphic.24">
                  <p:embed/>
                </p:oleObj>
              </mc:Choice>
              <mc:Fallback>
                <p:oleObj name="CorelDRAW" r:id="rId7" imgW="233956" imgH="276279" progId="CorelDraw.Graphic.2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650640" y="5718433"/>
                        <a:ext cx="475625" cy="56298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507522073"/>
      </p:ext>
    </p:extLst>
  </p:cSld>
  <p:clrMapOvr>
    <a:masterClrMapping/>
  </p:clrMapOvr>
  <p:transition spd="med">
    <p:pull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Прямоугольник 21">
            <a:extLst>
              <a:ext uri="{FF2B5EF4-FFF2-40B4-BE49-F238E27FC236}">
                <a16:creationId xmlns:a16="http://schemas.microsoft.com/office/drawing/2014/main" id="{A6F04AAB-4036-9F08-E163-BC5FB0B99BE1}"/>
              </a:ext>
            </a:extLst>
          </p:cNvPr>
          <p:cNvSpPr/>
          <p:nvPr/>
        </p:nvSpPr>
        <p:spPr>
          <a:xfrm>
            <a:off x="162015" y="783771"/>
            <a:ext cx="11833733" cy="5964180"/>
          </a:xfrm>
          <a:prstGeom prst="rect">
            <a:avLst/>
          </a:prstGeom>
          <a:solidFill>
            <a:srgbClr val="2C578E"/>
          </a:solidFill>
          <a:ln>
            <a:noFill/>
          </a:ln>
          <a:effectLst>
            <a:outerShdw blurRad="3048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Прямоугольник 19">
            <a:extLst>
              <a:ext uri="{FF2B5EF4-FFF2-40B4-BE49-F238E27FC236}">
                <a16:creationId xmlns:a16="http://schemas.microsoft.com/office/drawing/2014/main" id="{37A0E858-1851-446C-752B-00F0732DC6B3}"/>
              </a:ext>
            </a:extLst>
          </p:cNvPr>
          <p:cNvSpPr/>
          <p:nvPr/>
        </p:nvSpPr>
        <p:spPr>
          <a:xfrm>
            <a:off x="469942" y="122961"/>
            <a:ext cx="11479723" cy="455945"/>
          </a:xfrm>
          <a:prstGeom prst="rect">
            <a:avLst/>
          </a:prstGeom>
          <a:solidFill>
            <a:srgbClr val="2C578E"/>
          </a:solidFill>
          <a:ln>
            <a:noFill/>
          </a:ln>
          <a:effectLst>
            <a:outerShdw blurRad="3048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0" name="Овал 89">
            <a:extLst>
              <a:ext uri="{FF2B5EF4-FFF2-40B4-BE49-F238E27FC236}">
                <a16:creationId xmlns:a16="http://schemas.microsoft.com/office/drawing/2014/main" id="{D0FC7627-8B99-7D7E-407F-43B624CEF834}"/>
              </a:ext>
            </a:extLst>
          </p:cNvPr>
          <p:cNvSpPr/>
          <p:nvPr/>
        </p:nvSpPr>
        <p:spPr>
          <a:xfrm>
            <a:off x="7740580" y="1237352"/>
            <a:ext cx="635054" cy="635054"/>
          </a:xfrm>
          <a:prstGeom prst="ellipse">
            <a:avLst/>
          </a:prstGeom>
          <a:ln>
            <a:noFill/>
          </a:ln>
          <a:effectLst>
            <a:innerShdw blurRad="215900">
              <a:prstClr val="black">
                <a:alpha val="72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2" name="Овал 91">
            <a:extLst>
              <a:ext uri="{FF2B5EF4-FFF2-40B4-BE49-F238E27FC236}">
                <a16:creationId xmlns:a16="http://schemas.microsoft.com/office/drawing/2014/main" id="{1B4641A9-0510-E276-2563-65D5797DA446}"/>
              </a:ext>
            </a:extLst>
          </p:cNvPr>
          <p:cNvSpPr/>
          <p:nvPr/>
        </p:nvSpPr>
        <p:spPr>
          <a:xfrm>
            <a:off x="7740580" y="2228488"/>
            <a:ext cx="635054" cy="635054"/>
          </a:xfrm>
          <a:prstGeom prst="ellipse">
            <a:avLst/>
          </a:prstGeom>
          <a:ln>
            <a:noFill/>
          </a:ln>
          <a:effectLst>
            <a:innerShdw blurRad="215900">
              <a:prstClr val="black">
                <a:alpha val="72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4" name="Овал 93">
            <a:extLst>
              <a:ext uri="{FF2B5EF4-FFF2-40B4-BE49-F238E27FC236}">
                <a16:creationId xmlns:a16="http://schemas.microsoft.com/office/drawing/2014/main" id="{03B276A7-4748-F63D-C1DE-5BB107A6B97D}"/>
              </a:ext>
            </a:extLst>
          </p:cNvPr>
          <p:cNvSpPr/>
          <p:nvPr/>
        </p:nvSpPr>
        <p:spPr>
          <a:xfrm>
            <a:off x="7740580" y="3310548"/>
            <a:ext cx="635054" cy="635054"/>
          </a:xfrm>
          <a:prstGeom prst="ellipse">
            <a:avLst/>
          </a:prstGeom>
          <a:ln>
            <a:noFill/>
          </a:ln>
          <a:effectLst>
            <a:innerShdw blurRad="215900">
              <a:prstClr val="black">
                <a:alpha val="72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6" name="Овал 95">
            <a:extLst>
              <a:ext uri="{FF2B5EF4-FFF2-40B4-BE49-F238E27FC236}">
                <a16:creationId xmlns:a16="http://schemas.microsoft.com/office/drawing/2014/main" id="{353C0000-83B6-0592-F7D3-F3D3A6A5E937}"/>
              </a:ext>
            </a:extLst>
          </p:cNvPr>
          <p:cNvSpPr/>
          <p:nvPr/>
        </p:nvSpPr>
        <p:spPr>
          <a:xfrm>
            <a:off x="7740580" y="4335899"/>
            <a:ext cx="635054" cy="635054"/>
          </a:xfrm>
          <a:prstGeom prst="ellipse">
            <a:avLst/>
          </a:prstGeom>
          <a:ln>
            <a:noFill/>
          </a:ln>
          <a:effectLst>
            <a:innerShdw blurRad="215900">
              <a:prstClr val="black">
                <a:alpha val="72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8" name="Овал 97">
            <a:extLst>
              <a:ext uri="{FF2B5EF4-FFF2-40B4-BE49-F238E27FC236}">
                <a16:creationId xmlns:a16="http://schemas.microsoft.com/office/drawing/2014/main" id="{E119037E-4760-745E-F045-3016DE501559}"/>
              </a:ext>
            </a:extLst>
          </p:cNvPr>
          <p:cNvSpPr/>
          <p:nvPr/>
        </p:nvSpPr>
        <p:spPr>
          <a:xfrm>
            <a:off x="7740580" y="5332357"/>
            <a:ext cx="635054" cy="635054"/>
          </a:xfrm>
          <a:prstGeom prst="ellipse">
            <a:avLst/>
          </a:prstGeom>
          <a:ln>
            <a:noFill/>
          </a:ln>
          <a:effectLst>
            <a:innerShdw blurRad="215900">
              <a:prstClr val="black">
                <a:alpha val="72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1F131D09-66FD-CAFD-3734-736F32055AC5}"/>
              </a:ext>
            </a:extLst>
          </p:cNvPr>
          <p:cNvSpPr txBox="1"/>
          <p:nvPr/>
        </p:nvSpPr>
        <p:spPr>
          <a:xfrm>
            <a:off x="2994187" y="78584"/>
            <a:ext cx="6169387" cy="461665"/>
          </a:xfrm>
          <a:prstGeom prst="rect">
            <a:avLst/>
          </a:prstGeom>
          <a:noFill/>
          <a:effectLst>
            <a:outerShdw blurRad="50800" dist="50800" dir="5400000" algn="ctr" rotWithShape="0">
              <a:srgbClr val="000000">
                <a:alpha val="99000"/>
              </a:srgbClr>
            </a:outerShdw>
          </a:effectLst>
        </p:spPr>
        <p:txBody>
          <a:bodyPr wrap="square">
            <a:spAutoFit/>
          </a:bodyPr>
          <a:lstStyle/>
          <a:p>
            <a:pPr marL="0" indent="0" algn="ctr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ru-RU" sz="2400" b="1" cap="all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ключевые индикаторы</a:t>
            </a:r>
          </a:p>
        </p:txBody>
      </p:sp>
      <p:sp>
        <p:nvSpPr>
          <p:cNvPr id="36" name="Объект 2">
            <a:extLst>
              <a:ext uri="{FF2B5EF4-FFF2-40B4-BE49-F238E27FC236}">
                <a16:creationId xmlns:a16="http://schemas.microsoft.com/office/drawing/2014/main" id="{A7F13D35-F915-589E-0B1A-E4F1E7274FC6}"/>
              </a:ext>
            </a:extLst>
          </p:cNvPr>
          <p:cNvSpPr txBox="1">
            <a:spLocks/>
          </p:cNvSpPr>
          <p:nvPr/>
        </p:nvSpPr>
        <p:spPr>
          <a:xfrm>
            <a:off x="1391510" y="1252859"/>
            <a:ext cx="6152229" cy="455945"/>
          </a:xfrm>
          <a:prstGeom prst="rect">
            <a:avLst/>
          </a:prstGeom>
          <a:effectLst>
            <a:outerShdw blurRad="50800" dist="50800" dir="5400000" algn="ctr" rotWithShape="0">
              <a:srgbClr val="000000">
                <a:alpha val="62000"/>
              </a:srgbClr>
            </a:outerShdw>
          </a:effectLst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ru-RU" sz="2400" b="1" cap="all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Категория «</a:t>
            </a:r>
            <a:r>
              <a:rPr lang="ru-RU" sz="3200" b="1" cap="all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</a:t>
            </a:r>
            <a:r>
              <a:rPr lang="ru-RU" sz="2400" b="1" cap="all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» (права человека)</a:t>
            </a:r>
            <a:endParaRPr lang="ru-KZ" sz="2400" b="1" cap="all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2" name="Объект 2">
            <a:extLst>
              <a:ext uri="{FF2B5EF4-FFF2-40B4-BE49-F238E27FC236}">
                <a16:creationId xmlns:a16="http://schemas.microsoft.com/office/drawing/2014/main" id="{CA97DF45-400B-66B8-7549-6BFE0EC68AF5}"/>
              </a:ext>
            </a:extLst>
          </p:cNvPr>
          <p:cNvSpPr txBox="1">
            <a:spLocks/>
          </p:cNvSpPr>
          <p:nvPr/>
        </p:nvSpPr>
        <p:spPr>
          <a:xfrm>
            <a:off x="1391510" y="2282576"/>
            <a:ext cx="5805499" cy="455945"/>
          </a:xfrm>
          <a:prstGeom prst="rect">
            <a:avLst/>
          </a:prstGeom>
          <a:effectLst>
            <a:outerShdw blurRad="50800" dist="50800" dir="5400000" algn="ctr" rotWithShape="0">
              <a:srgbClr val="000000">
                <a:alpha val="62000"/>
              </a:srgbClr>
            </a:outerShdw>
          </a:effectLst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ru-RU" sz="2400" b="1" cap="all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Категория «</a:t>
            </a:r>
            <a:r>
              <a:rPr lang="ru-RU" sz="3200" b="1" cap="all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r>
              <a:rPr lang="ru-RU" sz="2400" b="1" cap="all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» (открытость)</a:t>
            </a:r>
            <a:endParaRPr lang="ru-KZ" sz="2400" b="1" cap="all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8F574953-61E8-AB2C-730F-DB4E4AA555A9}"/>
              </a:ext>
            </a:extLst>
          </p:cNvPr>
          <p:cNvSpPr txBox="1">
            <a:spLocks noChangeAspect="1"/>
          </p:cNvSpPr>
          <p:nvPr/>
        </p:nvSpPr>
        <p:spPr>
          <a:xfrm>
            <a:off x="7590107" y="2305949"/>
            <a:ext cx="936000" cy="4801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90000"/>
              </a:lnSpc>
            </a:pPr>
            <a:r>
              <a:rPr lang="ru-RU" sz="2800" b="1" cap="all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17</a:t>
            </a:r>
          </a:p>
        </p:txBody>
      </p:sp>
      <p:sp>
        <p:nvSpPr>
          <p:cNvPr id="46" name="Овал 45">
            <a:extLst>
              <a:ext uri="{FF2B5EF4-FFF2-40B4-BE49-F238E27FC236}">
                <a16:creationId xmlns:a16="http://schemas.microsoft.com/office/drawing/2014/main" id="{C156CC8F-38F7-A2A4-B6B8-70F2D5D24E94}"/>
              </a:ext>
            </a:extLst>
          </p:cNvPr>
          <p:cNvSpPr>
            <a:spLocks noChangeAspect="1"/>
          </p:cNvSpPr>
          <p:nvPr/>
        </p:nvSpPr>
        <p:spPr>
          <a:xfrm>
            <a:off x="564844" y="1246465"/>
            <a:ext cx="637938" cy="637938"/>
          </a:xfrm>
          <a:prstGeom prst="ellipse">
            <a:avLst/>
          </a:prstGeom>
          <a:ln>
            <a:noFill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8" name="Овал 47">
            <a:extLst>
              <a:ext uri="{FF2B5EF4-FFF2-40B4-BE49-F238E27FC236}">
                <a16:creationId xmlns:a16="http://schemas.microsoft.com/office/drawing/2014/main" id="{D6883891-C623-F628-825C-B49DB363E301}"/>
              </a:ext>
            </a:extLst>
          </p:cNvPr>
          <p:cNvSpPr>
            <a:spLocks noChangeAspect="1"/>
          </p:cNvSpPr>
          <p:nvPr/>
        </p:nvSpPr>
        <p:spPr>
          <a:xfrm>
            <a:off x="564844" y="2269748"/>
            <a:ext cx="637938" cy="637938"/>
          </a:xfrm>
          <a:prstGeom prst="ellipse">
            <a:avLst/>
          </a:prstGeom>
          <a:ln>
            <a:noFill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50" name="Овал 49">
            <a:extLst>
              <a:ext uri="{FF2B5EF4-FFF2-40B4-BE49-F238E27FC236}">
                <a16:creationId xmlns:a16="http://schemas.microsoft.com/office/drawing/2014/main" id="{276D46B6-3114-F20B-3A15-C9B51497E069}"/>
              </a:ext>
            </a:extLst>
          </p:cNvPr>
          <p:cNvSpPr>
            <a:spLocks noChangeAspect="1"/>
          </p:cNvSpPr>
          <p:nvPr/>
        </p:nvSpPr>
        <p:spPr>
          <a:xfrm>
            <a:off x="564844" y="3337983"/>
            <a:ext cx="637938" cy="637938"/>
          </a:xfrm>
          <a:prstGeom prst="ellipse">
            <a:avLst/>
          </a:prstGeom>
          <a:ln>
            <a:noFill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52" name="Овал 51">
            <a:extLst>
              <a:ext uri="{FF2B5EF4-FFF2-40B4-BE49-F238E27FC236}">
                <a16:creationId xmlns:a16="http://schemas.microsoft.com/office/drawing/2014/main" id="{EAFED409-F37D-FEE8-FB76-E725FDE260D4}"/>
              </a:ext>
            </a:extLst>
          </p:cNvPr>
          <p:cNvSpPr>
            <a:spLocks noChangeAspect="1"/>
          </p:cNvSpPr>
          <p:nvPr/>
        </p:nvSpPr>
        <p:spPr>
          <a:xfrm>
            <a:off x="564844" y="4320926"/>
            <a:ext cx="637938" cy="637938"/>
          </a:xfrm>
          <a:prstGeom prst="ellipse">
            <a:avLst/>
          </a:prstGeom>
          <a:ln>
            <a:noFill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54" name="Овал 53">
            <a:extLst>
              <a:ext uri="{FF2B5EF4-FFF2-40B4-BE49-F238E27FC236}">
                <a16:creationId xmlns:a16="http://schemas.microsoft.com/office/drawing/2014/main" id="{AAF0AF0C-78C0-D797-CE28-E3B98328513F}"/>
              </a:ext>
            </a:extLst>
          </p:cNvPr>
          <p:cNvSpPr>
            <a:spLocks noChangeAspect="1"/>
          </p:cNvSpPr>
          <p:nvPr/>
        </p:nvSpPr>
        <p:spPr>
          <a:xfrm>
            <a:off x="561298" y="5351385"/>
            <a:ext cx="637938" cy="637938"/>
          </a:xfrm>
          <a:prstGeom prst="ellipse">
            <a:avLst/>
          </a:prstGeom>
          <a:ln>
            <a:noFill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88CB286A-DE42-4347-F9F9-03868810E0E0}"/>
              </a:ext>
            </a:extLst>
          </p:cNvPr>
          <p:cNvSpPr txBox="1">
            <a:spLocks noChangeAspect="1"/>
          </p:cNvSpPr>
          <p:nvPr/>
        </p:nvSpPr>
        <p:spPr>
          <a:xfrm>
            <a:off x="7612057" y="1304795"/>
            <a:ext cx="936000" cy="4801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90000"/>
              </a:lnSpc>
            </a:pPr>
            <a:r>
              <a:rPr lang="ru-RU" sz="2800" b="1" cap="all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22</a:t>
            </a: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04964749-AE8A-2491-C77A-51260258FF8D}"/>
              </a:ext>
            </a:extLst>
          </p:cNvPr>
          <p:cNvSpPr txBox="1"/>
          <p:nvPr/>
        </p:nvSpPr>
        <p:spPr>
          <a:xfrm>
            <a:off x="8731561" y="1352485"/>
            <a:ext cx="2365886" cy="316057"/>
          </a:xfrm>
          <a:prstGeom prst="rect">
            <a:avLst/>
          </a:prstGeom>
          <a:effectLst>
            <a:outerShdw blurRad="50800" dist="50800" dir="5400000" algn="ctr" rotWithShape="0">
              <a:srgbClr val="000000">
                <a:alpha val="32000"/>
              </a:srgbClr>
            </a:outerShdw>
          </a:effectLst>
        </p:spPr>
        <p:txBody>
          <a:bodyPr vert="horz" lIns="91440" tIns="45720" rIns="91440" bIns="45720" rtlCol="0">
            <a:noAutofit/>
          </a:bodyPr>
          <a:lstStyle>
            <a:defPPr>
              <a:defRPr lang="ru-KZ"/>
            </a:defPPr>
            <a:lvl1pPr indent="0" algn="ctr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600" cap="all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/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/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5pPr>
            <a:lvl6pPr marL="25146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pPr algn="l"/>
            <a:r>
              <a:rPr lang="ru-RU" sz="2000" dirty="0"/>
              <a:t>индикатора</a:t>
            </a:r>
            <a:endParaRPr lang="ru-KZ" sz="2000" dirty="0"/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E8AB4279-8C17-0259-4C9C-358849ECD75C}"/>
              </a:ext>
            </a:extLst>
          </p:cNvPr>
          <p:cNvSpPr txBox="1"/>
          <p:nvPr/>
        </p:nvSpPr>
        <p:spPr>
          <a:xfrm>
            <a:off x="8731561" y="2374856"/>
            <a:ext cx="2365886" cy="316057"/>
          </a:xfrm>
          <a:prstGeom prst="rect">
            <a:avLst/>
          </a:prstGeom>
          <a:effectLst>
            <a:outerShdw blurRad="50800" dist="50800" dir="5400000" algn="ctr" rotWithShape="0">
              <a:srgbClr val="000000">
                <a:alpha val="32000"/>
              </a:srgbClr>
            </a:outerShdw>
          </a:effectLst>
        </p:spPr>
        <p:txBody>
          <a:bodyPr vert="horz" lIns="91440" tIns="45720" rIns="91440" bIns="45720" rtlCol="0">
            <a:noAutofit/>
          </a:bodyPr>
          <a:lstStyle>
            <a:defPPr>
              <a:defRPr lang="ru-KZ"/>
            </a:defPPr>
            <a:lvl1pPr indent="0" algn="ctr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600" cap="all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/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/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5pPr>
            <a:lvl6pPr marL="25146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pPr algn="l"/>
            <a:r>
              <a:rPr lang="ru-RU" sz="2000" dirty="0"/>
              <a:t>индикаторов</a:t>
            </a:r>
            <a:endParaRPr lang="ru-KZ" sz="2000" dirty="0"/>
          </a:p>
        </p:txBody>
      </p:sp>
      <p:sp>
        <p:nvSpPr>
          <p:cNvPr id="64" name="TextBox 63">
            <a:extLst>
              <a:ext uri="{FF2B5EF4-FFF2-40B4-BE49-F238E27FC236}">
                <a16:creationId xmlns:a16="http://schemas.microsoft.com/office/drawing/2014/main" id="{C75E3A3E-251D-6FE1-31C8-CDB3C6BAEA3F}"/>
              </a:ext>
            </a:extLst>
          </p:cNvPr>
          <p:cNvSpPr txBox="1"/>
          <p:nvPr/>
        </p:nvSpPr>
        <p:spPr>
          <a:xfrm>
            <a:off x="8718397" y="3434740"/>
            <a:ext cx="2100005" cy="316057"/>
          </a:xfrm>
          <a:prstGeom prst="rect">
            <a:avLst/>
          </a:prstGeom>
          <a:effectLst>
            <a:outerShdw blurRad="50800" dist="50800" dir="5400000" algn="ctr" rotWithShape="0">
              <a:srgbClr val="000000">
                <a:alpha val="32000"/>
              </a:srgbClr>
            </a:outerShdw>
          </a:effectLst>
        </p:spPr>
        <p:txBody>
          <a:bodyPr vert="horz" lIns="91440" tIns="45720" rIns="91440" bIns="45720" rtlCol="0">
            <a:noAutofit/>
          </a:bodyPr>
          <a:lstStyle>
            <a:defPPr>
              <a:defRPr lang="ru-KZ"/>
            </a:defPPr>
            <a:lvl1pPr indent="0" algn="ctr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600" cap="all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/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/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5pPr>
            <a:lvl6pPr marL="25146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pPr algn="l"/>
            <a:r>
              <a:rPr lang="ru-RU" sz="2000" dirty="0"/>
              <a:t>индикатора</a:t>
            </a:r>
            <a:endParaRPr lang="ru-KZ" sz="2000" dirty="0"/>
          </a:p>
        </p:txBody>
      </p:sp>
      <p:sp>
        <p:nvSpPr>
          <p:cNvPr id="66" name="TextBox 65">
            <a:extLst>
              <a:ext uri="{FF2B5EF4-FFF2-40B4-BE49-F238E27FC236}">
                <a16:creationId xmlns:a16="http://schemas.microsoft.com/office/drawing/2014/main" id="{F0B31806-BB7F-C79D-6981-D16B3B678CA4}"/>
              </a:ext>
            </a:extLst>
          </p:cNvPr>
          <p:cNvSpPr txBox="1"/>
          <p:nvPr/>
        </p:nvSpPr>
        <p:spPr>
          <a:xfrm>
            <a:off x="8718397" y="4428495"/>
            <a:ext cx="2100005" cy="316057"/>
          </a:xfrm>
          <a:prstGeom prst="rect">
            <a:avLst/>
          </a:prstGeom>
          <a:effectLst>
            <a:outerShdw blurRad="50800" dist="50800" dir="5400000" algn="ctr" rotWithShape="0">
              <a:srgbClr val="000000">
                <a:alpha val="32000"/>
              </a:srgbClr>
            </a:outerShdw>
          </a:effectLst>
        </p:spPr>
        <p:txBody>
          <a:bodyPr vert="horz" lIns="91440" tIns="45720" rIns="91440" bIns="45720" rtlCol="0">
            <a:noAutofit/>
          </a:bodyPr>
          <a:lstStyle>
            <a:defPPr>
              <a:defRPr lang="ru-KZ"/>
            </a:defPPr>
            <a:lvl1pPr indent="0" algn="ctr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600" cap="all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/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/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5pPr>
            <a:lvl6pPr marL="25146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pPr algn="l"/>
            <a:r>
              <a:rPr lang="ru-RU" sz="2000" dirty="0"/>
              <a:t>индикатора</a:t>
            </a:r>
            <a:endParaRPr lang="ru-KZ" sz="2000" dirty="0"/>
          </a:p>
        </p:txBody>
      </p:sp>
      <p:sp>
        <p:nvSpPr>
          <p:cNvPr id="70" name="TextBox 69">
            <a:extLst>
              <a:ext uri="{FF2B5EF4-FFF2-40B4-BE49-F238E27FC236}">
                <a16:creationId xmlns:a16="http://schemas.microsoft.com/office/drawing/2014/main" id="{B948578A-5D7A-7CDB-E5D8-F34B335BE373}"/>
              </a:ext>
            </a:extLst>
          </p:cNvPr>
          <p:cNvSpPr txBox="1"/>
          <p:nvPr/>
        </p:nvSpPr>
        <p:spPr>
          <a:xfrm>
            <a:off x="8731561" y="5449570"/>
            <a:ext cx="2100005" cy="316057"/>
          </a:xfrm>
          <a:prstGeom prst="rect">
            <a:avLst/>
          </a:prstGeom>
          <a:effectLst>
            <a:outerShdw blurRad="50800" dist="50800" dir="5400000" algn="ctr" rotWithShape="0">
              <a:srgbClr val="000000">
                <a:alpha val="32000"/>
              </a:srgbClr>
            </a:outerShdw>
          </a:effectLst>
        </p:spPr>
        <p:txBody>
          <a:bodyPr vert="horz" lIns="91440" tIns="45720" rIns="91440" bIns="45720" rtlCol="0">
            <a:noAutofit/>
          </a:bodyPr>
          <a:lstStyle>
            <a:defPPr>
              <a:defRPr lang="ru-KZ"/>
            </a:defPPr>
            <a:lvl1pPr indent="0" algn="ctr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600" cap="all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/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/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5pPr>
            <a:lvl6pPr marL="25146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pPr algn="l"/>
            <a:r>
              <a:rPr lang="ru-RU" sz="2000" dirty="0"/>
              <a:t>индикатора</a:t>
            </a:r>
            <a:endParaRPr lang="ru-KZ" sz="2000" dirty="0"/>
          </a:p>
        </p:txBody>
      </p:sp>
      <p:sp>
        <p:nvSpPr>
          <p:cNvPr id="72" name="Объект 2">
            <a:extLst>
              <a:ext uri="{FF2B5EF4-FFF2-40B4-BE49-F238E27FC236}">
                <a16:creationId xmlns:a16="http://schemas.microsoft.com/office/drawing/2014/main" id="{EE022CD4-43AB-FD13-4638-78D2AEA52E40}"/>
              </a:ext>
            </a:extLst>
          </p:cNvPr>
          <p:cNvSpPr txBox="1">
            <a:spLocks/>
          </p:cNvSpPr>
          <p:nvPr/>
        </p:nvSpPr>
        <p:spPr>
          <a:xfrm>
            <a:off x="1391510" y="3315026"/>
            <a:ext cx="5852839" cy="455945"/>
          </a:xfrm>
          <a:prstGeom prst="rect">
            <a:avLst/>
          </a:prstGeom>
          <a:effectLst>
            <a:outerShdw blurRad="50800" dist="50800" dir="5400000" algn="ctr" rotWithShape="0">
              <a:srgbClr val="000000">
                <a:alpha val="62000"/>
              </a:srgbClr>
            </a:outerShdw>
          </a:effectLst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ru-RU" sz="2400" b="1" cap="all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Категория «</a:t>
            </a:r>
            <a:r>
              <a:rPr lang="ru-RU" sz="3200" b="1" cap="all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Д</a:t>
            </a:r>
            <a:r>
              <a:rPr lang="ru-RU" sz="2400" b="1" cap="all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» (доступность)</a:t>
            </a:r>
            <a:endParaRPr lang="ru-KZ" sz="2400" b="1" cap="all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4" name="TextBox 73">
            <a:extLst>
              <a:ext uri="{FF2B5EF4-FFF2-40B4-BE49-F238E27FC236}">
                <a16:creationId xmlns:a16="http://schemas.microsoft.com/office/drawing/2014/main" id="{6111AEBE-F3A3-2F7E-364F-3A0E3ED62098}"/>
              </a:ext>
            </a:extLst>
          </p:cNvPr>
          <p:cNvSpPr txBox="1">
            <a:spLocks noChangeAspect="1"/>
          </p:cNvSpPr>
          <p:nvPr/>
        </p:nvSpPr>
        <p:spPr>
          <a:xfrm>
            <a:off x="7590107" y="3378110"/>
            <a:ext cx="936000" cy="4801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2800" b="1" cap="all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ru-RU" sz="2800" b="1" cap="all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</a:p>
        </p:txBody>
      </p:sp>
      <p:sp>
        <p:nvSpPr>
          <p:cNvPr id="76" name="Объект 2">
            <a:extLst>
              <a:ext uri="{FF2B5EF4-FFF2-40B4-BE49-F238E27FC236}">
                <a16:creationId xmlns:a16="http://schemas.microsoft.com/office/drawing/2014/main" id="{8F7A10E0-11E9-6A9F-EC36-4459DB4CE603}"/>
              </a:ext>
            </a:extLst>
          </p:cNvPr>
          <p:cNvSpPr txBox="1">
            <a:spLocks/>
          </p:cNvSpPr>
          <p:nvPr/>
        </p:nvSpPr>
        <p:spPr>
          <a:xfrm>
            <a:off x="1391510" y="4234978"/>
            <a:ext cx="5661195" cy="757130"/>
          </a:xfrm>
          <a:prstGeom prst="rect">
            <a:avLst/>
          </a:prstGeom>
          <a:effectLst>
            <a:outerShdw blurRad="50800" dist="50800" dir="5400000" algn="ctr" rotWithShape="0">
              <a:srgbClr val="000000">
                <a:alpha val="62000"/>
              </a:srgbClr>
            </a:outerShdw>
          </a:effectLst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ru-RU" sz="2400" b="1" cap="all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Категория «У» </a:t>
            </a:r>
          </a:p>
          <a:p>
            <a:pPr marL="0" indent="0"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ru-RU" sz="2400" b="1" cap="all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(многостороннее участие)</a:t>
            </a:r>
            <a:endParaRPr lang="ru-KZ" sz="2400" b="1" cap="all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8" name="TextBox 77">
            <a:extLst>
              <a:ext uri="{FF2B5EF4-FFF2-40B4-BE49-F238E27FC236}">
                <a16:creationId xmlns:a16="http://schemas.microsoft.com/office/drawing/2014/main" id="{5CBB2257-97DA-39C4-0A91-EEE0AEF6F611}"/>
              </a:ext>
            </a:extLst>
          </p:cNvPr>
          <p:cNvSpPr txBox="1">
            <a:spLocks noChangeAspect="1"/>
          </p:cNvSpPr>
          <p:nvPr/>
        </p:nvSpPr>
        <p:spPr>
          <a:xfrm>
            <a:off x="7611016" y="4399829"/>
            <a:ext cx="936000" cy="4801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90000"/>
              </a:lnSpc>
            </a:pPr>
            <a:r>
              <a:rPr lang="ru-RU" sz="2800" b="1" cap="all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10</a:t>
            </a:r>
          </a:p>
        </p:txBody>
      </p:sp>
      <p:sp>
        <p:nvSpPr>
          <p:cNvPr id="80" name="TextBox 79">
            <a:extLst>
              <a:ext uri="{FF2B5EF4-FFF2-40B4-BE49-F238E27FC236}">
                <a16:creationId xmlns:a16="http://schemas.microsoft.com/office/drawing/2014/main" id="{0D18C687-57A9-93D7-C571-0BDA02F148C8}"/>
              </a:ext>
            </a:extLst>
          </p:cNvPr>
          <p:cNvSpPr txBox="1">
            <a:spLocks noChangeAspect="1"/>
          </p:cNvSpPr>
          <p:nvPr/>
        </p:nvSpPr>
        <p:spPr>
          <a:xfrm>
            <a:off x="7590107" y="5416269"/>
            <a:ext cx="936000" cy="4801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90000"/>
              </a:lnSpc>
            </a:pPr>
            <a:r>
              <a:rPr lang="ru-RU" sz="2800" b="1" cap="all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26</a:t>
            </a:r>
          </a:p>
        </p:txBody>
      </p:sp>
      <p:sp>
        <p:nvSpPr>
          <p:cNvPr id="82" name="Объект 2">
            <a:extLst>
              <a:ext uri="{FF2B5EF4-FFF2-40B4-BE49-F238E27FC236}">
                <a16:creationId xmlns:a16="http://schemas.microsoft.com/office/drawing/2014/main" id="{5DC16465-EDD0-CF50-CB91-3A333FCE10CA}"/>
              </a:ext>
            </a:extLst>
          </p:cNvPr>
          <p:cNvSpPr txBox="1">
            <a:spLocks/>
          </p:cNvSpPr>
          <p:nvPr/>
        </p:nvSpPr>
        <p:spPr>
          <a:xfrm>
            <a:off x="1391511" y="5189718"/>
            <a:ext cx="5338470" cy="904753"/>
          </a:xfrm>
          <a:prstGeom prst="rect">
            <a:avLst/>
          </a:prstGeom>
          <a:effectLst>
            <a:outerShdw blurRad="50800" dist="50800" dir="5400000" algn="ctr" rotWithShape="0">
              <a:srgbClr val="000000">
                <a:alpha val="62000"/>
              </a:srgbClr>
            </a:outerShdw>
          </a:effectLst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ru-RU" sz="2400" b="1" cap="all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Категория «</a:t>
            </a:r>
            <a:r>
              <a:rPr lang="ru-RU" sz="3200" b="1" cap="all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К</a:t>
            </a:r>
            <a:r>
              <a:rPr lang="ru-RU" sz="2400" b="1" cap="all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» </a:t>
            </a:r>
          </a:p>
          <a:p>
            <a:pPr marL="0" indent="0"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ru-RU" sz="2400" b="1" cap="all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(сквозные индикаторы)</a:t>
            </a:r>
            <a:endParaRPr lang="ru-KZ" sz="2400" b="1" cap="all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83" name="Объект 82">
            <a:extLst>
              <a:ext uri="{FF2B5EF4-FFF2-40B4-BE49-F238E27FC236}">
                <a16:creationId xmlns:a16="http://schemas.microsoft.com/office/drawing/2014/main" id="{486B0DE1-1CA0-5028-8965-CF1C7BD7A1FD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07984489"/>
              </p:ext>
            </p:extLst>
          </p:nvPr>
        </p:nvGraphicFramePr>
        <p:xfrm>
          <a:off x="702791" y="1298065"/>
          <a:ext cx="340538" cy="54644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orelDRAW" r:id="rId2" imgW="204548" imgH="328531" progId="CorelDraw.Graphic.24">
                  <p:embed/>
                </p:oleObj>
              </mc:Choice>
              <mc:Fallback>
                <p:oleObj name="CorelDRAW" r:id="rId2" imgW="204548" imgH="328531" progId="CorelDraw.Graphic.2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702791" y="1298065"/>
                        <a:ext cx="340538" cy="54644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4" name="Объект 83">
            <a:extLst>
              <a:ext uri="{FF2B5EF4-FFF2-40B4-BE49-F238E27FC236}">
                <a16:creationId xmlns:a16="http://schemas.microsoft.com/office/drawing/2014/main" id="{3D2DB844-2265-2BAA-C781-ED3312D53451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01752168"/>
              </p:ext>
            </p:extLst>
          </p:nvPr>
        </p:nvGraphicFramePr>
        <p:xfrm>
          <a:off x="654549" y="2314700"/>
          <a:ext cx="451436" cy="57962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orelDRAW" r:id="rId4" imgW="385569" imgH="495735" progId="CorelDraw.Graphic.24">
                  <p:embed/>
                </p:oleObj>
              </mc:Choice>
              <mc:Fallback>
                <p:oleObj name="CorelDRAW" r:id="rId4" imgW="385569" imgH="495735" progId="CorelDraw.Graphic.2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654549" y="2314700"/>
                        <a:ext cx="451436" cy="57962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6" name="Объект 85">
            <a:extLst>
              <a:ext uri="{FF2B5EF4-FFF2-40B4-BE49-F238E27FC236}">
                <a16:creationId xmlns:a16="http://schemas.microsoft.com/office/drawing/2014/main" id="{15EC2606-6DC2-7B40-A4B0-89189B77C025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43894475"/>
              </p:ext>
            </p:extLst>
          </p:nvPr>
        </p:nvGraphicFramePr>
        <p:xfrm>
          <a:off x="630564" y="3407249"/>
          <a:ext cx="499405" cy="49940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orelDRAW" r:id="rId6" imgW="426414" imgH="427809" progId="CorelDraw.Graphic.24">
                  <p:embed/>
                </p:oleObj>
              </mc:Choice>
              <mc:Fallback>
                <p:oleObj name="CorelDRAW" r:id="rId6" imgW="426414" imgH="427809" progId="CorelDraw.Graphic.2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630564" y="3407249"/>
                        <a:ext cx="499405" cy="49940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7" name="Объект 86">
            <a:extLst>
              <a:ext uri="{FF2B5EF4-FFF2-40B4-BE49-F238E27FC236}">
                <a16:creationId xmlns:a16="http://schemas.microsoft.com/office/drawing/2014/main" id="{D16AD3B4-F21A-C797-608B-478F3B136D5F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04185281"/>
              </p:ext>
            </p:extLst>
          </p:nvPr>
        </p:nvGraphicFramePr>
        <p:xfrm>
          <a:off x="674677" y="4394095"/>
          <a:ext cx="431308" cy="5186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orelDRAW" r:id="rId8" imgW="501567" imgH="602524" progId="CorelDraw.Graphic.24">
                  <p:embed/>
                </p:oleObj>
              </mc:Choice>
              <mc:Fallback>
                <p:oleObj name="CorelDRAW" r:id="rId8" imgW="501567" imgH="602524" progId="CorelDraw.Graphic.2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674677" y="4394095"/>
                        <a:ext cx="431308" cy="51866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8" name="Объект 87">
            <a:extLst>
              <a:ext uri="{FF2B5EF4-FFF2-40B4-BE49-F238E27FC236}">
                <a16:creationId xmlns:a16="http://schemas.microsoft.com/office/drawing/2014/main" id="{A03A9E07-5639-BF91-7CDF-945A5792B345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74806397"/>
              </p:ext>
            </p:extLst>
          </p:nvPr>
        </p:nvGraphicFramePr>
        <p:xfrm>
          <a:off x="662524" y="5418927"/>
          <a:ext cx="455613" cy="4968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orelDRAW" r:id="rId10" imgW="454841" imgH="497042" progId="CorelDraw.Graphic.24">
                  <p:embed/>
                </p:oleObj>
              </mc:Choice>
              <mc:Fallback>
                <p:oleObj name="CorelDRAW" r:id="rId10" imgW="454841" imgH="497042" progId="CorelDraw.Graphic.2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662524" y="5418927"/>
                        <a:ext cx="455613" cy="4968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6077186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BD20FBB0-0804-49CE-90C9-B52E1B733009}"/>
              </a:ext>
            </a:extLst>
          </p:cNvPr>
          <p:cNvSpPr/>
          <p:nvPr/>
        </p:nvSpPr>
        <p:spPr>
          <a:xfrm>
            <a:off x="1745863" y="122961"/>
            <a:ext cx="8486486" cy="455945"/>
          </a:xfrm>
          <a:prstGeom prst="rect">
            <a:avLst/>
          </a:prstGeom>
          <a:solidFill>
            <a:srgbClr val="2C578E"/>
          </a:solidFill>
          <a:ln>
            <a:noFill/>
          </a:ln>
          <a:effectLst>
            <a:outerShdw blurRad="3048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A2C191D0-000C-4DAE-9604-ECC3812A1556}"/>
              </a:ext>
            </a:extLst>
          </p:cNvPr>
          <p:cNvSpPr/>
          <p:nvPr/>
        </p:nvSpPr>
        <p:spPr>
          <a:xfrm>
            <a:off x="437787" y="1912166"/>
            <a:ext cx="4346192" cy="1449759"/>
          </a:xfrm>
          <a:prstGeom prst="rect">
            <a:avLst/>
          </a:prstGeom>
          <a:solidFill>
            <a:srgbClr val="2C578E"/>
          </a:solidFill>
          <a:ln>
            <a:noFill/>
          </a:ln>
          <a:effectLst>
            <a:outerShdw blurRad="3048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" name="Прямоугольник 28">
            <a:extLst>
              <a:ext uri="{FF2B5EF4-FFF2-40B4-BE49-F238E27FC236}">
                <a16:creationId xmlns:a16="http://schemas.microsoft.com/office/drawing/2014/main" id="{E7A607CA-3FF9-482D-BB95-8C7162FBE6FF}"/>
              </a:ext>
            </a:extLst>
          </p:cNvPr>
          <p:cNvSpPr/>
          <p:nvPr/>
        </p:nvSpPr>
        <p:spPr>
          <a:xfrm>
            <a:off x="5286017" y="1880922"/>
            <a:ext cx="6610514" cy="1481003"/>
          </a:xfrm>
          <a:prstGeom prst="rect">
            <a:avLst/>
          </a:prstGeom>
          <a:gradFill flip="none" rotWithShape="1">
            <a:gsLst>
              <a:gs pos="0">
                <a:srgbClr val="2C578E"/>
              </a:gs>
              <a:gs pos="45000">
                <a:srgbClr val="3A75BC"/>
              </a:gs>
              <a:gs pos="100000">
                <a:srgbClr val="2C578E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0" name="Прямоугольник 49">
            <a:extLst>
              <a:ext uri="{FF2B5EF4-FFF2-40B4-BE49-F238E27FC236}">
                <a16:creationId xmlns:a16="http://schemas.microsoft.com/office/drawing/2014/main" id="{8CAB3FE3-C3BD-0711-125E-07F6E0BE74B3}"/>
              </a:ext>
            </a:extLst>
          </p:cNvPr>
          <p:cNvSpPr/>
          <p:nvPr/>
        </p:nvSpPr>
        <p:spPr>
          <a:xfrm>
            <a:off x="8350898" y="1966635"/>
            <a:ext cx="1632731" cy="404717"/>
          </a:xfrm>
          <a:prstGeom prst="rect">
            <a:avLst/>
          </a:prstGeom>
          <a:gradFill flip="none" rotWithShape="1">
            <a:gsLst>
              <a:gs pos="0">
                <a:srgbClr val="234471"/>
              </a:gs>
              <a:gs pos="45000">
                <a:srgbClr val="376CB3"/>
              </a:gs>
              <a:gs pos="100000">
                <a:srgbClr val="2C578E"/>
              </a:gs>
            </a:gsLst>
            <a:lin ang="0" scaled="1"/>
            <a:tileRect/>
          </a:gradFill>
          <a:ln>
            <a:noFill/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52" name="Прямоугольник 51">
            <a:extLst>
              <a:ext uri="{FF2B5EF4-FFF2-40B4-BE49-F238E27FC236}">
                <a16:creationId xmlns:a16="http://schemas.microsoft.com/office/drawing/2014/main" id="{15E31BA4-AFBC-3AF8-8DB6-3D0714448242}"/>
              </a:ext>
            </a:extLst>
          </p:cNvPr>
          <p:cNvSpPr/>
          <p:nvPr/>
        </p:nvSpPr>
        <p:spPr>
          <a:xfrm>
            <a:off x="8348032" y="2418768"/>
            <a:ext cx="1632731" cy="404717"/>
          </a:xfrm>
          <a:prstGeom prst="rect">
            <a:avLst/>
          </a:prstGeom>
          <a:gradFill flip="none" rotWithShape="1">
            <a:gsLst>
              <a:gs pos="0">
                <a:srgbClr val="234471"/>
              </a:gs>
              <a:gs pos="45000">
                <a:srgbClr val="376CB3"/>
              </a:gs>
              <a:gs pos="100000">
                <a:srgbClr val="2C578E"/>
              </a:gs>
            </a:gsLst>
            <a:lin ang="0" scaled="1"/>
            <a:tileRect/>
          </a:gradFill>
          <a:ln>
            <a:noFill/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54" name="Прямоугольник 53">
            <a:extLst>
              <a:ext uri="{FF2B5EF4-FFF2-40B4-BE49-F238E27FC236}">
                <a16:creationId xmlns:a16="http://schemas.microsoft.com/office/drawing/2014/main" id="{9A2DC38B-B839-72EB-2EBB-13F3B437A6E2}"/>
              </a:ext>
            </a:extLst>
          </p:cNvPr>
          <p:cNvSpPr/>
          <p:nvPr/>
        </p:nvSpPr>
        <p:spPr>
          <a:xfrm>
            <a:off x="8348032" y="2875777"/>
            <a:ext cx="1632731" cy="404717"/>
          </a:xfrm>
          <a:prstGeom prst="rect">
            <a:avLst/>
          </a:prstGeom>
          <a:gradFill flip="none" rotWithShape="1">
            <a:gsLst>
              <a:gs pos="0">
                <a:srgbClr val="234471"/>
              </a:gs>
              <a:gs pos="45000">
                <a:srgbClr val="376CB3"/>
              </a:gs>
              <a:gs pos="100000">
                <a:srgbClr val="2C578E"/>
              </a:gs>
            </a:gsLst>
            <a:lin ang="0" scaled="1"/>
            <a:tileRect/>
          </a:gradFill>
          <a:ln>
            <a:noFill/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5" name="Объект 2">
            <a:extLst>
              <a:ext uri="{FF2B5EF4-FFF2-40B4-BE49-F238E27FC236}">
                <a16:creationId xmlns:a16="http://schemas.microsoft.com/office/drawing/2014/main" id="{6A462072-B46E-4DCD-BF85-B8021FB98BB1}"/>
              </a:ext>
            </a:extLst>
          </p:cNvPr>
          <p:cNvSpPr txBox="1">
            <a:spLocks/>
          </p:cNvSpPr>
          <p:nvPr/>
        </p:nvSpPr>
        <p:spPr>
          <a:xfrm>
            <a:off x="2346289" y="104405"/>
            <a:ext cx="7404074" cy="455945"/>
          </a:xfrm>
          <a:prstGeom prst="rect">
            <a:avLst/>
          </a:prstGeom>
          <a:effectLst>
            <a:outerShdw blurRad="50800" dist="50800" dir="5400000" algn="ctr" rotWithShape="0">
              <a:srgbClr val="000000">
                <a:alpha val="62000"/>
              </a:srgbClr>
            </a:outerShdw>
          </a:effectLst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ru-RU" sz="2400" b="1" cap="all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Сетевые Индикаторы</a:t>
            </a:r>
            <a:endParaRPr lang="ru-KZ" sz="2400" b="1" cap="all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9204CCB-BDB2-474C-ACD9-7147E3FE6DA7}"/>
              </a:ext>
            </a:extLst>
          </p:cNvPr>
          <p:cNvSpPr txBox="1">
            <a:spLocks noChangeAspect="1"/>
          </p:cNvSpPr>
          <p:nvPr/>
        </p:nvSpPr>
        <p:spPr>
          <a:xfrm>
            <a:off x="8338611" y="2032573"/>
            <a:ext cx="1094457" cy="3139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90000"/>
              </a:lnSpc>
            </a:pPr>
            <a:r>
              <a:rPr lang="ru-RU" sz="1600" b="1" cap="all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1879 </a:t>
            </a:r>
            <a:r>
              <a:rPr lang="ru-RU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тыс.</a:t>
            </a:r>
          </a:p>
        </p:txBody>
      </p:sp>
      <p:sp>
        <p:nvSpPr>
          <p:cNvPr id="14" name="Объект 9">
            <a:extLst>
              <a:ext uri="{FF2B5EF4-FFF2-40B4-BE49-F238E27FC236}">
                <a16:creationId xmlns:a16="http://schemas.microsoft.com/office/drawing/2014/main" id="{BCF90888-C40C-45B0-A764-B6EAB60124BD}"/>
              </a:ext>
            </a:extLst>
          </p:cNvPr>
          <p:cNvSpPr txBox="1">
            <a:spLocks/>
          </p:cNvSpPr>
          <p:nvPr/>
        </p:nvSpPr>
        <p:spPr>
          <a:xfrm>
            <a:off x="10226732" y="3022149"/>
            <a:ext cx="1910844" cy="238153"/>
          </a:xfrm>
          <a:prstGeom prst="rect">
            <a:avLst/>
          </a:prstGeom>
          <a:effectLst>
            <a:outerShdw blurRad="50800" dist="50800" dir="5400000" algn="ctr" rotWithShape="0">
              <a:srgbClr val="000000">
                <a:alpha val="31000"/>
              </a:srgbClr>
            </a:outerShdw>
          </a:effectLst>
        </p:spPr>
        <p:txBody>
          <a:bodyPr vert="horz" lIns="91440" tIns="45720" rIns="91440" bIns="45720" rtlCol="0">
            <a:noAutofit/>
          </a:bodyPr>
          <a:lstStyle>
            <a:defPPr>
              <a:defRPr lang="ru-KZ"/>
            </a:defPPr>
            <a:lvl1pPr indent="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600" cap="all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/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/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5pPr>
            <a:lvl6pPr marL="25146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r>
              <a:rPr lang="ru-RU" sz="1000" cap="none" dirty="0">
                <a:solidFill>
                  <a:schemeClr val="bg1">
                    <a:lumMod val="75000"/>
                  </a:schemeClr>
                </a:solidFill>
              </a:rPr>
              <a:t>Источник: </a:t>
            </a:r>
            <a:r>
              <a:rPr lang="en-US" sz="1000" cap="none" dirty="0">
                <a:solidFill>
                  <a:schemeClr val="bg1">
                    <a:lumMod val="75000"/>
                  </a:schemeClr>
                </a:solidFill>
              </a:rPr>
              <a:t>IDC Europe, 2022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4273EC7B-E56B-4B4D-AE9E-F2CCAAB6A4EB}"/>
              </a:ext>
            </a:extLst>
          </p:cNvPr>
          <p:cNvSpPr txBox="1">
            <a:spLocks noChangeAspect="1"/>
          </p:cNvSpPr>
          <p:nvPr/>
        </p:nvSpPr>
        <p:spPr>
          <a:xfrm>
            <a:off x="9370822" y="2014712"/>
            <a:ext cx="654617" cy="3416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90000"/>
              </a:lnSpc>
            </a:pPr>
            <a:r>
              <a:rPr lang="ru-RU" b="1" cap="all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72%</a:t>
            </a:r>
          </a:p>
        </p:txBody>
      </p:sp>
      <p:sp>
        <p:nvSpPr>
          <p:cNvPr id="16" name="Объект 9">
            <a:extLst>
              <a:ext uri="{FF2B5EF4-FFF2-40B4-BE49-F238E27FC236}">
                <a16:creationId xmlns:a16="http://schemas.microsoft.com/office/drawing/2014/main" id="{05054D33-AEB7-48F8-BD86-3C03DF8E793F}"/>
              </a:ext>
            </a:extLst>
          </p:cNvPr>
          <p:cNvSpPr txBox="1">
            <a:spLocks/>
          </p:cNvSpPr>
          <p:nvPr/>
        </p:nvSpPr>
        <p:spPr>
          <a:xfrm>
            <a:off x="5813243" y="2032573"/>
            <a:ext cx="2341712" cy="317805"/>
          </a:xfrm>
          <a:prstGeom prst="rect">
            <a:avLst/>
          </a:prstGeom>
          <a:effectLst>
            <a:outerShdw blurRad="50800" dist="50800" dir="5400000" algn="ctr" rotWithShape="0">
              <a:srgbClr val="000000">
                <a:alpha val="49000"/>
              </a:srgbClr>
            </a:outerShdw>
          </a:effectLst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ru-RU" sz="1800" b="1" cap="all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казахтелеком</a:t>
            </a:r>
            <a:endParaRPr lang="ru-KZ" sz="1800" b="1" cap="all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03A90222-6959-811F-F5DC-298089862500}"/>
              </a:ext>
            </a:extLst>
          </p:cNvPr>
          <p:cNvSpPr txBox="1"/>
          <p:nvPr/>
        </p:nvSpPr>
        <p:spPr>
          <a:xfrm>
            <a:off x="817716" y="2177639"/>
            <a:ext cx="3340683" cy="877877"/>
          </a:xfrm>
          <a:prstGeom prst="rect">
            <a:avLst/>
          </a:prstGeom>
          <a:effectLst>
            <a:outerShdw blurRad="50800" dist="50800" dir="5400000" algn="ctr" rotWithShape="0">
              <a:srgbClr val="000000">
                <a:alpha val="49000"/>
              </a:srgbClr>
            </a:outerShdw>
          </a:effectLst>
        </p:spPr>
        <p:txBody>
          <a:bodyPr vert="horz" lIns="91440" tIns="45720" rIns="91440" bIns="45720" rtlCol="0">
            <a:noAutofit/>
          </a:bodyPr>
          <a:lstStyle>
            <a:defPPr>
              <a:defRPr lang="ru-KZ"/>
            </a:defPPr>
            <a:lvl1pPr indent="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b="1" cap="all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/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/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5pPr>
            <a:lvl6pPr marL="25146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pPr algn="ctr"/>
            <a:r>
              <a:rPr lang="ru-RU" dirty="0"/>
              <a:t>Количество Абонентов </a:t>
            </a:r>
            <a:r>
              <a:rPr lang="ru-RU" dirty="0" err="1"/>
              <a:t>шпд</a:t>
            </a:r>
            <a:r>
              <a:rPr lang="ru-RU" dirty="0"/>
              <a:t>                в </a:t>
            </a:r>
            <a:r>
              <a:rPr lang="ru-RU" dirty="0" err="1"/>
              <a:t>казахстане</a:t>
            </a:r>
            <a:r>
              <a:rPr lang="ru-RU" dirty="0"/>
              <a:t> (2021 г.)</a:t>
            </a:r>
            <a:endParaRPr lang="ru-KZ" dirty="0"/>
          </a:p>
        </p:txBody>
      </p:sp>
      <p:sp>
        <p:nvSpPr>
          <p:cNvPr id="42" name="Объект 9">
            <a:extLst>
              <a:ext uri="{FF2B5EF4-FFF2-40B4-BE49-F238E27FC236}">
                <a16:creationId xmlns:a16="http://schemas.microsoft.com/office/drawing/2014/main" id="{72F920FE-2AD7-F7A2-FE13-12461A6AE169}"/>
              </a:ext>
            </a:extLst>
          </p:cNvPr>
          <p:cNvSpPr txBox="1">
            <a:spLocks/>
          </p:cNvSpPr>
          <p:nvPr/>
        </p:nvSpPr>
        <p:spPr>
          <a:xfrm>
            <a:off x="5826108" y="2380730"/>
            <a:ext cx="2740478" cy="317805"/>
          </a:xfrm>
          <a:prstGeom prst="rect">
            <a:avLst/>
          </a:prstGeom>
          <a:effectLst>
            <a:outerShdw blurRad="50800" dist="50800" dir="5400000" algn="ctr" rotWithShape="0">
              <a:srgbClr val="000000">
                <a:alpha val="49000"/>
              </a:srgbClr>
            </a:outerShdw>
          </a:effectLst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ru-RU" sz="1800" b="1" cap="all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билайн</a:t>
            </a:r>
            <a:endParaRPr lang="ru-KZ" sz="1800" b="1" cap="all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4" name="Объект 9">
            <a:extLst>
              <a:ext uri="{FF2B5EF4-FFF2-40B4-BE49-F238E27FC236}">
                <a16:creationId xmlns:a16="http://schemas.microsoft.com/office/drawing/2014/main" id="{8F14613F-DB85-A9D6-69AF-EA0E1C8AA27C}"/>
              </a:ext>
            </a:extLst>
          </p:cNvPr>
          <p:cNvSpPr txBox="1">
            <a:spLocks/>
          </p:cNvSpPr>
          <p:nvPr/>
        </p:nvSpPr>
        <p:spPr>
          <a:xfrm>
            <a:off x="5846057" y="2752452"/>
            <a:ext cx="2740478" cy="317805"/>
          </a:xfrm>
          <a:prstGeom prst="rect">
            <a:avLst/>
          </a:prstGeom>
          <a:effectLst>
            <a:outerShdw blurRad="50800" dist="50800" dir="5400000" algn="ctr" rotWithShape="0">
              <a:srgbClr val="000000">
                <a:alpha val="49000"/>
              </a:srgbClr>
            </a:outerShdw>
          </a:effectLst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ru-RU" sz="1800" b="1" cap="all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другие</a:t>
            </a:r>
            <a:endParaRPr lang="ru-KZ" sz="1800" b="1" cap="all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6" name="Прямоугольник 55">
            <a:extLst>
              <a:ext uri="{FF2B5EF4-FFF2-40B4-BE49-F238E27FC236}">
                <a16:creationId xmlns:a16="http://schemas.microsoft.com/office/drawing/2014/main" id="{DA8D6464-EA67-EFD5-E5A2-0A31FB7173A8}"/>
              </a:ext>
            </a:extLst>
          </p:cNvPr>
          <p:cNvSpPr/>
          <p:nvPr/>
        </p:nvSpPr>
        <p:spPr>
          <a:xfrm>
            <a:off x="437787" y="4539886"/>
            <a:ext cx="4346192" cy="1449759"/>
          </a:xfrm>
          <a:prstGeom prst="rect">
            <a:avLst/>
          </a:prstGeom>
          <a:solidFill>
            <a:srgbClr val="2C578E"/>
          </a:solidFill>
          <a:ln>
            <a:noFill/>
          </a:ln>
          <a:effectLst>
            <a:outerShdw blurRad="3048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8" name="Прямоугольник 57">
            <a:extLst>
              <a:ext uri="{FF2B5EF4-FFF2-40B4-BE49-F238E27FC236}">
                <a16:creationId xmlns:a16="http://schemas.microsoft.com/office/drawing/2014/main" id="{BCF463C7-D5BF-3C14-FF1C-CE637D8DBC11}"/>
              </a:ext>
            </a:extLst>
          </p:cNvPr>
          <p:cNvSpPr/>
          <p:nvPr/>
        </p:nvSpPr>
        <p:spPr>
          <a:xfrm>
            <a:off x="5286017" y="4508642"/>
            <a:ext cx="6610514" cy="1481003"/>
          </a:xfrm>
          <a:prstGeom prst="rect">
            <a:avLst/>
          </a:prstGeom>
          <a:gradFill flip="none" rotWithShape="1">
            <a:gsLst>
              <a:gs pos="0">
                <a:srgbClr val="2C578E"/>
              </a:gs>
              <a:gs pos="45000">
                <a:srgbClr val="3A75BC"/>
              </a:gs>
              <a:gs pos="100000">
                <a:srgbClr val="2C578E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0" name="Объект 9">
            <a:extLst>
              <a:ext uri="{FF2B5EF4-FFF2-40B4-BE49-F238E27FC236}">
                <a16:creationId xmlns:a16="http://schemas.microsoft.com/office/drawing/2014/main" id="{41076948-EAC7-4910-30D7-63AEDD840493}"/>
              </a:ext>
            </a:extLst>
          </p:cNvPr>
          <p:cNvSpPr txBox="1">
            <a:spLocks/>
          </p:cNvSpPr>
          <p:nvPr/>
        </p:nvSpPr>
        <p:spPr>
          <a:xfrm>
            <a:off x="5826108" y="4606754"/>
            <a:ext cx="1427312" cy="317805"/>
          </a:xfrm>
          <a:prstGeom prst="rect">
            <a:avLst/>
          </a:prstGeom>
          <a:effectLst>
            <a:outerShdw blurRad="50800" dist="50800" dir="5400000" algn="ctr" rotWithShape="0">
              <a:srgbClr val="000000">
                <a:alpha val="49000"/>
              </a:srgbClr>
            </a:outerShdw>
          </a:effectLst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1800" b="1" cap="all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kcell</a:t>
            </a:r>
            <a:endParaRPr lang="ru-KZ" sz="1800" b="1" cap="all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EB819827-9EB2-314A-9AF4-5F5BBB51E956}"/>
              </a:ext>
            </a:extLst>
          </p:cNvPr>
          <p:cNvSpPr txBox="1"/>
          <p:nvPr/>
        </p:nvSpPr>
        <p:spPr>
          <a:xfrm>
            <a:off x="817717" y="4892286"/>
            <a:ext cx="3152486" cy="877877"/>
          </a:xfrm>
          <a:prstGeom prst="rect">
            <a:avLst/>
          </a:prstGeom>
          <a:effectLst>
            <a:outerShdw blurRad="50800" dist="50800" dir="5400000" algn="ctr" rotWithShape="0">
              <a:srgbClr val="000000">
                <a:alpha val="49000"/>
              </a:srgbClr>
            </a:outerShdw>
          </a:effectLst>
        </p:spPr>
        <p:txBody>
          <a:bodyPr vert="horz" lIns="91440" tIns="45720" rIns="91440" bIns="45720" rtlCol="0">
            <a:noAutofit/>
          </a:bodyPr>
          <a:lstStyle>
            <a:defPPr>
              <a:defRPr lang="ru-KZ"/>
            </a:defPPr>
            <a:lvl1pPr indent="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b="1" cap="all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/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/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5pPr>
            <a:lvl6pPr marL="25146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pPr algn="ctr"/>
            <a:r>
              <a:rPr lang="ru-RU" dirty="0"/>
              <a:t>Мобильные</a:t>
            </a:r>
          </a:p>
          <a:p>
            <a:pPr algn="ctr"/>
            <a:r>
              <a:rPr lang="ru-RU" dirty="0"/>
              <a:t>Операторы (ШПД)</a:t>
            </a:r>
            <a:endParaRPr lang="ru-KZ" dirty="0"/>
          </a:p>
        </p:txBody>
      </p:sp>
      <p:sp>
        <p:nvSpPr>
          <p:cNvPr id="64" name="Объект 9">
            <a:extLst>
              <a:ext uri="{FF2B5EF4-FFF2-40B4-BE49-F238E27FC236}">
                <a16:creationId xmlns:a16="http://schemas.microsoft.com/office/drawing/2014/main" id="{FDEFA41A-7A7E-12CE-F397-4DB0DBE4F1A2}"/>
              </a:ext>
            </a:extLst>
          </p:cNvPr>
          <p:cNvSpPr txBox="1">
            <a:spLocks/>
          </p:cNvSpPr>
          <p:nvPr/>
        </p:nvSpPr>
        <p:spPr>
          <a:xfrm>
            <a:off x="5826108" y="5050244"/>
            <a:ext cx="2000957" cy="317805"/>
          </a:xfrm>
          <a:prstGeom prst="rect">
            <a:avLst/>
          </a:prstGeom>
          <a:effectLst>
            <a:outerShdw blurRad="50800" dist="50800" dir="5400000" algn="ctr" rotWithShape="0">
              <a:srgbClr val="000000">
                <a:alpha val="49000"/>
              </a:srgbClr>
            </a:outerShdw>
          </a:effectLst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1800" b="1" cap="all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altel</a:t>
            </a:r>
            <a:r>
              <a:rPr lang="en-US" sz="1800" b="1" cap="all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\tele2</a:t>
            </a:r>
            <a:endParaRPr lang="ru-KZ" sz="1800" b="1" cap="all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0" name="Объект 9">
            <a:extLst>
              <a:ext uri="{FF2B5EF4-FFF2-40B4-BE49-F238E27FC236}">
                <a16:creationId xmlns:a16="http://schemas.microsoft.com/office/drawing/2014/main" id="{1C30F8DA-F428-6E05-4FD3-16B1E0D0CADF}"/>
              </a:ext>
            </a:extLst>
          </p:cNvPr>
          <p:cNvSpPr txBox="1">
            <a:spLocks/>
          </p:cNvSpPr>
          <p:nvPr/>
        </p:nvSpPr>
        <p:spPr>
          <a:xfrm>
            <a:off x="5846057" y="5512562"/>
            <a:ext cx="1291861" cy="317805"/>
          </a:xfrm>
          <a:prstGeom prst="rect">
            <a:avLst/>
          </a:prstGeom>
          <a:effectLst>
            <a:outerShdw blurRad="50800" dist="50800" dir="5400000" algn="ctr" rotWithShape="0">
              <a:srgbClr val="000000">
                <a:alpha val="49000"/>
              </a:srgbClr>
            </a:outerShdw>
          </a:effectLst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1800" b="1" cap="all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beeline</a:t>
            </a:r>
            <a:endParaRPr lang="ru-KZ" sz="1800" b="1" cap="all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4" name="TextBox 73">
            <a:extLst>
              <a:ext uri="{FF2B5EF4-FFF2-40B4-BE49-F238E27FC236}">
                <a16:creationId xmlns:a16="http://schemas.microsoft.com/office/drawing/2014/main" id="{7BBFB3A4-9ACC-56E1-B90D-02373AC0FFE5}"/>
              </a:ext>
            </a:extLst>
          </p:cNvPr>
          <p:cNvSpPr txBox="1">
            <a:spLocks noChangeAspect="1"/>
          </p:cNvSpPr>
          <p:nvPr/>
        </p:nvSpPr>
        <p:spPr>
          <a:xfrm>
            <a:off x="8392709" y="2472329"/>
            <a:ext cx="1094457" cy="3139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90000"/>
              </a:lnSpc>
            </a:pPr>
            <a:r>
              <a:rPr lang="ru-RU" sz="1600" b="1" cap="all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562 </a:t>
            </a:r>
            <a:r>
              <a:rPr lang="ru-RU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тыс.</a:t>
            </a:r>
          </a:p>
        </p:txBody>
      </p:sp>
      <p:sp>
        <p:nvSpPr>
          <p:cNvPr id="76" name="TextBox 75">
            <a:extLst>
              <a:ext uri="{FF2B5EF4-FFF2-40B4-BE49-F238E27FC236}">
                <a16:creationId xmlns:a16="http://schemas.microsoft.com/office/drawing/2014/main" id="{B20AECE2-27F8-3E55-03BF-2FEF6AA96395}"/>
              </a:ext>
            </a:extLst>
          </p:cNvPr>
          <p:cNvSpPr txBox="1">
            <a:spLocks noChangeAspect="1"/>
          </p:cNvSpPr>
          <p:nvPr/>
        </p:nvSpPr>
        <p:spPr>
          <a:xfrm>
            <a:off x="8392709" y="2933762"/>
            <a:ext cx="1094457" cy="3139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90000"/>
              </a:lnSpc>
            </a:pPr>
            <a:r>
              <a:rPr lang="ru-RU" sz="1600" b="1" cap="all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269 </a:t>
            </a:r>
            <a:r>
              <a:rPr lang="ru-RU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тыс.</a:t>
            </a:r>
          </a:p>
        </p:txBody>
      </p:sp>
      <p:sp>
        <p:nvSpPr>
          <p:cNvPr id="78" name="TextBox 77">
            <a:extLst>
              <a:ext uri="{FF2B5EF4-FFF2-40B4-BE49-F238E27FC236}">
                <a16:creationId xmlns:a16="http://schemas.microsoft.com/office/drawing/2014/main" id="{D1FE02A3-6665-7811-1A0E-A0C7A3324ADD}"/>
              </a:ext>
            </a:extLst>
          </p:cNvPr>
          <p:cNvSpPr txBox="1">
            <a:spLocks noChangeAspect="1"/>
          </p:cNvSpPr>
          <p:nvPr/>
        </p:nvSpPr>
        <p:spPr>
          <a:xfrm>
            <a:off x="9370821" y="2466229"/>
            <a:ext cx="654617" cy="3416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90000"/>
              </a:lnSpc>
            </a:pPr>
            <a:r>
              <a:rPr lang="ru-RU" b="1" cap="all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15%</a:t>
            </a:r>
          </a:p>
        </p:txBody>
      </p:sp>
      <p:sp>
        <p:nvSpPr>
          <p:cNvPr id="80" name="TextBox 79">
            <a:extLst>
              <a:ext uri="{FF2B5EF4-FFF2-40B4-BE49-F238E27FC236}">
                <a16:creationId xmlns:a16="http://schemas.microsoft.com/office/drawing/2014/main" id="{9783B08B-BC5A-338B-2669-966F71BE4CAC}"/>
              </a:ext>
            </a:extLst>
          </p:cNvPr>
          <p:cNvSpPr txBox="1">
            <a:spLocks noChangeAspect="1"/>
          </p:cNvSpPr>
          <p:nvPr/>
        </p:nvSpPr>
        <p:spPr>
          <a:xfrm>
            <a:off x="9406656" y="2931866"/>
            <a:ext cx="654617" cy="3416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90000"/>
              </a:lnSpc>
            </a:pPr>
            <a:r>
              <a:rPr lang="ru-RU" b="1" cap="all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13%</a:t>
            </a:r>
          </a:p>
        </p:txBody>
      </p:sp>
      <p:sp>
        <p:nvSpPr>
          <p:cNvPr id="82" name="Прямоугольник 81">
            <a:extLst>
              <a:ext uri="{FF2B5EF4-FFF2-40B4-BE49-F238E27FC236}">
                <a16:creationId xmlns:a16="http://schemas.microsoft.com/office/drawing/2014/main" id="{09BF4668-9E1D-3CA4-5179-CBD7AF354484}"/>
              </a:ext>
            </a:extLst>
          </p:cNvPr>
          <p:cNvSpPr/>
          <p:nvPr/>
        </p:nvSpPr>
        <p:spPr>
          <a:xfrm>
            <a:off x="8350897" y="4554816"/>
            <a:ext cx="1632731" cy="404717"/>
          </a:xfrm>
          <a:prstGeom prst="rect">
            <a:avLst/>
          </a:prstGeom>
          <a:gradFill flip="none" rotWithShape="1">
            <a:gsLst>
              <a:gs pos="0">
                <a:srgbClr val="234471"/>
              </a:gs>
              <a:gs pos="45000">
                <a:srgbClr val="376CB3"/>
              </a:gs>
              <a:gs pos="100000">
                <a:srgbClr val="2C578E"/>
              </a:gs>
            </a:gsLst>
            <a:lin ang="0" scaled="1"/>
            <a:tileRect/>
          </a:gradFill>
          <a:ln>
            <a:noFill/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84" name="Прямоугольник 83">
            <a:extLst>
              <a:ext uri="{FF2B5EF4-FFF2-40B4-BE49-F238E27FC236}">
                <a16:creationId xmlns:a16="http://schemas.microsoft.com/office/drawing/2014/main" id="{F54224F4-F1CC-79AE-274B-A2024FDA8F94}"/>
              </a:ext>
            </a:extLst>
          </p:cNvPr>
          <p:cNvSpPr/>
          <p:nvPr/>
        </p:nvSpPr>
        <p:spPr>
          <a:xfrm>
            <a:off x="8348031" y="5006949"/>
            <a:ext cx="1632731" cy="404717"/>
          </a:xfrm>
          <a:prstGeom prst="rect">
            <a:avLst/>
          </a:prstGeom>
          <a:gradFill flip="none" rotWithShape="1">
            <a:gsLst>
              <a:gs pos="0">
                <a:srgbClr val="234471"/>
              </a:gs>
              <a:gs pos="45000">
                <a:srgbClr val="376CB3"/>
              </a:gs>
              <a:gs pos="100000">
                <a:srgbClr val="2C578E"/>
              </a:gs>
            </a:gsLst>
            <a:lin ang="0" scaled="1"/>
            <a:tileRect/>
          </a:gradFill>
          <a:ln>
            <a:noFill/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86" name="Прямоугольник 85">
            <a:extLst>
              <a:ext uri="{FF2B5EF4-FFF2-40B4-BE49-F238E27FC236}">
                <a16:creationId xmlns:a16="http://schemas.microsoft.com/office/drawing/2014/main" id="{6DB3D119-4F39-B0F6-426F-BB01E30FA28C}"/>
              </a:ext>
            </a:extLst>
          </p:cNvPr>
          <p:cNvSpPr/>
          <p:nvPr/>
        </p:nvSpPr>
        <p:spPr>
          <a:xfrm>
            <a:off x="8348031" y="5463958"/>
            <a:ext cx="1632731" cy="404717"/>
          </a:xfrm>
          <a:prstGeom prst="rect">
            <a:avLst/>
          </a:prstGeom>
          <a:gradFill flip="none" rotWithShape="1">
            <a:gsLst>
              <a:gs pos="0">
                <a:srgbClr val="234471"/>
              </a:gs>
              <a:gs pos="45000">
                <a:srgbClr val="376CB3"/>
              </a:gs>
              <a:gs pos="100000">
                <a:srgbClr val="2C578E"/>
              </a:gs>
            </a:gsLst>
            <a:lin ang="0" scaled="1"/>
            <a:tileRect/>
          </a:gradFill>
          <a:ln>
            <a:noFill/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88" name="TextBox 87">
            <a:extLst>
              <a:ext uri="{FF2B5EF4-FFF2-40B4-BE49-F238E27FC236}">
                <a16:creationId xmlns:a16="http://schemas.microsoft.com/office/drawing/2014/main" id="{B6FC9701-84ED-A7C6-CF6C-37766824D5CA}"/>
              </a:ext>
            </a:extLst>
          </p:cNvPr>
          <p:cNvSpPr txBox="1">
            <a:spLocks noChangeAspect="1"/>
          </p:cNvSpPr>
          <p:nvPr/>
        </p:nvSpPr>
        <p:spPr>
          <a:xfrm>
            <a:off x="8338610" y="4620754"/>
            <a:ext cx="1094457" cy="3139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90000"/>
              </a:lnSpc>
            </a:pPr>
            <a:r>
              <a:rPr lang="ru-RU" sz="1600" b="1" cap="all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6347 </a:t>
            </a:r>
            <a:r>
              <a:rPr lang="ru-RU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тыс.</a:t>
            </a:r>
          </a:p>
        </p:txBody>
      </p:sp>
      <p:sp>
        <p:nvSpPr>
          <p:cNvPr id="90" name="Объект 9">
            <a:extLst>
              <a:ext uri="{FF2B5EF4-FFF2-40B4-BE49-F238E27FC236}">
                <a16:creationId xmlns:a16="http://schemas.microsoft.com/office/drawing/2014/main" id="{6131F5A2-D75A-89BE-1A79-72E42CE4A966}"/>
              </a:ext>
            </a:extLst>
          </p:cNvPr>
          <p:cNvSpPr txBox="1">
            <a:spLocks/>
          </p:cNvSpPr>
          <p:nvPr/>
        </p:nvSpPr>
        <p:spPr>
          <a:xfrm>
            <a:off x="10226731" y="5610330"/>
            <a:ext cx="1910844" cy="238153"/>
          </a:xfrm>
          <a:prstGeom prst="rect">
            <a:avLst/>
          </a:prstGeom>
          <a:effectLst>
            <a:outerShdw blurRad="50800" dist="50800" dir="5400000" algn="ctr" rotWithShape="0">
              <a:srgbClr val="000000">
                <a:alpha val="31000"/>
              </a:srgbClr>
            </a:outerShdw>
          </a:effectLst>
        </p:spPr>
        <p:txBody>
          <a:bodyPr vert="horz" lIns="91440" tIns="45720" rIns="91440" bIns="45720" rtlCol="0">
            <a:noAutofit/>
          </a:bodyPr>
          <a:lstStyle>
            <a:defPPr>
              <a:defRPr lang="ru-KZ"/>
            </a:defPPr>
            <a:lvl1pPr indent="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600" cap="all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/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/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5pPr>
            <a:lvl6pPr marL="25146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r>
              <a:rPr lang="ru-RU" sz="1000" cap="none" dirty="0">
                <a:solidFill>
                  <a:schemeClr val="bg1">
                    <a:lumMod val="75000"/>
                  </a:schemeClr>
                </a:solidFill>
              </a:rPr>
              <a:t>Источник: </a:t>
            </a:r>
            <a:r>
              <a:rPr lang="en-US" sz="1000" cap="none" dirty="0">
                <a:solidFill>
                  <a:schemeClr val="bg1">
                    <a:lumMod val="75000"/>
                  </a:schemeClr>
                </a:solidFill>
              </a:rPr>
              <a:t>IDC Europe, 2022</a:t>
            </a:r>
          </a:p>
        </p:txBody>
      </p:sp>
      <p:sp>
        <p:nvSpPr>
          <p:cNvPr id="92" name="TextBox 91">
            <a:extLst>
              <a:ext uri="{FF2B5EF4-FFF2-40B4-BE49-F238E27FC236}">
                <a16:creationId xmlns:a16="http://schemas.microsoft.com/office/drawing/2014/main" id="{D9398D6E-6918-E2C3-6CC4-CC3B37E03A23}"/>
              </a:ext>
            </a:extLst>
          </p:cNvPr>
          <p:cNvSpPr txBox="1">
            <a:spLocks noChangeAspect="1"/>
          </p:cNvSpPr>
          <p:nvPr/>
        </p:nvSpPr>
        <p:spPr>
          <a:xfrm>
            <a:off x="9370821" y="4602893"/>
            <a:ext cx="654617" cy="3416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90000"/>
              </a:lnSpc>
            </a:pPr>
            <a:r>
              <a:rPr lang="ru-RU" b="1" cap="all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37%</a:t>
            </a:r>
          </a:p>
        </p:txBody>
      </p:sp>
      <p:sp>
        <p:nvSpPr>
          <p:cNvPr id="96" name="TextBox 95">
            <a:extLst>
              <a:ext uri="{FF2B5EF4-FFF2-40B4-BE49-F238E27FC236}">
                <a16:creationId xmlns:a16="http://schemas.microsoft.com/office/drawing/2014/main" id="{FD03396D-C745-5C51-F57F-703A7ECA6EE0}"/>
              </a:ext>
            </a:extLst>
          </p:cNvPr>
          <p:cNvSpPr txBox="1">
            <a:spLocks noChangeAspect="1"/>
          </p:cNvSpPr>
          <p:nvPr/>
        </p:nvSpPr>
        <p:spPr>
          <a:xfrm>
            <a:off x="8392708" y="5060510"/>
            <a:ext cx="1094457" cy="3139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90000"/>
              </a:lnSpc>
            </a:pPr>
            <a:r>
              <a:rPr lang="ru-RU" sz="1600" b="1" cap="all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5062 </a:t>
            </a:r>
            <a:r>
              <a:rPr lang="ru-RU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тыс.</a:t>
            </a:r>
          </a:p>
        </p:txBody>
      </p:sp>
      <p:sp>
        <p:nvSpPr>
          <p:cNvPr id="98" name="TextBox 97">
            <a:extLst>
              <a:ext uri="{FF2B5EF4-FFF2-40B4-BE49-F238E27FC236}">
                <a16:creationId xmlns:a16="http://schemas.microsoft.com/office/drawing/2014/main" id="{FBA43D1F-D10F-EAE8-F922-6226D9516AFB}"/>
              </a:ext>
            </a:extLst>
          </p:cNvPr>
          <p:cNvSpPr txBox="1">
            <a:spLocks noChangeAspect="1"/>
          </p:cNvSpPr>
          <p:nvPr/>
        </p:nvSpPr>
        <p:spPr>
          <a:xfrm>
            <a:off x="8392708" y="5521943"/>
            <a:ext cx="1094457" cy="3139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90000"/>
              </a:lnSpc>
            </a:pPr>
            <a:r>
              <a:rPr lang="ru-RU" sz="1600" b="1" cap="all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7895 </a:t>
            </a:r>
            <a:r>
              <a:rPr lang="ru-RU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тыс.</a:t>
            </a:r>
          </a:p>
        </p:txBody>
      </p:sp>
      <p:sp>
        <p:nvSpPr>
          <p:cNvPr id="100" name="TextBox 99">
            <a:extLst>
              <a:ext uri="{FF2B5EF4-FFF2-40B4-BE49-F238E27FC236}">
                <a16:creationId xmlns:a16="http://schemas.microsoft.com/office/drawing/2014/main" id="{947ED767-7419-E272-68AA-F71711B7C3BF}"/>
              </a:ext>
            </a:extLst>
          </p:cNvPr>
          <p:cNvSpPr txBox="1">
            <a:spLocks noChangeAspect="1"/>
          </p:cNvSpPr>
          <p:nvPr/>
        </p:nvSpPr>
        <p:spPr>
          <a:xfrm>
            <a:off x="9370820" y="5054410"/>
            <a:ext cx="654617" cy="3416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90000"/>
              </a:lnSpc>
            </a:pPr>
            <a:r>
              <a:rPr lang="ru-RU" b="1" cap="all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31%</a:t>
            </a:r>
          </a:p>
        </p:txBody>
      </p:sp>
      <p:sp>
        <p:nvSpPr>
          <p:cNvPr id="102" name="TextBox 101">
            <a:extLst>
              <a:ext uri="{FF2B5EF4-FFF2-40B4-BE49-F238E27FC236}">
                <a16:creationId xmlns:a16="http://schemas.microsoft.com/office/drawing/2014/main" id="{ABCA188C-0B37-2651-FD75-454E57982D4B}"/>
              </a:ext>
            </a:extLst>
          </p:cNvPr>
          <p:cNvSpPr txBox="1">
            <a:spLocks noChangeAspect="1"/>
          </p:cNvSpPr>
          <p:nvPr/>
        </p:nvSpPr>
        <p:spPr>
          <a:xfrm>
            <a:off x="9406655" y="5520047"/>
            <a:ext cx="654617" cy="3416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90000"/>
              </a:lnSpc>
            </a:pPr>
            <a:r>
              <a:rPr lang="ru-RU" b="1" cap="all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32%</a:t>
            </a:r>
          </a:p>
        </p:txBody>
      </p:sp>
    </p:spTree>
    <p:extLst>
      <p:ext uri="{BB962C8B-B14F-4D97-AF65-F5344CB8AC3E}">
        <p14:creationId xmlns:p14="http://schemas.microsoft.com/office/powerpoint/2010/main" val="1842897234"/>
      </p:ext>
    </p:extLst>
  </p:cSld>
  <p:clrMapOvr>
    <a:masterClrMapping/>
  </p:clrMapOvr>
  <p:transition spd="med">
    <p:pull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0519AA2F-F1FE-47F2-B518-895E89887D6E}"/>
              </a:ext>
            </a:extLst>
          </p:cNvPr>
          <p:cNvSpPr/>
          <p:nvPr/>
        </p:nvSpPr>
        <p:spPr>
          <a:xfrm>
            <a:off x="1745863" y="122961"/>
            <a:ext cx="8486486" cy="455945"/>
          </a:xfrm>
          <a:prstGeom prst="rect">
            <a:avLst/>
          </a:prstGeom>
          <a:solidFill>
            <a:srgbClr val="2C578E"/>
          </a:solidFill>
          <a:ln>
            <a:noFill/>
          </a:ln>
          <a:effectLst>
            <a:outerShdw blurRad="3048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547FD1D2-66E5-49F8-88B3-18ACC5D2EBD4}"/>
              </a:ext>
            </a:extLst>
          </p:cNvPr>
          <p:cNvSpPr/>
          <p:nvPr/>
        </p:nvSpPr>
        <p:spPr>
          <a:xfrm>
            <a:off x="152128" y="804028"/>
            <a:ext cx="11922842" cy="5931011"/>
          </a:xfrm>
          <a:prstGeom prst="rect">
            <a:avLst/>
          </a:prstGeom>
          <a:solidFill>
            <a:srgbClr val="2C578E"/>
          </a:solidFill>
          <a:ln>
            <a:noFill/>
          </a:ln>
          <a:effectLst>
            <a:outerShdw blurRad="3048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5" name="Прямоугольник 34">
            <a:extLst>
              <a:ext uri="{FF2B5EF4-FFF2-40B4-BE49-F238E27FC236}">
                <a16:creationId xmlns:a16="http://schemas.microsoft.com/office/drawing/2014/main" id="{875C42D2-F282-4E54-AA4A-C4E668B544C1}"/>
              </a:ext>
            </a:extLst>
          </p:cNvPr>
          <p:cNvSpPr/>
          <p:nvPr/>
        </p:nvSpPr>
        <p:spPr>
          <a:xfrm>
            <a:off x="1016517" y="966953"/>
            <a:ext cx="6157135" cy="1025756"/>
          </a:xfrm>
          <a:prstGeom prst="rect">
            <a:avLst/>
          </a:prstGeom>
          <a:gradFill flip="none" rotWithShape="1">
            <a:gsLst>
              <a:gs pos="0">
                <a:srgbClr val="2C578E"/>
              </a:gs>
              <a:gs pos="45000">
                <a:srgbClr val="3A75BC"/>
              </a:gs>
              <a:gs pos="100000">
                <a:srgbClr val="2C578E"/>
              </a:gs>
            </a:gsLst>
            <a:lin ang="0" scaled="1"/>
            <a:tileRect/>
          </a:gradFill>
          <a:ln>
            <a:noFill/>
          </a:ln>
          <a:effectLst>
            <a:outerShdw blurRad="50800" dist="50800" dir="5400000" algn="ctr" rotWithShape="0">
              <a:srgbClr val="000000">
                <a:alpha val="67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6" name="Прямоугольник 35">
            <a:extLst>
              <a:ext uri="{FF2B5EF4-FFF2-40B4-BE49-F238E27FC236}">
                <a16:creationId xmlns:a16="http://schemas.microsoft.com/office/drawing/2014/main" id="{79852E0C-42D3-42D8-8F08-39EB8D6CDA8F}"/>
              </a:ext>
            </a:extLst>
          </p:cNvPr>
          <p:cNvSpPr/>
          <p:nvPr/>
        </p:nvSpPr>
        <p:spPr>
          <a:xfrm>
            <a:off x="1016517" y="2371827"/>
            <a:ext cx="6228150" cy="859709"/>
          </a:xfrm>
          <a:prstGeom prst="rect">
            <a:avLst/>
          </a:prstGeom>
          <a:gradFill flip="none" rotWithShape="1">
            <a:gsLst>
              <a:gs pos="0">
                <a:srgbClr val="2C578E"/>
              </a:gs>
              <a:gs pos="45000">
                <a:srgbClr val="3A75BC"/>
              </a:gs>
              <a:gs pos="100000">
                <a:srgbClr val="2C578E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4" name="Прямоугольник 43">
            <a:extLst>
              <a:ext uri="{FF2B5EF4-FFF2-40B4-BE49-F238E27FC236}">
                <a16:creationId xmlns:a16="http://schemas.microsoft.com/office/drawing/2014/main" id="{B34D9EB0-EDB4-FB81-A738-2C97E0A5AF81}"/>
              </a:ext>
            </a:extLst>
          </p:cNvPr>
          <p:cNvSpPr/>
          <p:nvPr/>
        </p:nvSpPr>
        <p:spPr>
          <a:xfrm>
            <a:off x="7588897" y="1280157"/>
            <a:ext cx="1632731" cy="404717"/>
          </a:xfrm>
          <a:prstGeom prst="rect">
            <a:avLst/>
          </a:prstGeom>
          <a:gradFill flip="none" rotWithShape="1">
            <a:gsLst>
              <a:gs pos="0">
                <a:srgbClr val="234471"/>
              </a:gs>
              <a:gs pos="45000">
                <a:srgbClr val="376CB3"/>
              </a:gs>
              <a:gs pos="100000">
                <a:srgbClr val="2C578E"/>
              </a:gs>
            </a:gsLst>
            <a:lin ang="0" scaled="1"/>
            <a:tileRect/>
          </a:gradFill>
          <a:ln>
            <a:noFill/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52" name="Прямоугольник 51">
            <a:extLst>
              <a:ext uri="{FF2B5EF4-FFF2-40B4-BE49-F238E27FC236}">
                <a16:creationId xmlns:a16="http://schemas.microsoft.com/office/drawing/2014/main" id="{05255E8D-8F16-5A91-1733-2636CE453C3C}"/>
              </a:ext>
            </a:extLst>
          </p:cNvPr>
          <p:cNvSpPr/>
          <p:nvPr/>
        </p:nvSpPr>
        <p:spPr>
          <a:xfrm>
            <a:off x="1016517" y="3491304"/>
            <a:ext cx="9945178" cy="501767"/>
          </a:xfrm>
          <a:prstGeom prst="rect">
            <a:avLst/>
          </a:prstGeom>
          <a:gradFill flip="none" rotWithShape="1">
            <a:gsLst>
              <a:gs pos="0">
                <a:srgbClr val="2C578E"/>
              </a:gs>
              <a:gs pos="45000">
                <a:srgbClr val="3A75BC"/>
              </a:gs>
              <a:gs pos="100000">
                <a:srgbClr val="2C578E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8" name="Прямоугольник 47">
            <a:extLst>
              <a:ext uri="{FF2B5EF4-FFF2-40B4-BE49-F238E27FC236}">
                <a16:creationId xmlns:a16="http://schemas.microsoft.com/office/drawing/2014/main" id="{16D0844D-3E9B-6D6B-4DCF-8341D6749978}"/>
              </a:ext>
            </a:extLst>
          </p:cNvPr>
          <p:cNvSpPr/>
          <p:nvPr/>
        </p:nvSpPr>
        <p:spPr>
          <a:xfrm>
            <a:off x="7588897" y="2544385"/>
            <a:ext cx="1632731" cy="404717"/>
          </a:xfrm>
          <a:prstGeom prst="rect">
            <a:avLst/>
          </a:prstGeom>
          <a:gradFill flip="none" rotWithShape="1">
            <a:gsLst>
              <a:gs pos="0">
                <a:srgbClr val="234471"/>
              </a:gs>
              <a:gs pos="45000">
                <a:srgbClr val="376CB3"/>
              </a:gs>
              <a:gs pos="100000">
                <a:srgbClr val="2C578E"/>
              </a:gs>
            </a:gsLst>
            <a:lin ang="0" scaled="1"/>
            <a:tileRect/>
          </a:gradFill>
          <a:ln>
            <a:noFill/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66" name="Прямоугольник 65">
            <a:extLst>
              <a:ext uri="{FF2B5EF4-FFF2-40B4-BE49-F238E27FC236}">
                <a16:creationId xmlns:a16="http://schemas.microsoft.com/office/drawing/2014/main" id="{5E6074F2-D9D7-8881-017E-5EBBC1725898}"/>
              </a:ext>
            </a:extLst>
          </p:cNvPr>
          <p:cNvSpPr/>
          <p:nvPr/>
        </p:nvSpPr>
        <p:spPr>
          <a:xfrm>
            <a:off x="587829" y="4265916"/>
            <a:ext cx="11075436" cy="2006738"/>
          </a:xfrm>
          <a:prstGeom prst="rect">
            <a:avLst/>
          </a:prstGeom>
          <a:gradFill flip="none" rotWithShape="1">
            <a:gsLst>
              <a:gs pos="0">
                <a:srgbClr val="2C578E"/>
              </a:gs>
              <a:gs pos="45000">
                <a:srgbClr val="3A75BC"/>
              </a:gs>
              <a:gs pos="100000">
                <a:srgbClr val="2C578E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2" name="Прямоугольник 61">
            <a:extLst>
              <a:ext uri="{FF2B5EF4-FFF2-40B4-BE49-F238E27FC236}">
                <a16:creationId xmlns:a16="http://schemas.microsoft.com/office/drawing/2014/main" id="{49CFB248-D75E-3CD0-6448-CA065ECF759D}"/>
              </a:ext>
            </a:extLst>
          </p:cNvPr>
          <p:cNvSpPr/>
          <p:nvPr/>
        </p:nvSpPr>
        <p:spPr>
          <a:xfrm>
            <a:off x="7431183" y="5549922"/>
            <a:ext cx="1632731" cy="404717"/>
          </a:xfrm>
          <a:prstGeom prst="rect">
            <a:avLst/>
          </a:prstGeom>
          <a:gradFill flip="none" rotWithShape="1">
            <a:gsLst>
              <a:gs pos="0">
                <a:srgbClr val="234471"/>
              </a:gs>
              <a:gs pos="45000">
                <a:srgbClr val="376CB3"/>
              </a:gs>
              <a:gs pos="100000">
                <a:srgbClr val="2C578E"/>
              </a:gs>
            </a:gsLst>
            <a:lin ang="0" scaled="1"/>
            <a:tileRect/>
          </a:gradFill>
          <a:ln>
            <a:noFill/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64" name="Прямоугольник 63">
            <a:extLst>
              <a:ext uri="{FF2B5EF4-FFF2-40B4-BE49-F238E27FC236}">
                <a16:creationId xmlns:a16="http://schemas.microsoft.com/office/drawing/2014/main" id="{EFC02F7A-1E4E-D1E5-6E0D-B83185141141}"/>
              </a:ext>
            </a:extLst>
          </p:cNvPr>
          <p:cNvSpPr/>
          <p:nvPr/>
        </p:nvSpPr>
        <p:spPr>
          <a:xfrm>
            <a:off x="9575837" y="5539325"/>
            <a:ext cx="1632731" cy="404717"/>
          </a:xfrm>
          <a:prstGeom prst="rect">
            <a:avLst/>
          </a:prstGeom>
          <a:gradFill flip="none" rotWithShape="1">
            <a:gsLst>
              <a:gs pos="0">
                <a:srgbClr val="234471"/>
              </a:gs>
              <a:gs pos="45000">
                <a:srgbClr val="376CB3"/>
              </a:gs>
              <a:gs pos="100000">
                <a:srgbClr val="2C578E"/>
              </a:gs>
            </a:gsLst>
            <a:lin ang="0" scaled="1"/>
            <a:tileRect/>
          </a:gradFill>
          <a:ln>
            <a:noFill/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8" name="Объект 2">
            <a:extLst>
              <a:ext uri="{FF2B5EF4-FFF2-40B4-BE49-F238E27FC236}">
                <a16:creationId xmlns:a16="http://schemas.microsoft.com/office/drawing/2014/main" id="{93F065AE-E63A-4609-80C4-CC7F302CE032}"/>
              </a:ext>
            </a:extLst>
          </p:cNvPr>
          <p:cNvSpPr txBox="1">
            <a:spLocks/>
          </p:cNvSpPr>
          <p:nvPr/>
        </p:nvSpPr>
        <p:spPr>
          <a:xfrm>
            <a:off x="863537" y="4527476"/>
            <a:ext cx="9801354" cy="610115"/>
          </a:xfrm>
          <a:prstGeom prst="rect">
            <a:avLst/>
          </a:prstGeom>
          <a:effectLst>
            <a:outerShdw blurRad="50800" dist="50800" dir="5400000" algn="ctr" rotWithShape="0">
              <a:srgbClr val="000000">
                <a:alpha val="67000"/>
              </a:srgbClr>
            </a:outerShdw>
          </a:effectLst>
        </p:spPr>
        <p:txBody>
          <a:bodyPr vert="horz" lIns="91440" tIns="45720" rIns="91440" bIns="45720" rtlCol="0">
            <a:noAutofit/>
          </a:bodyPr>
          <a:lstStyle>
            <a:defPPr>
              <a:defRPr lang="ru-KZ"/>
            </a:defPPr>
            <a:lvl1pPr indent="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b="1" cap="all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/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/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5pPr>
            <a:lvl6pPr marL="25146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ru-RU" dirty="0"/>
              <a:t>В 2012-2020 гг. получили свыше </a:t>
            </a:r>
            <a:r>
              <a:rPr lang="ru-RU" dirty="0">
                <a:solidFill>
                  <a:srgbClr val="FFFF00"/>
                </a:solidFill>
              </a:rPr>
              <a:t>500 тысяч </a:t>
            </a:r>
            <a:r>
              <a:rPr lang="ru-RU" dirty="0"/>
              <a:t>адресов, Из которых около 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ru-RU" dirty="0">
                <a:solidFill>
                  <a:srgbClr val="FFFF00"/>
                </a:solidFill>
              </a:rPr>
              <a:t>118 тысяч </a:t>
            </a:r>
            <a:r>
              <a:rPr lang="ru-RU" dirty="0"/>
              <a:t>были переданы между организациями внутри страны</a:t>
            </a:r>
          </a:p>
        </p:txBody>
      </p:sp>
      <p:sp>
        <p:nvSpPr>
          <p:cNvPr id="30" name="Объект 9">
            <a:extLst>
              <a:ext uri="{FF2B5EF4-FFF2-40B4-BE49-F238E27FC236}">
                <a16:creationId xmlns:a16="http://schemas.microsoft.com/office/drawing/2014/main" id="{D441685D-D370-5F7D-82B1-3A09487B0182}"/>
              </a:ext>
            </a:extLst>
          </p:cNvPr>
          <p:cNvSpPr txBox="1">
            <a:spLocks/>
          </p:cNvSpPr>
          <p:nvPr/>
        </p:nvSpPr>
        <p:spPr>
          <a:xfrm>
            <a:off x="9853506" y="6384770"/>
            <a:ext cx="1910844" cy="238153"/>
          </a:xfrm>
          <a:prstGeom prst="rect">
            <a:avLst/>
          </a:prstGeom>
          <a:effectLst>
            <a:outerShdw blurRad="50800" dist="50800" dir="5400000" algn="ctr" rotWithShape="0">
              <a:srgbClr val="000000">
                <a:alpha val="31000"/>
              </a:srgbClr>
            </a:outerShdw>
          </a:effectLst>
        </p:spPr>
        <p:txBody>
          <a:bodyPr vert="horz" lIns="91440" tIns="45720" rIns="91440" bIns="45720" rtlCol="0">
            <a:noAutofit/>
          </a:bodyPr>
          <a:lstStyle>
            <a:defPPr>
              <a:defRPr lang="ru-KZ"/>
            </a:defPPr>
            <a:lvl1pPr indent="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600" cap="all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/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/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5pPr>
            <a:lvl6pPr marL="25146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r>
              <a:rPr lang="ru-RU" sz="1000" cap="none" dirty="0">
                <a:solidFill>
                  <a:schemeClr val="bg1">
                    <a:lumMod val="75000"/>
                  </a:schemeClr>
                </a:solidFill>
              </a:rPr>
              <a:t>Источник: </a:t>
            </a:r>
            <a:r>
              <a:rPr lang="en-US" sz="1000" cap="none" dirty="0">
                <a:solidFill>
                  <a:schemeClr val="bg1">
                    <a:lumMod val="75000"/>
                  </a:schemeClr>
                </a:solidFill>
              </a:rPr>
              <a:t>RIPE NCC, 2020</a:t>
            </a:r>
          </a:p>
        </p:txBody>
      </p:sp>
      <p:sp>
        <p:nvSpPr>
          <p:cNvPr id="32" name="Объект 2">
            <a:extLst>
              <a:ext uri="{FF2B5EF4-FFF2-40B4-BE49-F238E27FC236}">
                <a16:creationId xmlns:a16="http://schemas.microsoft.com/office/drawing/2014/main" id="{07C3D7A9-84C5-8270-049F-7FC08BDEFA12}"/>
              </a:ext>
            </a:extLst>
          </p:cNvPr>
          <p:cNvSpPr txBox="1">
            <a:spLocks/>
          </p:cNvSpPr>
          <p:nvPr/>
        </p:nvSpPr>
        <p:spPr>
          <a:xfrm>
            <a:off x="2346289" y="104405"/>
            <a:ext cx="7404074" cy="455945"/>
          </a:xfrm>
          <a:prstGeom prst="rect">
            <a:avLst/>
          </a:prstGeom>
          <a:effectLst>
            <a:outerShdw blurRad="50800" dist="50800" dir="5400000" algn="ctr" rotWithShape="0">
              <a:srgbClr val="000000">
                <a:alpha val="62000"/>
              </a:srgbClr>
            </a:outerShdw>
          </a:effectLst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ru-RU" sz="2400" b="1" cap="all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Сетевые Индикаторы</a:t>
            </a:r>
            <a:endParaRPr lang="ru-KZ" sz="2400" b="1" cap="all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4" name="Объект 9">
            <a:extLst>
              <a:ext uri="{FF2B5EF4-FFF2-40B4-BE49-F238E27FC236}">
                <a16:creationId xmlns:a16="http://schemas.microsoft.com/office/drawing/2014/main" id="{4E0AA91C-0507-DB44-A714-8AAE05E1FC14}"/>
              </a:ext>
            </a:extLst>
          </p:cNvPr>
          <p:cNvSpPr txBox="1">
            <a:spLocks/>
          </p:cNvSpPr>
          <p:nvPr/>
        </p:nvSpPr>
        <p:spPr>
          <a:xfrm>
            <a:off x="1999448" y="2579770"/>
            <a:ext cx="4676561" cy="369332"/>
          </a:xfrm>
          <a:prstGeom prst="rect">
            <a:avLst/>
          </a:prstGeom>
          <a:effectLst>
            <a:outerShdw blurRad="50800" dist="50800" dir="5400000" algn="ctr" rotWithShape="0">
              <a:srgbClr val="000000">
                <a:alpha val="67000"/>
              </a:srgbClr>
            </a:outerShdw>
          </a:effectLst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ru-RU" sz="1800" b="1" cap="all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Население Казахстана (2020 г.) </a:t>
            </a:r>
            <a:endParaRPr lang="ru-KZ" sz="1800" b="1" cap="all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0" name="Объект 2">
            <a:extLst>
              <a:ext uri="{FF2B5EF4-FFF2-40B4-BE49-F238E27FC236}">
                <a16:creationId xmlns:a16="http://schemas.microsoft.com/office/drawing/2014/main" id="{C08CFC8A-A1C2-1F8E-C8B6-005202ED8F7E}"/>
              </a:ext>
            </a:extLst>
          </p:cNvPr>
          <p:cNvSpPr txBox="1">
            <a:spLocks/>
          </p:cNvSpPr>
          <p:nvPr/>
        </p:nvSpPr>
        <p:spPr>
          <a:xfrm>
            <a:off x="1443574" y="1263903"/>
            <a:ext cx="5730078" cy="349383"/>
          </a:xfrm>
          <a:prstGeom prst="rect">
            <a:avLst/>
          </a:prstGeom>
          <a:effectLst>
            <a:outerShdw blurRad="50800" dist="50800" dir="5400000" algn="ctr" rotWithShape="0">
              <a:srgbClr val="000000">
                <a:alpha val="50000"/>
              </a:srgbClr>
            </a:outerShdw>
          </a:effectLst>
        </p:spPr>
        <p:txBody>
          <a:bodyPr vert="horz" lIns="91440" tIns="45720" rIns="91440" bIns="45720" rtlCol="0">
            <a:noAutofit/>
          </a:bodyPr>
          <a:lstStyle>
            <a:defPPr>
              <a:defRPr lang="ru-KZ"/>
            </a:defPPr>
            <a:lvl1pPr indent="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b="1" cap="all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/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/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5pPr>
            <a:lvl6pPr marL="25146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ru-RU" dirty="0"/>
              <a:t>Количество IPv4 адресов в Казахстане 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51B13AD1-CF74-4855-C535-898F06319E53}"/>
              </a:ext>
            </a:extLst>
          </p:cNvPr>
          <p:cNvSpPr txBox="1">
            <a:spLocks noChangeAspect="1"/>
          </p:cNvSpPr>
          <p:nvPr/>
        </p:nvSpPr>
        <p:spPr>
          <a:xfrm>
            <a:off x="7588897" y="1308078"/>
            <a:ext cx="1793834" cy="369332"/>
          </a:xfrm>
          <a:prstGeom prst="rect">
            <a:avLst/>
          </a:prstGeom>
          <a:noFill/>
          <a:effectLst>
            <a:outerShdw blurRad="50800" dist="50800" dir="5400000" algn="ctr" rotWithShape="0">
              <a:srgbClr val="000000">
                <a:alpha val="54000"/>
              </a:srgbClr>
            </a:outerShdw>
          </a:effectLst>
        </p:spPr>
        <p:txBody>
          <a:bodyPr wrap="square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2000" b="1" cap="all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&gt; 3,1</a:t>
            </a:r>
            <a:r>
              <a:rPr lang="en-US" sz="2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млн.</a:t>
            </a:r>
          </a:p>
        </p:txBody>
      </p:sp>
      <p:sp>
        <p:nvSpPr>
          <p:cNvPr id="46" name="Объект 2">
            <a:extLst>
              <a:ext uri="{FF2B5EF4-FFF2-40B4-BE49-F238E27FC236}">
                <a16:creationId xmlns:a16="http://schemas.microsoft.com/office/drawing/2014/main" id="{B25058BE-5FBA-36EB-6777-0391E0E68306}"/>
              </a:ext>
            </a:extLst>
          </p:cNvPr>
          <p:cNvSpPr txBox="1">
            <a:spLocks/>
          </p:cNvSpPr>
          <p:nvPr/>
        </p:nvSpPr>
        <p:spPr>
          <a:xfrm>
            <a:off x="2172348" y="3571933"/>
            <a:ext cx="7751956" cy="369332"/>
          </a:xfrm>
          <a:prstGeom prst="rect">
            <a:avLst/>
          </a:prstGeom>
          <a:effectLst>
            <a:outerShdw blurRad="50800" dist="50800" dir="5400000" algn="ctr" rotWithShape="0">
              <a:srgbClr val="000000">
                <a:alpha val="67000"/>
              </a:srgbClr>
            </a:outerShdw>
          </a:effectLst>
        </p:spPr>
        <p:txBody>
          <a:bodyPr vert="horz" lIns="91440" tIns="45720" rIns="91440" bIns="45720" rtlCol="0">
            <a:noAutofit/>
          </a:bodyPr>
          <a:lstStyle>
            <a:defPPr>
              <a:defRPr lang="ru-KZ"/>
            </a:defPPr>
            <a:lvl1pPr indent="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b="1" cap="all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/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/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5pPr>
            <a:lvl6pPr marL="25146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r>
              <a:rPr lang="ru-RU" dirty="0"/>
              <a:t>Казахстан доминирует на вторичном рынке адресов</a:t>
            </a: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780B2293-2180-7FB3-2DBE-8A9ABEDF3B38}"/>
              </a:ext>
            </a:extLst>
          </p:cNvPr>
          <p:cNvSpPr txBox="1">
            <a:spLocks noChangeAspect="1"/>
          </p:cNvSpPr>
          <p:nvPr/>
        </p:nvSpPr>
        <p:spPr>
          <a:xfrm>
            <a:off x="7606446" y="2562077"/>
            <a:ext cx="1793834" cy="369332"/>
          </a:xfrm>
          <a:prstGeom prst="rect">
            <a:avLst/>
          </a:prstGeom>
          <a:noFill/>
          <a:effectLst>
            <a:outerShdw blurRad="50800" dist="50800" dir="5400000" algn="ctr" rotWithShape="0">
              <a:srgbClr val="000000">
                <a:alpha val="54000"/>
              </a:srgbClr>
            </a:outerShdw>
          </a:effectLst>
        </p:spPr>
        <p:txBody>
          <a:bodyPr wrap="square">
            <a:spAutoFit/>
          </a:bodyPr>
          <a:lstStyle/>
          <a:p>
            <a:pPr algn="ctr">
              <a:lnSpc>
                <a:spcPct val="90000"/>
              </a:lnSpc>
            </a:pPr>
            <a:r>
              <a:rPr lang="ru-RU" sz="2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18,8 млн.</a:t>
            </a:r>
          </a:p>
        </p:txBody>
      </p:sp>
      <p:sp>
        <p:nvSpPr>
          <p:cNvPr id="56" name="Объект 2">
            <a:extLst>
              <a:ext uri="{FF2B5EF4-FFF2-40B4-BE49-F238E27FC236}">
                <a16:creationId xmlns:a16="http://schemas.microsoft.com/office/drawing/2014/main" id="{8DDE8BB3-1C78-D951-EF85-8CFCAD383BBB}"/>
              </a:ext>
            </a:extLst>
          </p:cNvPr>
          <p:cNvSpPr txBox="1">
            <a:spLocks/>
          </p:cNvSpPr>
          <p:nvPr/>
        </p:nvSpPr>
        <p:spPr>
          <a:xfrm>
            <a:off x="863536" y="5411097"/>
            <a:ext cx="5587254" cy="610115"/>
          </a:xfrm>
          <a:prstGeom prst="rect">
            <a:avLst/>
          </a:prstGeom>
          <a:effectLst>
            <a:outerShdw blurRad="50800" dist="50800" dir="5400000" algn="ctr" rotWithShape="0">
              <a:srgbClr val="000000">
                <a:alpha val="67000"/>
              </a:srgbClr>
            </a:outerShdw>
          </a:effectLst>
        </p:spPr>
        <p:txBody>
          <a:bodyPr vert="horz" lIns="91440" tIns="45720" rIns="91440" bIns="45720" rtlCol="0">
            <a:noAutofit/>
          </a:bodyPr>
          <a:lstStyle>
            <a:defPPr>
              <a:defRPr lang="ru-KZ"/>
            </a:defPPr>
            <a:lvl1pPr indent="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b="1" cap="all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/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/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5pPr>
            <a:lvl6pPr marL="25146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r>
              <a:rPr lang="ru-RU" dirty="0"/>
              <a:t>источниками импорта адресов в Казахстан являлись</a:t>
            </a:r>
          </a:p>
        </p:txBody>
      </p:sp>
      <p:sp>
        <p:nvSpPr>
          <p:cNvPr id="58" name="Объект 2">
            <a:extLst>
              <a:ext uri="{FF2B5EF4-FFF2-40B4-BE49-F238E27FC236}">
                <a16:creationId xmlns:a16="http://schemas.microsoft.com/office/drawing/2014/main" id="{FCC11B69-BCFA-CD03-A376-A9EB97A7D81A}"/>
              </a:ext>
            </a:extLst>
          </p:cNvPr>
          <p:cNvSpPr txBox="1">
            <a:spLocks/>
          </p:cNvSpPr>
          <p:nvPr/>
        </p:nvSpPr>
        <p:spPr>
          <a:xfrm>
            <a:off x="7532105" y="5577843"/>
            <a:ext cx="1531809" cy="327682"/>
          </a:xfrm>
          <a:prstGeom prst="rect">
            <a:avLst/>
          </a:prstGeom>
          <a:effectLst>
            <a:outerShdw blurRad="50800" dist="50800" dir="5400000" algn="ctr" rotWithShape="0">
              <a:srgbClr val="000000">
                <a:alpha val="54000"/>
              </a:srgbClr>
            </a:outerShdw>
          </a:effectLst>
        </p:spPr>
        <p:txBody>
          <a:bodyPr vert="horz" lIns="91440" tIns="45720" rIns="91440" bIns="45720" rtlCol="0">
            <a:noAutofit/>
          </a:bodyPr>
          <a:lstStyle>
            <a:defPPr>
              <a:defRPr lang="ru-KZ"/>
            </a:defPPr>
            <a:lvl1pPr indent="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b="1" cap="all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/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/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5pPr>
            <a:lvl6pPr marL="25146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r>
              <a:rPr lang="ru-RU" dirty="0">
                <a:solidFill>
                  <a:srgbClr val="FFFF00"/>
                </a:solidFill>
              </a:rPr>
              <a:t>Румыния</a:t>
            </a:r>
          </a:p>
        </p:txBody>
      </p:sp>
      <p:sp>
        <p:nvSpPr>
          <p:cNvPr id="60" name="Объект 2">
            <a:extLst>
              <a:ext uri="{FF2B5EF4-FFF2-40B4-BE49-F238E27FC236}">
                <a16:creationId xmlns:a16="http://schemas.microsoft.com/office/drawing/2014/main" id="{99E79BCE-6AB9-10DE-4BAF-11590AC3DBAB}"/>
              </a:ext>
            </a:extLst>
          </p:cNvPr>
          <p:cNvSpPr txBox="1">
            <a:spLocks/>
          </p:cNvSpPr>
          <p:nvPr/>
        </p:nvSpPr>
        <p:spPr>
          <a:xfrm>
            <a:off x="9853506" y="5577028"/>
            <a:ext cx="1266107" cy="327682"/>
          </a:xfrm>
          <a:prstGeom prst="rect">
            <a:avLst/>
          </a:prstGeom>
          <a:effectLst>
            <a:outerShdw blurRad="50800" dist="50800" dir="5400000" algn="ctr" rotWithShape="0">
              <a:srgbClr val="000000">
                <a:alpha val="54000"/>
              </a:srgbClr>
            </a:outerShdw>
          </a:effectLst>
        </p:spPr>
        <p:txBody>
          <a:bodyPr vert="horz" lIns="91440" tIns="45720" rIns="91440" bIns="45720" rtlCol="0">
            <a:noAutofit/>
          </a:bodyPr>
          <a:lstStyle>
            <a:defPPr>
              <a:defRPr lang="ru-KZ"/>
            </a:defPPr>
            <a:lvl1pPr indent="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b="1" cap="all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/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/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5pPr>
            <a:lvl6pPr marL="25146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r>
              <a:rPr lang="ru-RU" dirty="0">
                <a:solidFill>
                  <a:srgbClr val="FFFF00"/>
                </a:solidFill>
              </a:rPr>
              <a:t>Россия </a:t>
            </a:r>
          </a:p>
        </p:txBody>
      </p:sp>
    </p:spTree>
    <p:extLst>
      <p:ext uri="{BB962C8B-B14F-4D97-AF65-F5344CB8AC3E}">
        <p14:creationId xmlns:p14="http://schemas.microsoft.com/office/powerpoint/2010/main" val="3001161085"/>
      </p:ext>
    </p:extLst>
  </p:cSld>
  <p:clrMapOvr>
    <a:masterClrMapping/>
  </p:clrMapOvr>
  <p:transition spd="med">
    <p:pull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Изображение выглядит как карта&#10;&#10;Автоматически созданное описание">
            <a:extLst>
              <a:ext uri="{FF2B5EF4-FFF2-40B4-BE49-F238E27FC236}">
                <a16:creationId xmlns:a16="http://schemas.microsoft.com/office/drawing/2014/main" id="{063D2328-FB88-4A53-67F5-397350229BA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19390" y="650117"/>
            <a:ext cx="8953219" cy="6057412"/>
          </a:xfrm>
          <a:prstGeom prst="rect">
            <a:avLst/>
          </a:prstGeom>
        </p:spPr>
      </p:pic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E437D39A-D193-FF0E-499A-FF5D25CD018D}"/>
              </a:ext>
            </a:extLst>
          </p:cNvPr>
          <p:cNvSpPr/>
          <p:nvPr/>
        </p:nvSpPr>
        <p:spPr>
          <a:xfrm>
            <a:off x="1745863" y="122961"/>
            <a:ext cx="8486486" cy="455945"/>
          </a:xfrm>
          <a:prstGeom prst="rect">
            <a:avLst/>
          </a:prstGeom>
          <a:solidFill>
            <a:srgbClr val="2C578E"/>
          </a:solidFill>
          <a:ln>
            <a:noFill/>
          </a:ln>
          <a:effectLst>
            <a:outerShdw blurRad="3048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Объект 2">
            <a:extLst>
              <a:ext uri="{FF2B5EF4-FFF2-40B4-BE49-F238E27FC236}">
                <a16:creationId xmlns:a16="http://schemas.microsoft.com/office/drawing/2014/main" id="{B7896E3B-9174-955E-CD28-578E96BBDDA3}"/>
              </a:ext>
            </a:extLst>
          </p:cNvPr>
          <p:cNvSpPr txBox="1">
            <a:spLocks/>
          </p:cNvSpPr>
          <p:nvPr/>
        </p:nvSpPr>
        <p:spPr>
          <a:xfrm>
            <a:off x="2346289" y="104405"/>
            <a:ext cx="7404074" cy="455945"/>
          </a:xfrm>
          <a:prstGeom prst="rect">
            <a:avLst/>
          </a:prstGeom>
          <a:effectLst>
            <a:outerShdw blurRad="50800" dist="50800" dir="5400000" algn="ctr" rotWithShape="0">
              <a:srgbClr val="000000">
                <a:alpha val="62000"/>
              </a:srgbClr>
            </a:outerShdw>
          </a:effectLst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ru-RU" sz="2400" b="1" cap="all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Магистрали </a:t>
            </a:r>
            <a:r>
              <a:rPr lang="ru-RU" sz="2400" b="1" cap="all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казахстана</a:t>
            </a:r>
            <a:endParaRPr lang="ru-KZ" sz="2400" b="1" cap="all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9516565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Изображение выглядит как карта&#10;&#10;Автоматически созданное описание">
            <a:extLst>
              <a:ext uri="{FF2B5EF4-FFF2-40B4-BE49-F238E27FC236}">
                <a16:creationId xmlns:a16="http://schemas.microsoft.com/office/drawing/2014/main" id="{12A12380-3562-2681-F31C-927004875E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43267" y="562291"/>
            <a:ext cx="8600328" cy="6295709"/>
          </a:xfrm>
          <a:prstGeom prst="rect">
            <a:avLst/>
          </a:prstGeom>
        </p:spPr>
      </p:pic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B4D72692-DE6E-1E56-A100-003FC675C0D2}"/>
              </a:ext>
            </a:extLst>
          </p:cNvPr>
          <p:cNvSpPr/>
          <p:nvPr/>
        </p:nvSpPr>
        <p:spPr>
          <a:xfrm>
            <a:off x="1745863" y="122961"/>
            <a:ext cx="8486486" cy="455945"/>
          </a:xfrm>
          <a:prstGeom prst="rect">
            <a:avLst/>
          </a:prstGeom>
          <a:solidFill>
            <a:srgbClr val="2C578E"/>
          </a:solidFill>
          <a:ln>
            <a:noFill/>
          </a:ln>
          <a:effectLst>
            <a:outerShdw blurRad="3048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Объект 2">
            <a:extLst>
              <a:ext uri="{FF2B5EF4-FFF2-40B4-BE49-F238E27FC236}">
                <a16:creationId xmlns:a16="http://schemas.microsoft.com/office/drawing/2014/main" id="{A91CFFA7-2BB6-5813-4E52-8140EEEA3E05}"/>
              </a:ext>
            </a:extLst>
          </p:cNvPr>
          <p:cNvSpPr txBox="1">
            <a:spLocks/>
          </p:cNvSpPr>
          <p:nvPr/>
        </p:nvSpPr>
        <p:spPr>
          <a:xfrm>
            <a:off x="2346289" y="104405"/>
            <a:ext cx="7404074" cy="455945"/>
          </a:xfrm>
          <a:prstGeom prst="rect">
            <a:avLst/>
          </a:prstGeom>
          <a:effectLst>
            <a:outerShdw blurRad="50800" dist="50800" dir="5400000" algn="ctr" rotWithShape="0">
              <a:srgbClr val="000000">
                <a:alpha val="62000"/>
              </a:srgbClr>
            </a:outerShdw>
          </a:effectLst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ru-RU" sz="2400" b="1" cap="all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Континентальная структура</a:t>
            </a:r>
            <a:endParaRPr lang="ru-KZ" sz="2400" b="1" cap="all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93022048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3237</TotalTime>
  <Words>392</Words>
  <Application>Microsoft Office PowerPoint</Application>
  <PresentationFormat>Широкоэкранный</PresentationFormat>
  <Paragraphs>105</Paragraphs>
  <Slides>11</Slides>
  <Notes>0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7" baseType="lpstr">
      <vt:lpstr>Arial</vt:lpstr>
      <vt:lpstr>Calibri</vt:lpstr>
      <vt:lpstr>Calibri Light</vt:lpstr>
      <vt:lpstr>Times New Roman</vt:lpstr>
      <vt:lpstr>Тема Office</vt:lpstr>
      <vt:lpstr>CorelDRAW</vt:lpstr>
      <vt:lpstr>Казахстан:  измерение развития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СПАСИБО ЗА ВНИМАНИЕ!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Казахстан: измерение развития интернета</dc:title>
  <dc:creator>Diana♡ Azamatova</dc:creator>
  <cp:lastModifiedBy>Shavkat Sabirov</cp:lastModifiedBy>
  <cp:revision>51</cp:revision>
  <dcterms:created xsi:type="dcterms:W3CDTF">2022-03-09T06:22:05Z</dcterms:created>
  <dcterms:modified xsi:type="dcterms:W3CDTF">2022-09-22T09:44:29Z</dcterms:modified>
</cp:coreProperties>
</file>