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B5F_2ECA6BA7.xml" ContentType="application/vnd.ms-powerpoint.comments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8" r:id="rId4"/>
  </p:sldMasterIdLst>
  <p:notesMasterIdLst>
    <p:notesMasterId r:id="rId31"/>
  </p:notesMasterIdLst>
  <p:handoutMasterIdLst>
    <p:handoutMasterId r:id="rId32"/>
  </p:handoutMasterIdLst>
  <p:sldIdLst>
    <p:sldId id="6971" r:id="rId5"/>
    <p:sldId id="7008" r:id="rId6"/>
    <p:sldId id="7003" r:id="rId7"/>
    <p:sldId id="7009" r:id="rId8"/>
    <p:sldId id="7010" r:id="rId9"/>
    <p:sldId id="7011" r:id="rId10"/>
    <p:sldId id="6997" r:id="rId11"/>
    <p:sldId id="7012" r:id="rId12"/>
    <p:sldId id="7023" r:id="rId13"/>
    <p:sldId id="7013" r:id="rId14"/>
    <p:sldId id="7014" r:id="rId15"/>
    <p:sldId id="7015" r:id="rId16"/>
    <p:sldId id="7017" r:id="rId17"/>
    <p:sldId id="7018" r:id="rId18"/>
    <p:sldId id="6999" r:id="rId19"/>
    <p:sldId id="7006" r:id="rId20"/>
    <p:sldId id="7000" r:id="rId21"/>
    <p:sldId id="7024" r:id="rId22"/>
    <p:sldId id="7001" r:id="rId23"/>
    <p:sldId id="7019" r:id="rId24"/>
    <p:sldId id="7007" r:id="rId25"/>
    <p:sldId id="7004" r:id="rId26"/>
    <p:sldId id="7020" r:id="rId27"/>
    <p:sldId id="7005" r:id="rId28"/>
    <p:sldId id="7022" r:id="rId29"/>
    <p:sldId id="505" r:id="rId30"/>
  </p:sldIdLst>
  <p:sldSz cx="12188825" cy="6858000"/>
  <p:notesSz cx="7010400" cy="9296400"/>
  <p:custDataLst>
    <p:tags r:id="rId33"/>
  </p:custDataLst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20BE4B-E008-66A4-B05F-911ED7EBEFF2}" name="Gael Hernandez" initials="GH" userId="S::ghernandez@catchpoint.com::42a2e6ef-d79b-4c99-9717-ee2e389749a9" providerId="AD"/>
  <p188:author id="{EF497ED5-CE9D-4FC6-A4E5-2250DB377CAF}" name="Tony Ferrelli" initials="TF" userId="S::tferrelli@catchpoint.com::bc5cc5d3-8f7a-4fdf-bc34-9bed6ef8f0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Meyer" initials="LM" lastIdx="10" clrIdx="0">
    <p:extLst>
      <p:ext uri="{19B8F6BF-5375-455C-9EA6-DF929625EA0E}">
        <p15:presenceInfo xmlns:p15="http://schemas.microsoft.com/office/powerpoint/2012/main" userId="S::lmeyer@catchpoint.com::6144b742-d5d1-4e30-9c12-db76ee37c945" providerId="AD"/>
      </p:ext>
    </p:extLst>
  </p:cmAuthor>
  <p:cmAuthor id="2" name="Nik Koutsoukos" initials="NK" lastIdx="5" clrIdx="1">
    <p:extLst>
      <p:ext uri="{19B8F6BF-5375-455C-9EA6-DF929625EA0E}">
        <p15:presenceInfo xmlns:p15="http://schemas.microsoft.com/office/powerpoint/2012/main" userId="S::nkoutsoukos@catchpoint.com::f76ab914-3e60-470b-9777-1348c52970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B9C"/>
    <a:srgbClr val="E6E6E6"/>
    <a:srgbClr val="ECECEC"/>
    <a:srgbClr val="E7E9EE"/>
    <a:srgbClr val="808080"/>
    <a:srgbClr val="FFFFFF"/>
    <a:srgbClr val="B2B2B2"/>
    <a:srgbClr val="F8F8F8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>
      <p:cViewPr>
        <p:scale>
          <a:sx n="111" d="100"/>
          <a:sy n="111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modernComment_1B5F_2ECA6B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C29BCD6-D9B1-1849-9F06-9D324B3820B5}" authorId="{5720BE4B-E008-66A4-B05F-911ED7EBEFF2}" created="2022-07-25T10:23:01.118">
    <pc:sldMkLst xmlns:pc="http://schemas.microsoft.com/office/powerpoint/2013/main/command">
      <pc:docMk/>
      <pc:sldMk cId="785017767" sldId="7007"/>
    </pc:sldMkLst>
    <p188:txBody>
      <a:bodyPr/>
      <a:lstStyle/>
      <a:p>
        <a:r>
          <a:rPr lang="en-US"/>
          <a:t>ASN/IP details for rai-las-01:
ASN 397601
IPv4: 64.79.149.244
IPv6: 2001:1898:2400:3000:8000::105
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6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23381-AFEF-490F-AA45-31EC49CF1500}" type="datetimeFigureOut">
              <a:rPr lang="en-US" smtClean="0">
                <a:latin typeface="Century Gothic" panose="020B0502020202020204" pitchFamily="34" charset="0"/>
              </a:rPr>
              <a:pPr/>
              <a:t>9/21/22</a:t>
            </a:fld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6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F31A-114D-494C-A5D5-F6526D175277}" type="slidenum">
              <a:rPr lang="en-US" smtClean="0">
                <a:latin typeface="Century Gothic" panose="020B0502020202020204" pitchFamily="34" charset="0"/>
              </a:rPr>
              <a:pPr/>
              <a:t>‹#›</a:t>
            </a:fld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6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6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E0CA216A-1E3F-4AD2-B74F-855E5673142F}" type="datetimeFigureOut">
              <a:rPr lang="en-US" smtClean="0"/>
              <a:pPr/>
              <a:t>9/21/22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3" y="4415133"/>
            <a:ext cx="5609574" cy="4183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6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3DA09BFF-9304-4EE8-967B-56F816FBB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F162A-43B9-4A3B-B3BA-020F7FA2ED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7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3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0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31000">
              <a:schemeClr val="accent1"/>
            </a:gs>
            <a:gs pos="48000">
              <a:srgbClr val="04CBE6"/>
            </a:gs>
            <a:gs pos="100000">
              <a:schemeClr val="accent2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Bottom left dots">
            <a:extLst>
              <a:ext uri="{FF2B5EF4-FFF2-40B4-BE49-F238E27FC236}">
                <a16:creationId xmlns:a16="http://schemas.microsoft.com/office/drawing/2014/main" id="{27C3464B-CF7E-8D4A-99BF-C92DD6028883}"/>
              </a:ext>
            </a:extLst>
          </p:cNvPr>
          <p:cNvGrpSpPr/>
          <p:nvPr userDrawn="1"/>
        </p:nvGrpSpPr>
        <p:grpSpPr>
          <a:xfrm>
            <a:off x="-501360" y="3258965"/>
            <a:ext cx="4826831" cy="6202054"/>
            <a:chOff x="-501360" y="3258965"/>
            <a:chExt cx="4826831" cy="6202054"/>
          </a:xfrm>
        </p:grpSpPr>
        <p:pic>
          <p:nvPicPr>
            <p:cNvPr id="42" name="Bottom left dots svg">
              <a:extLst>
                <a:ext uri="{FF2B5EF4-FFF2-40B4-BE49-F238E27FC236}">
                  <a16:creationId xmlns:a16="http://schemas.microsoft.com/office/drawing/2014/main" id="{6C930F89-10E6-064C-82B8-3879121C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-258163" y="4500998"/>
              <a:ext cx="3073400" cy="2853871"/>
            </a:xfrm>
            <a:prstGeom prst="rect">
              <a:avLst/>
            </a:prstGeom>
          </p:spPr>
        </p:pic>
        <p:pic>
          <p:nvPicPr>
            <p:cNvPr id="19" name="Dot rectangle">
              <a:extLst>
                <a:ext uri="{FF2B5EF4-FFF2-40B4-BE49-F238E27FC236}">
                  <a16:creationId xmlns:a16="http://schemas.microsoft.com/office/drawing/2014/main" id="{947C2C4A-242F-2D4B-99C5-91D7E675C5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-501360" y="5863162"/>
              <a:ext cx="2377725" cy="608755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0FA1319-6932-C545-BF91-8E470F4EFF38}"/>
                </a:ext>
              </a:extLst>
            </p:cNvPr>
            <p:cNvGrpSpPr/>
            <p:nvPr userDrawn="1"/>
          </p:nvGrpSpPr>
          <p:grpSpPr>
            <a:xfrm>
              <a:off x="244890" y="3258965"/>
              <a:ext cx="4080581" cy="6202054"/>
              <a:chOff x="244890" y="3258965"/>
              <a:chExt cx="4080581" cy="620205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531F56A-BAB8-764B-AA54-0850DE6B5686}"/>
                  </a:ext>
                </a:extLst>
              </p:cNvPr>
              <p:cNvSpPr/>
              <p:nvPr userDrawn="1"/>
            </p:nvSpPr>
            <p:spPr>
              <a:xfrm>
                <a:off x="244890" y="5380438"/>
                <a:ext cx="4080581" cy="4080581"/>
              </a:xfrm>
              <a:prstGeom prst="ellipse">
                <a:avLst/>
              </a:prstGeom>
              <a:noFill/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27D401A-1589-1241-888E-6A6158AC9C4B}"/>
                  </a:ext>
                </a:extLst>
              </p:cNvPr>
              <p:cNvSpPr/>
              <p:nvPr userDrawn="1"/>
            </p:nvSpPr>
            <p:spPr>
              <a:xfrm>
                <a:off x="437457" y="3258965"/>
                <a:ext cx="2853871" cy="2853871"/>
              </a:xfrm>
              <a:prstGeom prst="ellipse">
                <a:avLst/>
              </a:prstGeom>
              <a:noFill/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Black circle">
            <a:extLst>
              <a:ext uri="{FF2B5EF4-FFF2-40B4-BE49-F238E27FC236}">
                <a16:creationId xmlns:a16="http://schemas.microsoft.com/office/drawing/2014/main" id="{8BF555CA-DCDC-6440-910F-9055F5BFB5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980396" y="-2687843"/>
            <a:ext cx="5772292" cy="5769864"/>
          </a:xfrm>
          <a:prstGeom prst="ellipse">
            <a:avLst/>
          </a:prstGeom>
          <a:solidFill>
            <a:schemeClr val="tx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pic>
        <p:nvPicPr>
          <p:cNvPr id="16" name="wave">
            <a:extLst>
              <a:ext uri="{FF2B5EF4-FFF2-40B4-BE49-F238E27FC236}">
                <a16:creationId xmlns:a16="http://schemas.microsoft.com/office/drawing/2014/main" id="{17ADEFF8-BBF4-6749-9674-8DF52C7FB7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827183" y="1527273"/>
            <a:ext cx="15147117" cy="6730178"/>
          </a:xfrm>
          <a:prstGeom prst="rect">
            <a:avLst/>
          </a:prstGeom>
        </p:spPr>
      </p:pic>
      <p:sp>
        <p:nvSpPr>
          <p:cNvPr id="26" name="Gradient outline">
            <a:extLst>
              <a:ext uri="{FF2B5EF4-FFF2-40B4-BE49-F238E27FC236}">
                <a16:creationId xmlns:a16="http://schemas.microsoft.com/office/drawing/2014/main" id="{C1D771B3-91FE-4641-85A8-C9E60B3292E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405771" y="-3100058"/>
            <a:ext cx="6623042" cy="6620256"/>
          </a:xfrm>
          <a:prstGeom prst="ellipse">
            <a:avLst/>
          </a:prstGeom>
          <a:noFill/>
          <a:ln w="12700" cap="sq" algn="ctr">
            <a:gradFill flip="none" rotWithShape="1">
              <a:gsLst>
                <a:gs pos="56000">
                  <a:schemeClr val="accent1">
                    <a:lumMod val="50000"/>
                    <a:lumOff val="50000"/>
                    <a:alpha val="72000"/>
                  </a:schemeClr>
                </a:gs>
                <a:gs pos="5000">
                  <a:schemeClr val="accent2">
                    <a:alpha val="67069"/>
                  </a:schemeClr>
                </a:gs>
              </a:gsLst>
              <a:lin ang="13500000" scaled="1"/>
              <a:tileRect/>
            </a:gradFill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28" name="Little blue circle">
            <a:extLst>
              <a:ext uri="{FF2B5EF4-FFF2-40B4-BE49-F238E27FC236}">
                <a16:creationId xmlns:a16="http://schemas.microsoft.com/office/drawing/2014/main" id="{8D41258D-9AF5-5245-8820-B57185D1E36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110706" y="429533"/>
            <a:ext cx="185730" cy="185652"/>
          </a:xfrm>
          <a:prstGeom prst="ellipse">
            <a:avLst/>
          </a:prstGeom>
          <a:solidFill>
            <a:schemeClr val="accent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7C4B27E-D28E-2F4E-A167-5A9165B3840D}"/>
              </a:ext>
            </a:extLst>
          </p:cNvPr>
          <p:cNvSpPr>
            <a:spLocks noGrp="1"/>
          </p:cNvSpPr>
          <p:nvPr userDrawn="1">
            <p:ph type="body" idx="12"/>
          </p:nvPr>
        </p:nvSpPr>
        <p:spPr bwMode="gray">
          <a:xfrm>
            <a:off x="6261860" y="2129759"/>
            <a:ext cx="5638801" cy="54864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buNone/>
              <a:defRPr sz="1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0"/>
          </p:nvPr>
        </p:nvSpPr>
        <p:spPr>
          <a:xfrm>
            <a:off x="6261860" y="4305803"/>
            <a:ext cx="5638801" cy="1143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61860" y="2854021"/>
            <a:ext cx="5638801" cy="1352331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7" name="Logo">
            <a:extLst>
              <a:ext uri="{FF2B5EF4-FFF2-40B4-BE49-F238E27FC236}">
                <a16:creationId xmlns:a16="http://schemas.microsoft.com/office/drawing/2014/main" id="{235EA87B-6DFE-A144-9713-942E2252E01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570" y="960325"/>
            <a:ext cx="2834640" cy="566928"/>
          </a:xfrm>
          <a:prstGeom prst="rect">
            <a:avLst/>
          </a:prstGeom>
        </p:spPr>
      </p:pic>
      <p:grpSp>
        <p:nvGrpSpPr>
          <p:cNvPr id="39" name="Top right dots">
            <a:extLst>
              <a:ext uri="{FF2B5EF4-FFF2-40B4-BE49-F238E27FC236}">
                <a16:creationId xmlns:a16="http://schemas.microsoft.com/office/drawing/2014/main" id="{43405517-AAD7-A448-ABD0-D0275BCA4DBD}"/>
              </a:ext>
            </a:extLst>
          </p:cNvPr>
          <p:cNvGrpSpPr/>
          <p:nvPr userDrawn="1"/>
        </p:nvGrpSpPr>
        <p:grpSpPr>
          <a:xfrm>
            <a:off x="7743370" y="-1809772"/>
            <a:ext cx="4782484" cy="3371825"/>
            <a:chOff x="7743370" y="-1809772"/>
            <a:chExt cx="4782484" cy="3371825"/>
          </a:xfrm>
        </p:grpSpPr>
        <p:pic>
          <p:nvPicPr>
            <p:cNvPr id="12" name="Dot rectangle">
              <a:extLst>
                <a:ext uri="{FF2B5EF4-FFF2-40B4-BE49-F238E27FC236}">
                  <a16:creationId xmlns:a16="http://schemas.microsoft.com/office/drawing/2014/main" id="{9A11B08F-D7CE-D54C-8A99-48C176C837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10045023" y="68813"/>
              <a:ext cx="2377725" cy="608755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3EF21A9-041C-3749-BAD6-4FC63AD57613}"/>
                </a:ext>
              </a:extLst>
            </p:cNvPr>
            <p:cNvSpPr/>
            <p:nvPr userDrawn="1"/>
          </p:nvSpPr>
          <p:spPr>
            <a:xfrm>
              <a:off x="9273095" y="-1809772"/>
              <a:ext cx="3252759" cy="3252759"/>
            </a:xfrm>
            <a:prstGeom prst="ellips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BDCAC2F-57EC-FD45-949F-A95E8BF83CB2}"/>
                </a:ext>
              </a:extLst>
            </p:cNvPr>
            <p:cNvSpPr/>
            <p:nvPr userDrawn="1"/>
          </p:nvSpPr>
          <p:spPr bwMode="auto">
            <a:xfrm>
              <a:off x="11842641" y="697895"/>
              <a:ext cx="456044" cy="456044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FDE5198-A9B4-B54D-BF1F-3DFE5F822833}"/>
                </a:ext>
              </a:extLst>
            </p:cNvPr>
            <p:cNvSpPr/>
            <p:nvPr userDrawn="1"/>
          </p:nvSpPr>
          <p:spPr bwMode="auto">
            <a:xfrm>
              <a:off x="7743370" y="-364504"/>
              <a:ext cx="858536" cy="858536"/>
            </a:xfrm>
            <a:prstGeom prst="ellipse">
              <a:avLst/>
            </a:prstGeom>
            <a:gradFill>
              <a:gsLst>
                <a:gs pos="25000">
                  <a:schemeClr val="bg1">
                    <a:alpha val="28002"/>
                  </a:schemeClr>
                </a:gs>
                <a:gs pos="99000">
                  <a:schemeClr val="accent1">
                    <a:alpha val="38000"/>
                  </a:schemeClr>
                </a:gs>
              </a:gsLst>
              <a:lin ang="3000000" scaled="0"/>
            </a:gra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1B54C3-94C4-A14B-9DF0-D22DA6F67ADF}"/>
                </a:ext>
              </a:extLst>
            </p:cNvPr>
            <p:cNvSpPr/>
            <p:nvPr userDrawn="1"/>
          </p:nvSpPr>
          <p:spPr>
            <a:xfrm>
              <a:off x="7955233" y="-1600363"/>
              <a:ext cx="2331088" cy="2331088"/>
            </a:xfrm>
            <a:prstGeom prst="ellipse">
              <a:avLst/>
            </a:prstGeom>
            <a:noFill/>
            <a:ln w="1270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Cover">
            <a:extLst>
              <a:ext uri="{FF2B5EF4-FFF2-40B4-BE49-F238E27FC236}">
                <a16:creationId xmlns:a16="http://schemas.microsoft.com/office/drawing/2014/main" id="{531A2AD5-1C62-8C41-8956-D3CA6B540283}"/>
              </a:ext>
            </a:extLst>
          </p:cNvPr>
          <p:cNvGrpSpPr/>
          <p:nvPr userDrawn="1"/>
        </p:nvGrpSpPr>
        <p:grpSpPr>
          <a:xfrm>
            <a:off x="-2426372" y="-3478626"/>
            <a:ext cx="17041568" cy="11910947"/>
            <a:chOff x="-2419273" y="-3538804"/>
            <a:chExt cx="17041568" cy="1191094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2C84351-6638-594B-B16F-4034668D3D65}"/>
                </a:ext>
              </a:extLst>
            </p:cNvPr>
            <p:cNvSpPr/>
            <p:nvPr userDrawn="1"/>
          </p:nvSpPr>
          <p:spPr bwMode="auto">
            <a:xfrm>
              <a:off x="-2419273" y="-3538804"/>
              <a:ext cx="2419273" cy="11097491"/>
            </a:xfrm>
            <a:prstGeom prst="rect">
              <a:avLst/>
            </a:prstGeom>
            <a:solidFill>
              <a:srgbClr val="E6E6E6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6822EF5-E5C2-B949-975A-F44C50188F7A}"/>
                </a:ext>
              </a:extLst>
            </p:cNvPr>
            <p:cNvSpPr/>
            <p:nvPr userDrawn="1"/>
          </p:nvSpPr>
          <p:spPr bwMode="auto">
            <a:xfrm flipV="1">
              <a:off x="-856859" y="-3360687"/>
              <a:ext cx="14836096" cy="3300509"/>
            </a:xfrm>
            <a:prstGeom prst="rect">
              <a:avLst/>
            </a:prstGeom>
            <a:solidFill>
              <a:srgbClr val="E6E6E6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A98DC7-415F-6740-AB0D-B7D4B12F5C86}"/>
                </a:ext>
              </a:extLst>
            </p:cNvPr>
            <p:cNvSpPr/>
            <p:nvPr userDrawn="1"/>
          </p:nvSpPr>
          <p:spPr bwMode="auto">
            <a:xfrm>
              <a:off x="-623179" y="6797070"/>
              <a:ext cx="14836096" cy="1575073"/>
            </a:xfrm>
            <a:prstGeom prst="rect">
              <a:avLst/>
            </a:prstGeom>
            <a:solidFill>
              <a:srgbClr val="E6E6E6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6239F5D-095D-9841-B743-09BD937684F5}"/>
                </a:ext>
              </a:extLst>
            </p:cNvPr>
            <p:cNvSpPr/>
            <p:nvPr userDrawn="1"/>
          </p:nvSpPr>
          <p:spPr bwMode="auto">
            <a:xfrm>
              <a:off x="12203022" y="-3512884"/>
              <a:ext cx="2419273" cy="11097491"/>
            </a:xfrm>
            <a:prstGeom prst="rect">
              <a:avLst/>
            </a:prstGeom>
            <a:solidFill>
              <a:srgbClr val="E6E6E6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136" y="1371600"/>
            <a:ext cx="5486400" cy="4802189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 marL="1371600" indent="-228600"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 marL="1714500" indent="-228600"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246813" y="1371600"/>
            <a:ext cx="5486400" cy="4802189"/>
          </a:xfrm>
        </p:spPr>
        <p:txBody>
          <a:bodyPr/>
          <a:lstStyle>
            <a:lvl1pPr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 marL="1371600" indent="-228600">
              <a:spcBef>
                <a:spcPts val="600"/>
              </a:spcBef>
              <a:defRPr sz="1400">
                <a:solidFill>
                  <a:schemeClr val="bg1"/>
                </a:solidFill>
              </a:defRPr>
            </a:lvl4pPr>
            <a:lvl5pPr marL="1714500" indent="-228600"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39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06E328-5FF6-C040-906B-4B25A6275FE5}"/>
              </a:ext>
            </a:extLst>
          </p:cNvPr>
          <p:cNvSpPr>
            <a:spLocks noGrp="1"/>
          </p:cNvSpPr>
          <p:nvPr>
            <p:ph type="body" idx="10"/>
          </p:nvPr>
        </p:nvSpPr>
        <p:spPr bwMode="gray">
          <a:xfrm>
            <a:off x="457136" y="1143000"/>
            <a:ext cx="5486400" cy="6858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>
            <a:lvl1pPr marL="285750" indent="-285750">
              <a:buNone/>
              <a:defRPr lang="en-US" sz="1600" b="1" cap="all" baseline="0" dirty="0" smtClean="0"/>
            </a:lvl1pPr>
          </a:lstStyle>
          <a:p>
            <a:pPr marL="0" lvl="0" indent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164104D-A6EA-C443-90D0-34CCD6742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6245288" y="1143000"/>
            <a:ext cx="5486400" cy="6858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>
            <a:lvl1pPr marL="285750" indent="-285750">
              <a:buNone/>
              <a:defRPr lang="en-US" sz="1600" b="1" cap="all" baseline="0" dirty="0" smtClean="0"/>
            </a:lvl1pPr>
          </a:lstStyle>
          <a:p>
            <a:pPr marL="0" lvl="0" indent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01A964-2277-1E42-B172-A3FED8609317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457135" y="1828800"/>
            <a:ext cx="5486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CC6C9B-BE14-7548-89E8-353C7B26C74D}"/>
              </a:ext>
            </a:extLst>
          </p:cNvPr>
          <p:cNvSpPr>
            <a:spLocks noGrp="1"/>
          </p:cNvSpPr>
          <p:nvPr>
            <p:ph idx="11"/>
          </p:nvPr>
        </p:nvSpPr>
        <p:spPr bwMode="gray">
          <a:xfrm>
            <a:off x="6246813" y="1828800"/>
            <a:ext cx="5486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73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006E328-5FF6-C040-906B-4B25A6275FE5}"/>
              </a:ext>
            </a:extLst>
          </p:cNvPr>
          <p:cNvSpPr>
            <a:spLocks noGrp="1"/>
          </p:cNvSpPr>
          <p:nvPr>
            <p:ph type="body" idx="10"/>
          </p:nvPr>
        </p:nvSpPr>
        <p:spPr bwMode="gray">
          <a:xfrm>
            <a:off x="457136" y="1143000"/>
            <a:ext cx="5486400" cy="6858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>
            <a:lvl1pPr marL="285750" indent="-285750">
              <a:buNone/>
              <a:defRPr lang="en-US" sz="1600" b="1" cap="all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164104D-A6EA-C443-90D0-34CCD6742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6245288" y="1143000"/>
            <a:ext cx="5486400" cy="6858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>
            <a:lvl1pPr marL="285750" indent="-285750">
              <a:buNone/>
              <a:defRPr lang="en-US" sz="1600" b="1" cap="all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01A964-2277-1E42-B172-A3FED8609317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457135" y="1828800"/>
            <a:ext cx="5486400" cy="434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CC6C9B-BE14-7548-89E8-353C7B26C74D}"/>
              </a:ext>
            </a:extLst>
          </p:cNvPr>
          <p:cNvSpPr>
            <a:spLocks noGrp="1"/>
          </p:cNvSpPr>
          <p:nvPr>
            <p:ph idx="11"/>
          </p:nvPr>
        </p:nvSpPr>
        <p:spPr bwMode="gray">
          <a:xfrm>
            <a:off x="6246813" y="1828800"/>
            <a:ext cx="5486400" cy="434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72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46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49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B87736-4C08-B34E-A2B2-DB2F5F2C2DFA}"/>
              </a:ext>
            </a:extLst>
          </p:cNvPr>
          <p:cNvSpPr/>
          <p:nvPr userDrawn="1"/>
        </p:nvSpPr>
        <p:spPr>
          <a:xfrm>
            <a:off x="734220" y="0"/>
            <a:ext cx="4143375" cy="640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839788" y="2160104"/>
            <a:ext cx="3932237" cy="4008618"/>
          </a:xfrm>
        </p:spPr>
        <p:txBody>
          <a:bodyPr/>
          <a:lstStyle>
            <a:lvl1pPr marL="0" indent="0">
              <a:buNone/>
              <a:defRPr sz="1600"/>
            </a:lvl1pPr>
            <a:lvl2pPr marL="400050" indent="0">
              <a:buNone/>
              <a:defRPr sz="1600"/>
            </a:lvl2pPr>
            <a:lvl3pPr marL="800100" indent="0">
              <a:buNone/>
              <a:defRPr sz="1600"/>
            </a:lvl3pPr>
            <a:lvl4pPr marL="1143000" indent="0">
              <a:buNone/>
              <a:defRPr sz="1600"/>
            </a:lvl4pPr>
            <a:lvl5pPr marL="154305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277493"/>
            <a:ext cx="3932237" cy="17799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A02CF4-F3A8-D34B-967F-AB1EBFCF63F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183188" y="1247170"/>
            <a:ext cx="6548500" cy="4111324"/>
          </a:xfrm>
        </p:spPr>
        <p:txBody>
          <a:bodyPr anchor="t" anchorCtr="0"/>
          <a:lstStyle>
            <a:lvl1pPr marL="0" indent="0" algn="ctr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52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Bottom left dots">
            <a:extLst>
              <a:ext uri="{FF2B5EF4-FFF2-40B4-BE49-F238E27FC236}">
                <a16:creationId xmlns:a16="http://schemas.microsoft.com/office/drawing/2014/main" id="{85009B0C-D465-3B49-80BE-7C4D7760E652}"/>
              </a:ext>
            </a:extLst>
          </p:cNvPr>
          <p:cNvGrpSpPr/>
          <p:nvPr userDrawn="1"/>
        </p:nvGrpSpPr>
        <p:grpSpPr>
          <a:xfrm>
            <a:off x="-431297" y="3479788"/>
            <a:ext cx="4113989" cy="5696418"/>
            <a:chOff x="-501360" y="2777566"/>
            <a:chExt cx="4826831" cy="6683453"/>
          </a:xfrm>
        </p:grpSpPr>
        <p:pic>
          <p:nvPicPr>
            <p:cNvPr id="50" name="Bottom left dots svg">
              <a:extLst>
                <a:ext uri="{FF2B5EF4-FFF2-40B4-BE49-F238E27FC236}">
                  <a16:creationId xmlns:a16="http://schemas.microsoft.com/office/drawing/2014/main" id="{1DCE3754-6666-DD4F-8C20-7A6FFBB89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-258163" y="4500998"/>
              <a:ext cx="3073400" cy="2853871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7B3F88-24C7-F343-944F-F2D5007D8E23}"/>
                </a:ext>
              </a:extLst>
            </p:cNvPr>
            <p:cNvSpPr/>
            <p:nvPr userDrawn="1"/>
          </p:nvSpPr>
          <p:spPr>
            <a:xfrm>
              <a:off x="244890" y="5380438"/>
              <a:ext cx="4080581" cy="4080581"/>
            </a:xfrm>
            <a:prstGeom prst="ellips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E9BD5A-E30E-5D4A-AC6D-2AE0A8C45107}"/>
                </a:ext>
              </a:extLst>
            </p:cNvPr>
            <p:cNvSpPr/>
            <p:nvPr userDrawn="1"/>
          </p:nvSpPr>
          <p:spPr>
            <a:xfrm>
              <a:off x="437457" y="3258965"/>
              <a:ext cx="2853871" cy="2853871"/>
            </a:xfrm>
            <a:prstGeom prst="ellips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FF3E66-E48C-D945-A29D-AE40F355EA4A}"/>
                </a:ext>
              </a:extLst>
            </p:cNvPr>
            <p:cNvSpPr/>
            <p:nvPr userDrawn="1"/>
          </p:nvSpPr>
          <p:spPr>
            <a:xfrm>
              <a:off x="-152978" y="2777566"/>
              <a:ext cx="1397162" cy="1397162"/>
            </a:xfrm>
            <a:prstGeom prst="ellipse">
              <a:avLst/>
            </a:prstGeom>
            <a:noFill/>
            <a:ln w="1270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Dot rectangle">
              <a:extLst>
                <a:ext uri="{FF2B5EF4-FFF2-40B4-BE49-F238E27FC236}">
                  <a16:creationId xmlns:a16="http://schemas.microsoft.com/office/drawing/2014/main" id="{EE1ED8A7-FE1C-BE44-9E33-054F4F790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-501360" y="5863162"/>
              <a:ext cx="2377725" cy="608755"/>
            </a:xfrm>
            <a:prstGeom prst="rect">
              <a:avLst/>
            </a:prstGeom>
          </p:spPr>
        </p:pic>
      </p:grpSp>
      <p:grpSp>
        <p:nvGrpSpPr>
          <p:cNvPr id="47" name="Top right dots">
            <a:extLst>
              <a:ext uri="{FF2B5EF4-FFF2-40B4-BE49-F238E27FC236}">
                <a16:creationId xmlns:a16="http://schemas.microsoft.com/office/drawing/2014/main" id="{B159960D-353F-184F-B803-01D6C40EE357}"/>
              </a:ext>
            </a:extLst>
          </p:cNvPr>
          <p:cNvGrpSpPr/>
          <p:nvPr userDrawn="1"/>
        </p:nvGrpSpPr>
        <p:grpSpPr>
          <a:xfrm>
            <a:off x="7743370" y="-1809772"/>
            <a:ext cx="4782484" cy="3371825"/>
            <a:chOff x="7743370" y="-1809772"/>
            <a:chExt cx="4782484" cy="3371825"/>
          </a:xfrm>
        </p:grpSpPr>
        <p:pic>
          <p:nvPicPr>
            <p:cNvPr id="42" name="Dot rectangle">
              <a:extLst>
                <a:ext uri="{FF2B5EF4-FFF2-40B4-BE49-F238E27FC236}">
                  <a16:creationId xmlns:a16="http://schemas.microsoft.com/office/drawing/2014/main" id="{7C04F3DE-C138-DF46-9BF4-ECEB90CFC1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10045023" y="68813"/>
              <a:ext cx="2377725" cy="608755"/>
            </a:xfrm>
            <a:prstGeom prst="rect">
              <a:avLst/>
            </a:prstGeom>
            <a:effectLst/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CCF8DEB-3FC5-9B46-AEBA-1EE6E8CC2EB3}"/>
                </a:ext>
              </a:extLst>
            </p:cNvPr>
            <p:cNvSpPr/>
            <p:nvPr userDrawn="1"/>
          </p:nvSpPr>
          <p:spPr>
            <a:xfrm>
              <a:off x="9273095" y="-1809772"/>
              <a:ext cx="3252759" cy="3252759"/>
            </a:xfrm>
            <a:prstGeom prst="ellips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1CFB374-CD8B-764D-A900-CC2F150990B6}"/>
                </a:ext>
              </a:extLst>
            </p:cNvPr>
            <p:cNvSpPr/>
            <p:nvPr userDrawn="1"/>
          </p:nvSpPr>
          <p:spPr bwMode="auto">
            <a:xfrm>
              <a:off x="11842641" y="697895"/>
              <a:ext cx="456044" cy="456044"/>
            </a:xfrm>
            <a:prstGeom prst="ellipse">
              <a:avLst/>
            </a:prstGeom>
            <a:solidFill>
              <a:schemeClr val="accent1">
                <a:alpha val="89932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8A3256-97B2-D045-8F0C-AC7047D777FD}"/>
                </a:ext>
              </a:extLst>
            </p:cNvPr>
            <p:cNvSpPr/>
            <p:nvPr userDrawn="1"/>
          </p:nvSpPr>
          <p:spPr bwMode="auto">
            <a:xfrm>
              <a:off x="7743370" y="-364504"/>
              <a:ext cx="858536" cy="858536"/>
            </a:xfrm>
            <a:prstGeom prst="ellipse">
              <a:avLst/>
            </a:prstGeom>
            <a:gradFill>
              <a:gsLst>
                <a:gs pos="25000">
                  <a:schemeClr val="bg1">
                    <a:alpha val="20282"/>
                  </a:schemeClr>
                </a:gs>
                <a:gs pos="99000">
                  <a:schemeClr val="tx2">
                    <a:alpha val="46000"/>
                  </a:schemeClr>
                </a:gs>
              </a:gsLst>
              <a:lin ang="3000000" scaled="0"/>
            </a:gra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lvl="0"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CAFCAFE-9F66-A141-954C-F038EC93D0F7}"/>
                </a:ext>
              </a:extLst>
            </p:cNvPr>
            <p:cNvSpPr/>
            <p:nvPr userDrawn="1"/>
          </p:nvSpPr>
          <p:spPr>
            <a:xfrm>
              <a:off x="7955233" y="-1600363"/>
              <a:ext cx="2331088" cy="2331088"/>
            </a:xfrm>
            <a:prstGeom prst="ellipse">
              <a:avLst/>
            </a:prstGeom>
            <a:noFill/>
            <a:ln w="1270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Cover">
            <a:extLst>
              <a:ext uri="{FF2B5EF4-FFF2-40B4-BE49-F238E27FC236}">
                <a16:creationId xmlns:a16="http://schemas.microsoft.com/office/drawing/2014/main" id="{EC177B7B-15FF-9E46-962B-22A1595B27FA}"/>
              </a:ext>
            </a:extLst>
          </p:cNvPr>
          <p:cNvGrpSpPr/>
          <p:nvPr userDrawn="1"/>
        </p:nvGrpSpPr>
        <p:grpSpPr>
          <a:xfrm>
            <a:off x="-887144" y="-1616713"/>
            <a:ext cx="13945699" cy="9303462"/>
            <a:chOff x="-887144" y="-1616713"/>
            <a:chExt cx="13945699" cy="9303462"/>
          </a:xfrm>
        </p:grpSpPr>
        <p:sp>
          <p:nvSpPr>
            <p:cNvPr id="25" name="cover">
              <a:extLst>
                <a:ext uri="{FF2B5EF4-FFF2-40B4-BE49-F238E27FC236}">
                  <a16:creationId xmlns:a16="http://schemas.microsoft.com/office/drawing/2014/main" id="{8BC159ED-4CD3-E04A-9D45-1A5165D34314}"/>
                </a:ext>
              </a:extLst>
            </p:cNvPr>
            <p:cNvSpPr/>
            <p:nvPr userDrawn="1"/>
          </p:nvSpPr>
          <p:spPr bwMode="auto">
            <a:xfrm>
              <a:off x="6783879" y="-1616713"/>
              <a:ext cx="6274676" cy="1617459"/>
            </a:xfrm>
            <a:prstGeom prst="rect">
              <a:avLst/>
            </a:prstGeom>
            <a:solidFill>
              <a:srgbClr val="ECECEC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  <p:sp>
          <p:nvSpPr>
            <p:cNvPr id="38" name="cover">
              <a:extLst>
                <a:ext uri="{FF2B5EF4-FFF2-40B4-BE49-F238E27FC236}">
                  <a16:creationId xmlns:a16="http://schemas.microsoft.com/office/drawing/2014/main" id="{3BD999EF-ACE5-5A40-9233-2C271D78D14D}"/>
                </a:ext>
              </a:extLst>
            </p:cNvPr>
            <p:cNvSpPr/>
            <p:nvPr userDrawn="1"/>
          </p:nvSpPr>
          <p:spPr bwMode="auto">
            <a:xfrm>
              <a:off x="12196371" y="-309813"/>
              <a:ext cx="862184" cy="2933321"/>
            </a:xfrm>
            <a:prstGeom prst="rect">
              <a:avLst/>
            </a:prstGeom>
            <a:solidFill>
              <a:srgbClr val="ECECEC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  <p:sp>
          <p:nvSpPr>
            <p:cNvPr id="51" name="cover">
              <a:extLst>
                <a:ext uri="{FF2B5EF4-FFF2-40B4-BE49-F238E27FC236}">
                  <a16:creationId xmlns:a16="http://schemas.microsoft.com/office/drawing/2014/main" id="{EAEC6ED9-B316-9942-BE3A-0D0330EF4A1D}"/>
                </a:ext>
              </a:extLst>
            </p:cNvPr>
            <p:cNvSpPr/>
            <p:nvPr userDrawn="1"/>
          </p:nvSpPr>
          <p:spPr bwMode="auto">
            <a:xfrm>
              <a:off x="-887144" y="3725484"/>
              <a:ext cx="880045" cy="3961265"/>
            </a:xfrm>
            <a:prstGeom prst="rect">
              <a:avLst/>
            </a:prstGeom>
            <a:solidFill>
              <a:srgbClr val="E6E6E6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  <p:sp>
          <p:nvSpPr>
            <p:cNvPr id="52" name="cover">
              <a:extLst>
                <a:ext uri="{FF2B5EF4-FFF2-40B4-BE49-F238E27FC236}">
                  <a16:creationId xmlns:a16="http://schemas.microsoft.com/office/drawing/2014/main" id="{AD10312B-F4F0-384A-B57B-3C429BE64078}"/>
                </a:ext>
              </a:extLst>
            </p:cNvPr>
            <p:cNvSpPr/>
            <p:nvPr userDrawn="1"/>
          </p:nvSpPr>
          <p:spPr bwMode="auto">
            <a:xfrm>
              <a:off x="-467051" y="6863610"/>
              <a:ext cx="3579544" cy="823139"/>
            </a:xfrm>
            <a:prstGeom prst="rect">
              <a:avLst/>
            </a:prstGeom>
            <a:solidFill>
              <a:srgbClr val="E6E6E6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</p:grpSp>
      <p:pic>
        <p:nvPicPr>
          <p:cNvPr id="29" name="Tagline">
            <a:extLst>
              <a:ext uri="{FF2B5EF4-FFF2-40B4-BE49-F238E27FC236}">
                <a16:creationId xmlns:a16="http://schemas.microsoft.com/office/drawing/2014/main" id="{33CEB471-85D7-E14C-8655-C3F4B5467D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43340" y="3472830"/>
            <a:ext cx="4902144" cy="407640"/>
          </a:xfrm>
          <a:prstGeom prst="rect">
            <a:avLst/>
          </a:prstGeom>
        </p:spPr>
      </p:pic>
      <p:pic>
        <p:nvPicPr>
          <p:cNvPr id="28" name="Logo">
            <a:extLst>
              <a:ext uri="{FF2B5EF4-FFF2-40B4-BE49-F238E27FC236}">
                <a16:creationId xmlns:a16="http://schemas.microsoft.com/office/drawing/2014/main" id="{E821FD96-5E7E-6844-B25A-97356D201A6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615929" y="2706594"/>
            <a:ext cx="2956966" cy="5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AED08D-D489-4C23-BFE9-9C4A6A94C4DA}"/>
              </a:ext>
            </a:extLst>
          </p:cNvPr>
          <p:cNvSpPr txBox="1"/>
          <p:nvPr userDrawn="1"/>
        </p:nvSpPr>
        <p:spPr>
          <a:xfrm>
            <a:off x="1130388" y="721895"/>
            <a:ext cx="9828558" cy="4880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200"/>
              </a:spcBef>
            </a:pPr>
            <a:r>
              <a:rPr lang="en-US" sz="5398" b="0" i="0" spc="300">
                <a:solidFill>
                  <a:schemeClr val="tx1"/>
                </a:solidFill>
                <a:latin typeface="Century Gothic" panose="020B0502020202020204" pitchFamily="34" charset="0"/>
              </a:rPr>
              <a:t>DO NOT USE </a:t>
            </a:r>
          </a:p>
          <a:p>
            <a:pPr algn="ctr">
              <a:lnSpc>
                <a:spcPct val="90000"/>
              </a:lnSpc>
              <a:spcBef>
                <a:spcPts val="4200"/>
              </a:spcBef>
            </a:pPr>
            <a:r>
              <a:rPr lang="en-US" sz="5398" b="0" i="0" spc="300">
                <a:solidFill>
                  <a:schemeClr val="tx1"/>
                </a:solidFill>
                <a:latin typeface="Century Gothic" panose="020B0502020202020204" pitchFamily="34" charset="0"/>
              </a:rPr>
              <a:t>ALL LAYOUTS PAST THIS ARE NOT PART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33036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ivider slide dots svg">
            <a:extLst>
              <a:ext uri="{FF2B5EF4-FFF2-40B4-BE49-F238E27FC236}">
                <a16:creationId xmlns:a16="http://schemas.microsoft.com/office/drawing/2014/main" id="{DC50C366-D0D6-B04D-AE09-619FB81A7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96" r="21518"/>
          <a:stretch/>
        </p:blipFill>
        <p:spPr>
          <a:xfrm>
            <a:off x="9029334" y="0"/>
            <a:ext cx="3159491" cy="4345928"/>
          </a:xfrm>
          <a:prstGeom prst="rect">
            <a:avLst/>
          </a:prstGeom>
        </p:spPr>
      </p:pic>
      <p:sp>
        <p:nvSpPr>
          <p:cNvPr id="5" name="Black footer bar">
            <a:extLst>
              <a:ext uri="{FF2B5EF4-FFF2-40B4-BE49-F238E27FC236}">
                <a16:creationId xmlns:a16="http://schemas.microsoft.com/office/drawing/2014/main" id="{06BDFDC9-84F5-B340-AAC2-02D604BC4F27}"/>
              </a:ext>
            </a:extLst>
          </p:cNvPr>
          <p:cNvSpPr/>
          <p:nvPr userDrawn="1"/>
        </p:nvSpPr>
        <p:spPr>
          <a:xfrm>
            <a:off x="0" y="4846320"/>
            <a:ext cx="12185778" cy="2011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8519" y="841385"/>
            <a:ext cx="8504105" cy="29718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68519" y="4004865"/>
            <a:ext cx="8504105" cy="62226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None/>
              <a:defRPr lang="en-US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989780-E644-7D48-A345-A8D710EA2B3A}"/>
              </a:ext>
            </a:extLst>
          </p:cNvPr>
          <p:cNvSpPr/>
          <p:nvPr userDrawn="1"/>
        </p:nvSpPr>
        <p:spPr>
          <a:xfrm>
            <a:off x="-806379" y="5474421"/>
            <a:ext cx="2755687" cy="2755687"/>
          </a:xfrm>
          <a:prstGeom prst="ellipse">
            <a:avLst/>
          </a:prstGeom>
          <a:noFill/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8A1839-DE05-7949-ADBF-F57BA5A7741A}"/>
              </a:ext>
            </a:extLst>
          </p:cNvPr>
          <p:cNvSpPr/>
          <p:nvPr userDrawn="1"/>
        </p:nvSpPr>
        <p:spPr>
          <a:xfrm>
            <a:off x="-324464" y="4718556"/>
            <a:ext cx="1371302" cy="1371302"/>
          </a:xfrm>
          <a:prstGeom prst="ellipse">
            <a:avLst/>
          </a:prstGeom>
          <a:noFill/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Dot rectangle">
            <a:extLst>
              <a:ext uri="{FF2B5EF4-FFF2-40B4-BE49-F238E27FC236}">
                <a16:creationId xmlns:a16="http://schemas.microsoft.com/office/drawing/2014/main" id="{AFC6D1BD-3FD0-9348-9838-474E4A62A4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-280477" y="5937655"/>
            <a:ext cx="2377725" cy="60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7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59" userDrawn="1">
          <p15:clr>
            <a:srgbClr val="FBAE40"/>
          </p15:clr>
        </p15:guide>
        <p15:guide id="2" pos="6719" userDrawn="1">
          <p15:clr>
            <a:srgbClr val="FBAE40"/>
          </p15:clr>
        </p15:guide>
        <p15:guide id="3" orient="horz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2002-BEFD-4FCA-AF20-2B83E4BC2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CC5BA-6404-4D2C-B3B8-617BC8158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004B2-C749-4172-B26E-7C49E03F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793A-1A48-4178-8B88-5FF39BD77FA9}" type="datetimeFigureOut">
              <a:rPr lang="LID4096" smtClean="0"/>
              <a:t>9/21/22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A582D-B063-4B36-BBE3-4FE06540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18981-3146-4458-9957-D3DD48BB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5852-EBCC-467A-A811-660A0B7CC53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288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er Story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lack footer bar">
            <a:extLst>
              <a:ext uri="{FF2B5EF4-FFF2-40B4-BE49-F238E27FC236}">
                <a16:creationId xmlns:a16="http://schemas.microsoft.com/office/drawing/2014/main" id="{BDDB527A-54F1-E245-B6A7-F1E6D435CC84}"/>
              </a:ext>
            </a:extLst>
          </p:cNvPr>
          <p:cNvSpPr/>
          <p:nvPr userDrawn="1"/>
        </p:nvSpPr>
        <p:spPr>
          <a:xfrm>
            <a:off x="1523" y="3968496"/>
            <a:ext cx="12185778" cy="2889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0228EC9-BA6E-5E48-BBC9-7B4E8BECF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1779" y="3673182"/>
            <a:ext cx="5458265" cy="318481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6529540-D8EE-E744-8BC0-4344CC87BEC6}"/>
              </a:ext>
            </a:extLst>
          </p:cNvPr>
          <p:cNvSpPr txBox="1"/>
          <p:nvPr userDrawn="1"/>
        </p:nvSpPr>
        <p:spPr>
          <a:xfrm>
            <a:off x="457136" y="1243394"/>
            <a:ext cx="8515557" cy="2949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1497"/>
              </a:lnSpc>
            </a:pPr>
            <a:r>
              <a:rPr lang="en-US" sz="12396" b="1" i="0">
                <a:solidFill>
                  <a:schemeClr val="bg2">
                    <a:alpha val="68345"/>
                  </a:schemeClr>
                </a:solidFill>
                <a:latin typeface="Century Gothic" panose="020B0502020202020204" pitchFamily="34" charset="0"/>
              </a:rPr>
              <a:t>CUSTOMER STORY</a:t>
            </a:r>
          </a:p>
        </p:txBody>
      </p:sp>
      <p:sp>
        <p:nvSpPr>
          <p:cNvPr id="3" name="Company Name">
            <a:extLst>
              <a:ext uri="{FF2B5EF4-FFF2-40B4-BE49-F238E27FC236}">
                <a16:creationId xmlns:a16="http://schemas.microsoft.com/office/drawing/2014/main" id="{E45A1279-49D4-9B49-BC01-96639FE7BA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136" y="3386116"/>
            <a:ext cx="7696626" cy="730999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4999"/>
              </a:lnSpc>
              <a:buNone/>
              <a:defRPr sz="5498" b="1" i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Company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7DA727-D20E-7F42-97CD-46F8DB1433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3495" y="4493298"/>
            <a:ext cx="906635" cy="719975"/>
          </a:xfrm>
          <a:prstGeom prst="rect">
            <a:avLst/>
          </a:prstGeom>
        </p:spPr>
      </p:pic>
      <p:sp>
        <p:nvSpPr>
          <p:cNvPr id="8" name="Quote">
            <a:extLst>
              <a:ext uri="{FF2B5EF4-FFF2-40B4-BE49-F238E27FC236}">
                <a16:creationId xmlns:a16="http://schemas.microsoft.com/office/drawing/2014/main" id="{DF18C39D-F3D4-8A4A-B248-032BE23460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6377" y="4833935"/>
            <a:ext cx="6957385" cy="1339854"/>
          </a:xfrm>
        </p:spPr>
        <p:txBody>
          <a:bodyPr>
            <a:noAutofit/>
          </a:bodyPr>
          <a:lstStyle>
            <a:lvl1pPr marL="0" indent="0" fontAlgn="auto">
              <a:lnSpc>
                <a:spcPts val="2299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BEE48C-9302-4342-B3C4-135C6B3B5754}"/>
              </a:ext>
            </a:extLst>
          </p:cNvPr>
          <p:cNvSpPr>
            <a:spLocks noChangeAspect="1"/>
          </p:cNvSpPr>
          <p:nvPr userDrawn="1"/>
        </p:nvSpPr>
        <p:spPr>
          <a:xfrm>
            <a:off x="8564904" y="2575188"/>
            <a:ext cx="2742486" cy="2743200"/>
          </a:xfrm>
          <a:prstGeom prst="ellipse">
            <a:avLst/>
          </a:prstGeom>
          <a:gradFill>
            <a:gsLst>
              <a:gs pos="16000">
                <a:schemeClr val="accent1"/>
              </a:gs>
              <a:gs pos="93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FB303530-CD2D-8147-93D6-A76DE322EB5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98514" y="1448694"/>
            <a:ext cx="2853109" cy="730655"/>
          </a:xfrm>
          <a:prstGeom prst="rect">
            <a:avLst/>
          </a:prstGeom>
        </p:spPr>
      </p:pic>
      <p:sp>
        <p:nvSpPr>
          <p:cNvPr id="17" name="Headshot">
            <a:extLst>
              <a:ext uri="{FF2B5EF4-FFF2-40B4-BE49-F238E27FC236}">
                <a16:creationId xmlns:a16="http://schemas.microsoft.com/office/drawing/2014/main" id="{621BC811-370C-FB4A-A815-8935550F0F3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935647" y="1782548"/>
            <a:ext cx="1599783" cy="16002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z="1400"/>
              <a:t>Headshot</a:t>
            </a:r>
            <a:br>
              <a:rPr lang="en-US" sz="1400"/>
            </a:br>
            <a:r>
              <a:rPr lang="en-US" sz="1400"/>
              <a:t>or Logo</a:t>
            </a:r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8CE4AEB-B85F-A04F-BFC8-9E8858C8BC3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18132" y="6513733"/>
            <a:ext cx="1156674" cy="23133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C762D-C026-E544-9795-5A9BE1A2FB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6676" y="4107316"/>
            <a:ext cx="2005291" cy="64899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143000" indent="0">
              <a:buNone/>
              <a:defRPr/>
            </a:lvl4pPr>
            <a:lvl5pPr marL="1543050" indent="0">
              <a:buNone/>
              <a:defRPr/>
            </a:lvl5pPr>
          </a:lstStyle>
          <a:p>
            <a:pPr lvl="0"/>
            <a:r>
              <a:rPr lang="en-US"/>
              <a:t>Job Title,</a:t>
            </a:r>
            <a:br>
              <a:rPr lang="en-US"/>
            </a:br>
            <a:r>
              <a:rPr lang="en-US"/>
              <a:t>Company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489AA33-FC13-4E4B-A305-281BE13043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6676" y="3384665"/>
            <a:ext cx="2005291" cy="64899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0">
              <a:buNone/>
              <a:defRPr/>
            </a:lvl2pPr>
            <a:lvl3pPr marL="800100" indent="0">
              <a:buNone/>
              <a:defRPr/>
            </a:lvl3pPr>
            <a:lvl4pPr marL="1143000" indent="0">
              <a:buNone/>
              <a:defRPr/>
            </a:lvl4pPr>
            <a:lvl5pPr marL="1543050" indent="0">
              <a:buNone/>
              <a:defRPr/>
            </a:lvl5pPr>
          </a:lstStyle>
          <a:p>
            <a:pPr lvl="0"/>
            <a:r>
              <a:rPr lang="en-US"/>
              <a:t>First Name</a:t>
            </a:r>
            <a:br>
              <a:rPr lang="en-US"/>
            </a:br>
            <a:r>
              <a:rPr lang="en-US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44001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er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ack footer bar">
            <a:extLst>
              <a:ext uri="{FF2B5EF4-FFF2-40B4-BE49-F238E27FC236}">
                <a16:creationId xmlns:a16="http://schemas.microsoft.com/office/drawing/2014/main" id="{57EADD9F-2882-5442-92F6-AAA5DB54481B}"/>
              </a:ext>
            </a:extLst>
          </p:cNvPr>
          <p:cNvSpPr/>
          <p:nvPr userDrawn="1"/>
        </p:nvSpPr>
        <p:spPr>
          <a:xfrm>
            <a:off x="1523" y="2431648"/>
            <a:ext cx="12188952" cy="4005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788" y="677684"/>
            <a:ext cx="7818120" cy="77220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3F27FB-ED5C-BE49-BA51-2CD777433E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645084" y="371596"/>
            <a:ext cx="0" cy="1181035"/>
          </a:xfrm>
          <a:prstGeom prst="line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B86D15-ADD4-0D4F-B09F-5668004D22A5}"/>
              </a:ext>
            </a:extLst>
          </p:cNvPr>
          <p:cNvSpPr txBox="1"/>
          <p:nvPr userDrawn="1"/>
        </p:nvSpPr>
        <p:spPr bwMode="auto">
          <a:xfrm>
            <a:off x="2765151" y="351423"/>
            <a:ext cx="3484951" cy="33348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b" anchorCtr="0">
            <a:noAutofit/>
          </a:bodyPr>
          <a:lstStyle/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500">
                <a:solidFill>
                  <a:schemeClr val="tx2"/>
                </a:solidFill>
                <a:latin typeface="+mn-lt"/>
              </a:rPr>
              <a:t>CUSTOMER STORY: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5441CAF-8C3B-1E44-BEB7-C4BB72AD0E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199" y="351423"/>
            <a:ext cx="2067817" cy="1262359"/>
          </a:xfrm>
        </p:spPr>
        <p:txBody>
          <a:bodyPr lIns="0" tIns="0" rIns="0" bIns="0" anchor="t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/>
              <a:t>Company Logo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78CD27B-42C8-D048-953C-2DB3E8899256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457199" y="3617768"/>
            <a:ext cx="2560319" cy="2796791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F20075"/>
              </a:buClr>
              <a:buSzTx/>
              <a:buFontTx/>
              <a:buChar char="•"/>
              <a:tabLst/>
              <a:defRPr sz="1400">
                <a:solidFill>
                  <a:schemeClr val="bg1"/>
                </a:solidFill>
              </a:defRPr>
            </a:lvl1pPr>
            <a:lvl2pPr marL="685800" marR="0" indent="-285750" algn="l" defTabSz="914400" rtl="0" eaLnBrk="1" fontAlgn="base" latinLnBrk="0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rgbClr val="F20075"/>
              </a:buClr>
              <a:buSzTx/>
              <a:buFontTx/>
              <a:buChar char="–"/>
              <a:tabLst/>
              <a:defRPr sz="1400">
                <a:solidFill>
                  <a:schemeClr val="bg1"/>
                </a:solidFill>
              </a:defRPr>
            </a:lvl2pPr>
            <a:lvl3pPr marL="800100" indent="0">
              <a:buNone/>
              <a:defRPr sz="1600"/>
            </a:lvl3pPr>
            <a:lvl4pPr marL="1143000" indent="0">
              <a:buNone/>
              <a:defRPr sz="1600"/>
            </a:lvl4pPr>
            <a:lvl5pPr marL="154305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E1C8BC-ECBF-4249-8D03-EC68B5FF5CED}"/>
              </a:ext>
            </a:extLst>
          </p:cNvPr>
          <p:cNvSpPr>
            <a:spLocks noGrp="1"/>
          </p:cNvSpPr>
          <p:nvPr>
            <p:ph idx="19"/>
          </p:nvPr>
        </p:nvSpPr>
        <p:spPr bwMode="gray">
          <a:xfrm>
            <a:off x="3375772" y="3617768"/>
            <a:ext cx="2560319" cy="2796791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F20075"/>
              </a:buClr>
              <a:buSzTx/>
              <a:buFontTx/>
              <a:buChar char="•"/>
              <a:tabLst/>
              <a:defRPr sz="1400">
                <a:solidFill>
                  <a:schemeClr val="bg1"/>
                </a:solidFill>
              </a:defRPr>
            </a:lvl1pPr>
            <a:lvl2pPr marL="685800" marR="0" indent="-285750" algn="l" defTabSz="914400" rtl="0" eaLnBrk="1" fontAlgn="base" latinLnBrk="0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rgbClr val="F20075"/>
              </a:buClr>
              <a:buSzTx/>
              <a:buFontTx/>
              <a:buChar char="–"/>
              <a:tabLst/>
              <a:defRPr sz="1400">
                <a:solidFill>
                  <a:schemeClr val="bg1"/>
                </a:solidFill>
              </a:defRPr>
            </a:lvl2pPr>
            <a:lvl3pPr marL="800100" indent="0">
              <a:buNone/>
              <a:defRPr sz="1600"/>
            </a:lvl3pPr>
            <a:lvl4pPr marL="1143000" indent="0">
              <a:buNone/>
              <a:defRPr sz="1600"/>
            </a:lvl4pPr>
            <a:lvl5pPr marL="154305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8E7246A-FEA1-DA42-B054-DF742179F03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77906" y="3617768"/>
            <a:ext cx="2560319" cy="2796791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F20075"/>
              </a:buClr>
              <a:buSzTx/>
              <a:buFontTx/>
              <a:buChar char="•"/>
              <a:tabLst/>
              <a:defRPr sz="1400">
                <a:solidFill>
                  <a:schemeClr val="bg1"/>
                </a:solidFill>
              </a:defRPr>
            </a:lvl1pPr>
            <a:lvl2pPr marL="685800" marR="0" indent="-285750" algn="l" defTabSz="914400" rtl="0" eaLnBrk="1" fontAlgn="base" latinLnBrk="0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rgbClr val="F20075"/>
              </a:buClr>
              <a:buSzTx/>
              <a:buFontTx/>
              <a:buChar char="–"/>
              <a:tabLst/>
              <a:defRPr sz="1400">
                <a:solidFill>
                  <a:schemeClr val="bg1"/>
                </a:solidFill>
              </a:defRPr>
            </a:lvl2pPr>
            <a:lvl3pPr marL="800100" indent="0">
              <a:buNone/>
              <a:defRPr sz="1600"/>
            </a:lvl3pPr>
            <a:lvl4pPr marL="1143000" indent="0">
              <a:buNone/>
              <a:defRPr sz="1600"/>
            </a:lvl4pPr>
            <a:lvl5pPr marL="154305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6B10317-CC01-D84E-A066-404A9EC1722A}"/>
              </a:ext>
            </a:extLst>
          </p:cNvPr>
          <p:cNvSpPr>
            <a:spLocks noGrp="1"/>
          </p:cNvSpPr>
          <p:nvPr>
            <p:ph idx="21"/>
          </p:nvPr>
        </p:nvSpPr>
        <p:spPr bwMode="gray">
          <a:xfrm>
            <a:off x="9171307" y="3617768"/>
            <a:ext cx="2560319" cy="2796791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F20075"/>
              </a:buClr>
              <a:buSzTx/>
              <a:buFontTx/>
              <a:buChar char="•"/>
              <a:tabLst/>
              <a:defRPr sz="1400">
                <a:solidFill>
                  <a:schemeClr val="bg1"/>
                </a:solidFill>
              </a:defRPr>
            </a:lvl1pPr>
            <a:lvl2pPr marL="685800" marR="0" indent="-285750" algn="l" defTabSz="914400" rtl="0" eaLnBrk="1" fontAlgn="base" latinLnBrk="0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rgbClr val="F20075"/>
              </a:buClr>
              <a:buSzTx/>
              <a:buFontTx/>
              <a:buChar char="–"/>
              <a:tabLst/>
              <a:defRPr sz="1400">
                <a:solidFill>
                  <a:schemeClr val="bg1"/>
                </a:solidFill>
              </a:defRPr>
            </a:lvl2pPr>
            <a:lvl3pPr marL="800100" indent="0">
              <a:buNone/>
              <a:defRPr sz="1600"/>
            </a:lvl3pPr>
            <a:lvl4pPr marL="1143000" indent="0">
              <a:buNone/>
              <a:defRPr sz="1600"/>
            </a:lvl4pPr>
            <a:lvl5pPr marL="154305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322DDA6-132A-2143-8ED6-E02A00C2A8F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 bwMode="gray">
          <a:xfrm>
            <a:off x="457199" y="3105531"/>
            <a:ext cx="2560319" cy="480810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A245608-89CF-5749-9C14-AF6A4169C8A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 bwMode="gray">
          <a:xfrm>
            <a:off x="3375772" y="3105531"/>
            <a:ext cx="2560319" cy="480810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DEF2A31-8013-054B-9530-62579EEEA5C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 bwMode="gray">
          <a:xfrm>
            <a:off x="6277906" y="3105531"/>
            <a:ext cx="2560319" cy="480810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B1AB5B3-BEA1-3945-913A-55E759ED00D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 bwMode="gray">
          <a:xfrm>
            <a:off x="9171307" y="3105531"/>
            <a:ext cx="2560319" cy="480810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243B77-E8A0-4845-89BF-F886367E6243}"/>
              </a:ext>
            </a:extLst>
          </p:cNvPr>
          <p:cNvGrpSpPr/>
          <p:nvPr userDrawn="1"/>
        </p:nvGrpSpPr>
        <p:grpSpPr>
          <a:xfrm>
            <a:off x="7076206" y="1906719"/>
            <a:ext cx="966467" cy="966467"/>
            <a:chOff x="7059769" y="1806129"/>
            <a:chExt cx="996593" cy="99659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C1891CA-4E7D-A640-8F12-2CE2BF519C06}"/>
                </a:ext>
              </a:extLst>
            </p:cNvPr>
            <p:cNvSpPr/>
            <p:nvPr userDrawn="1"/>
          </p:nvSpPr>
          <p:spPr bwMode="auto">
            <a:xfrm>
              <a:off x="7059769" y="1806129"/>
              <a:ext cx="996593" cy="996593"/>
            </a:xfrm>
            <a:prstGeom prst="ellipse">
              <a:avLst/>
            </a:prstGeom>
            <a:gradFill>
              <a:gsLst>
                <a:gs pos="22000">
                  <a:schemeClr val="accent1"/>
                </a:gs>
                <a:gs pos="63000">
                  <a:srgbClr val="04CBE6"/>
                </a:gs>
                <a:gs pos="100000">
                  <a:schemeClr val="accent2"/>
                </a:gs>
              </a:gsLst>
              <a:lin ang="3000000" scaled="0"/>
            </a:gra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80B5AE29-584E-5246-B640-D9B7CC446E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61076" y="1993389"/>
              <a:ext cx="393978" cy="62207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C331F8E-97B3-C742-98D1-9A2097B62DDB}"/>
              </a:ext>
            </a:extLst>
          </p:cNvPr>
          <p:cNvGrpSpPr/>
          <p:nvPr userDrawn="1"/>
        </p:nvGrpSpPr>
        <p:grpSpPr>
          <a:xfrm>
            <a:off x="9968232" y="1905325"/>
            <a:ext cx="966467" cy="966467"/>
            <a:chOff x="9953170" y="1806129"/>
            <a:chExt cx="996593" cy="99659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C6E31B9-470F-3F49-BF8F-98A04708C0D6}"/>
                </a:ext>
              </a:extLst>
            </p:cNvPr>
            <p:cNvSpPr/>
            <p:nvPr userDrawn="1"/>
          </p:nvSpPr>
          <p:spPr bwMode="auto">
            <a:xfrm>
              <a:off x="9953170" y="1806129"/>
              <a:ext cx="996593" cy="996593"/>
            </a:xfrm>
            <a:prstGeom prst="ellipse">
              <a:avLst/>
            </a:prstGeom>
            <a:gradFill>
              <a:gsLst>
                <a:gs pos="22000">
                  <a:schemeClr val="accent1"/>
                </a:gs>
                <a:gs pos="63000">
                  <a:srgbClr val="04CBE6"/>
                </a:gs>
                <a:gs pos="100000">
                  <a:schemeClr val="accent2"/>
                </a:gs>
              </a:gsLst>
              <a:lin ang="3000000" scaled="0"/>
            </a:gra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8DC2C219-20D9-4F44-A294-8639760B50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92667" y="1951517"/>
              <a:ext cx="517598" cy="705816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3C1ECE-FF15-BD47-8317-68B20B436773}"/>
              </a:ext>
            </a:extLst>
          </p:cNvPr>
          <p:cNvGrpSpPr/>
          <p:nvPr userDrawn="1"/>
        </p:nvGrpSpPr>
        <p:grpSpPr>
          <a:xfrm>
            <a:off x="1254124" y="1903390"/>
            <a:ext cx="966467" cy="966467"/>
            <a:chOff x="1239062" y="1806129"/>
            <a:chExt cx="996593" cy="99659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86FD565-F629-8A4C-90F6-0FA9E4652243}"/>
                </a:ext>
              </a:extLst>
            </p:cNvPr>
            <p:cNvSpPr/>
            <p:nvPr userDrawn="1"/>
          </p:nvSpPr>
          <p:spPr bwMode="auto">
            <a:xfrm>
              <a:off x="1239062" y="1806129"/>
              <a:ext cx="996593" cy="996593"/>
            </a:xfrm>
            <a:prstGeom prst="ellipse">
              <a:avLst/>
            </a:prstGeom>
            <a:gradFill>
              <a:gsLst>
                <a:gs pos="22000">
                  <a:schemeClr val="accent1"/>
                </a:gs>
                <a:gs pos="63000">
                  <a:srgbClr val="04CBE6"/>
                </a:gs>
                <a:gs pos="100000">
                  <a:schemeClr val="accent2"/>
                </a:gs>
              </a:gsLst>
              <a:lin ang="3000000" scaled="0"/>
            </a:gra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DBE27F31-1DA7-6F48-BE4C-CF8750234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42820" y="2012581"/>
              <a:ext cx="583688" cy="58368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3EDF30D-8974-AE40-900C-23064F7AFEC7}"/>
              </a:ext>
            </a:extLst>
          </p:cNvPr>
          <p:cNvGrpSpPr/>
          <p:nvPr userDrawn="1"/>
        </p:nvGrpSpPr>
        <p:grpSpPr>
          <a:xfrm>
            <a:off x="4172697" y="1904906"/>
            <a:ext cx="966467" cy="966467"/>
            <a:chOff x="4157635" y="1806129"/>
            <a:chExt cx="996593" cy="99659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6D70D28-7911-F14F-86CF-9B2FFF51529E}"/>
                </a:ext>
              </a:extLst>
            </p:cNvPr>
            <p:cNvSpPr/>
            <p:nvPr userDrawn="1"/>
          </p:nvSpPr>
          <p:spPr bwMode="auto">
            <a:xfrm>
              <a:off x="4157635" y="1806129"/>
              <a:ext cx="996593" cy="996593"/>
            </a:xfrm>
            <a:prstGeom prst="ellipse">
              <a:avLst/>
            </a:prstGeom>
            <a:gradFill>
              <a:gsLst>
                <a:gs pos="22000">
                  <a:schemeClr val="accent1"/>
                </a:gs>
                <a:gs pos="63000">
                  <a:srgbClr val="04CBE6"/>
                </a:gs>
                <a:gs pos="100000">
                  <a:schemeClr val="accent2"/>
                </a:gs>
              </a:gsLst>
              <a:lin ang="3000000" scaled="0"/>
            </a:gra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>
                <a:latin typeface="+mn-lt"/>
              </a:endParaRP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5F4A35E7-A72D-BD49-A677-BACB37AC1C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4570" y="1951517"/>
              <a:ext cx="440096" cy="705816"/>
            </a:xfrm>
            <a:prstGeom prst="rect">
              <a:avLst/>
            </a:prstGeom>
          </p:spPr>
        </p:pic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A728BA77-2966-5546-9A21-5A3FEA3DEEEF}"/>
              </a:ext>
            </a:extLst>
          </p:cNvPr>
          <p:cNvSpPr/>
          <p:nvPr userDrawn="1"/>
        </p:nvSpPr>
        <p:spPr>
          <a:xfrm>
            <a:off x="11166956" y="-233642"/>
            <a:ext cx="3175609" cy="309593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92D6F41-17B6-7747-9030-AC862810386A}"/>
              </a:ext>
            </a:extLst>
          </p:cNvPr>
          <p:cNvSpPr/>
          <p:nvPr userDrawn="1"/>
        </p:nvSpPr>
        <p:spPr>
          <a:xfrm>
            <a:off x="10403657" y="-1021485"/>
            <a:ext cx="2054903" cy="2054903"/>
          </a:xfrm>
          <a:prstGeom prst="ellipse">
            <a:avLst/>
          </a:prstGeom>
          <a:noFill/>
          <a:ln w="12700">
            <a:solidFill>
              <a:schemeClr val="tx1">
                <a:lumMod val="75000"/>
                <a:lumOff val="25000"/>
                <a:alpha val="1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NOTES">
            <a:extLst>
              <a:ext uri="{FF2B5EF4-FFF2-40B4-BE49-F238E27FC236}">
                <a16:creationId xmlns:a16="http://schemas.microsoft.com/office/drawing/2014/main" id="{C3DC97B7-2D19-4046-A6DA-B9AAA48D6E6C}"/>
              </a:ext>
            </a:extLst>
          </p:cNvPr>
          <p:cNvSpPr/>
          <p:nvPr userDrawn="1"/>
        </p:nvSpPr>
        <p:spPr bwMode="auto">
          <a:xfrm>
            <a:off x="-3011221" y="242867"/>
            <a:ext cx="2794817" cy="1444752"/>
          </a:xfrm>
          <a:prstGeom prst="rect">
            <a:avLst/>
          </a:prstGeom>
          <a:solidFill>
            <a:srgbClr val="FFFF00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91440" rIns="91440" rtlCol="0" anchor="ctr" anchorCtr="1"/>
          <a:lstStyle/>
          <a:p>
            <a:pPr algn="l">
              <a:spcBef>
                <a:spcPts val="1080"/>
              </a:spcBef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+mn-lt"/>
              </a:rPr>
              <a:t>Right click the image and select “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+mn-lt"/>
              </a:rPr>
              <a:t>Change Graphic &gt; From a File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+mn-lt"/>
              </a:rPr>
              <a:t>” to add company logo. Then adjust size to fit space.</a:t>
            </a:r>
            <a:endParaRPr lang="en-US" sz="1600" b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59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75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875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135" y="1828800"/>
            <a:ext cx="11276077" cy="4343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B48F103-34A6-B748-9895-8A93BAC8077B}"/>
              </a:ext>
            </a:extLst>
          </p:cNvPr>
          <p:cNvSpPr>
            <a:spLocks noGrp="1"/>
          </p:cNvSpPr>
          <p:nvPr>
            <p:ph type="body" idx="11"/>
          </p:nvPr>
        </p:nvSpPr>
        <p:spPr bwMode="gray">
          <a:xfrm>
            <a:off x="457136" y="1143000"/>
            <a:ext cx="11274552" cy="682627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1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8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135" y="1828800"/>
            <a:ext cx="11276077" cy="4343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B48F103-34A6-B748-9895-8A93BAC8077B}"/>
              </a:ext>
            </a:extLst>
          </p:cNvPr>
          <p:cNvSpPr>
            <a:spLocks noGrp="1"/>
          </p:cNvSpPr>
          <p:nvPr>
            <p:ph type="body" idx="11"/>
          </p:nvPr>
        </p:nvSpPr>
        <p:spPr bwMode="gray">
          <a:xfrm>
            <a:off x="457136" y="1143000"/>
            <a:ext cx="11274552" cy="682627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1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136" y="1371600"/>
            <a:ext cx="5486400" cy="4802189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 marL="1371600" indent="-228600">
              <a:spcBef>
                <a:spcPts val="600"/>
              </a:spcBef>
              <a:defRPr sz="1400"/>
            </a:lvl4pPr>
            <a:lvl5pPr marL="1714500" indent="-228600"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246813" y="1371600"/>
            <a:ext cx="5486400" cy="4802189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 marL="1371600" indent="-228600">
              <a:spcBef>
                <a:spcPts val="600"/>
              </a:spcBef>
              <a:defRPr sz="1400"/>
            </a:lvl4pPr>
            <a:lvl5pPr marL="1714500" indent="-228600"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61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 footer bar">
            <a:extLst>
              <a:ext uri="{FF2B5EF4-FFF2-40B4-BE49-F238E27FC236}">
                <a16:creationId xmlns:a16="http://schemas.microsoft.com/office/drawing/2014/main" id="{F509CA61-E4C8-2E4B-9103-AE76E5A131C6}"/>
              </a:ext>
            </a:extLst>
          </p:cNvPr>
          <p:cNvSpPr/>
          <p:nvPr userDrawn="1"/>
        </p:nvSpPr>
        <p:spPr>
          <a:xfrm>
            <a:off x="0" y="6400800"/>
            <a:ext cx="12188952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136" y="277494"/>
            <a:ext cx="11276077" cy="86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135" y="1371600"/>
            <a:ext cx="1127607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gray">
          <a:xfrm>
            <a:off x="457137" y="6400800"/>
            <a:ext cx="355708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900" b="0" i="0">
                <a:solidFill>
                  <a:srgbClr val="808080"/>
                </a:solidFill>
                <a:latin typeface="+mn-lt"/>
                <a:cs typeface="Arial" charset="0"/>
              </a:rPr>
              <a:t>© Catchpoint  //  Proprietary + Confidential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gray">
          <a:xfrm>
            <a:off x="1" y="6400800"/>
            <a:ext cx="4571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7391871-B161-E846-B272-31ADCFA581C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0618132" y="6513733"/>
            <a:ext cx="1156674" cy="2313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22" r:id="rId2"/>
    <p:sldLayoutId id="2147483714" r:id="rId3"/>
    <p:sldLayoutId id="2147483731" r:id="rId4"/>
    <p:sldLayoutId id="2147483716" r:id="rId5"/>
    <p:sldLayoutId id="2147483726" r:id="rId6"/>
    <p:sldLayoutId id="2147483717" r:id="rId7"/>
    <p:sldLayoutId id="2147483728" r:id="rId8"/>
    <p:sldLayoutId id="2147483721" r:id="rId9"/>
    <p:sldLayoutId id="2147483727" r:id="rId10"/>
    <p:sldLayoutId id="2147483719" r:id="rId11"/>
    <p:sldLayoutId id="2147483729" r:id="rId12"/>
    <p:sldLayoutId id="2147483720" r:id="rId13"/>
    <p:sldLayoutId id="2147483730" r:id="rId14"/>
    <p:sldLayoutId id="2147483705" r:id="rId15"/>
    <p:sldLayoutId id="2147483723" r:id="rId16"/>
    <p:sldLayoutId id="2147483715" r:id="rId17"/>
    <p:sldLayoutId id="2147483713" r:id="rId18"/>
    <p:sldLayoutId id="2147483724" r:id="rId19"/>
    <p:sldLayoutId id="214748373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accent5"/>
        </a:buClr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57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5"/>
        </a:buClr>
        <a:buChar char="–"/>
        <a:defRPr sz="1800">
          <a:solidFill>
            <a:schemeClr val="tx2"/>
          </a:solidFill>
          <a:latin typeface="+mn-lt"/>
        </a:defRPr>
      </a:lvl2pPr>
      <a:lvl3pPr marL="1028700" indent="-2286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5"/>
        </a:buClr>
        <a:buChar char="•"/>
        <a:defRPr sz="1600">
          <a:solidFill>
            <a:schemeClr val="tx2"/>
          </a:solidFill>
          <a:latin typeface="+mn-lt"/>
        </a:defRPr>
      </a:lvl3pPr>
      <a:lvl4pPr marL="1428750" indent="-28575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2"/>
          </a:solidFill>
          <a:latin typeface="+mn-lt"/>
        </a:defRPr>
      </a:lvl4pPr>
      <a:lvl5pPr marL="1771650" indent="-2286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5"/>
        </a:buClr>
        <a:buChar char="•"/>
        <a:defRPr sz="1400">
          <a:solidFill>
            <a:schemeClr val="tx2"/>
          </a:solidFill>
          <a:latin typeface="+mn-lt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orient="horz" pos="3888" userDrawn="1">
          <p15:clr>
            <a:srgbClr val="F26B43"/>
          </p15:clr>
        </p15:guide>
        <p15:guide id="3" pos="3839" userDrawn="1">
          <p15:clr>
            <a:srgbClr val="F26B43"/>
          </p15:clr>
        </p15:guide>
        <p15:guide id="4" pos="287" userDrawn="1">
          <p15:clr>
            <a:srgbClr val="F26B43"/>
          </p15:clr>
        </p15:guide>
        <p15:guide id="5" pos="7391" userDrawn="1">
          <p15:clr>
            <a:srgbClr val="F26B43"/>
          </p15:clr>
        </p15:guide>
        <p15:guide id="6" orient="horz" pos="86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B5F_2ECA6BA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16988" y="3196309"/>
            <a:ext cx="6247957" cy="1171152"/>
          </a:xfrm>
        </p:spPr>
        <p:txBody>
          <a:bodyPr/>
          <a:lstStyle/>
          <a:p>
            <a:r>
              <a:rPr lang="en-US" dirty="0"/>
              <a:t>Building monitoring infrastructure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body" sz="quarter" idx="10"/>
          </p:nvPr>
        </p:nvSpPr>
        <p:spPr>
          <a:xfrm>
            <a:off x="5116988" y="4367461"/>
            <a:ext cx="6352674" cy="101070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800" dirty="0"/>
              <a:t>RIPE NCC Days Tashkent, 22 Sep 2022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Gael Hernandez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86B90A-D659-AC33-A0CC-A445AB27D44F}"/>
              </a:ext>
            </a:extLst>
          </p:cNvPr>
          <p:cNvSpPr txBox="1"/>
          <p:nvPr/>
        </p:nvSpPr>
        <p:spPr bwMode="auto">
          <a:xfrm>
            <a:off x="12958763" y="7358063"/>
            <a:ext cx="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tIns="91440" bIns="91440" rtlCol="0" anchor="t" anchorCtr="0">
            <a:noAutofit/>
          </a:bodyPr>
          <a:lstStyle/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94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8250C9-CF84-B89F-7A7F-3395D1B39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35" y="1371600"/>
            <a:ext cx="11276077" cy="1479884"/>
          </a:xfrm>
        </p:spPr>
        <p:txBody>
          <a:bodyPr/>
          <a:lstStyle/>
          <a:p>
            <a:r>
              <a:rPr lang="en-US" sz="2400" dirty="0"/>
              <a:t>No multihomed to provide a real view from a particular ISP.</a:t>
            </a:r>
          </a:p>
          <a:p>
            <a:r>
              <a:rPr lang="en-US" sz="2400" dirty="0"/>
              <a:t>Some locations have multiple nodes per city</a:t>
            </a:r>
          </a:p>
          <a:p>
            <a:r>
              <a:rPr lang="en-US" sz="2400" dirty="0"/>
              <a:t>We can use dedicated hardware or virtual private servers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88FECD-BAD5-91EB-A475-889A3728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Synthetic nodes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AAE4C-46D0-6BB9-449F-E14FD314B7AE}"/>
              </a:ext>
            </a:extLst>
          </p:cNvPr>
          <p:cNvSpPr txBox="1"/>
          <p:nvPr/>
        </p:nvSpPr>
        <p:spPr bwMode="auto">
          <a:xfrm>
            <a:off x="1789043" y="2358887"/>
            <a:ext cx="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tIns="91440" bIns="91440" rtlCol="0" anchor="t" anchorCtr="0">
            <a:noAutofit/>
          </a:bodyPr>
          <a:lstStyle/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9E7FE6-60B2-6A2F-71E7-2D4B99401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662439"/>
              </p:ext>
            </p:extLst>
          </p:nvPr>
        </p:nvGraphicFramePr>
        <p:xfrm>
          <a:off x="1076024" y="2970491"/>
          <a:ext cx="9390752" cy="2651843"/>
        </p:xfrm>
        <a:graphic>
          <a:graphicData uri="http://schemas.openxmlformats.org/drawingml/2006/table">
            <a:tbl>
              <a:tblPr firstRow="1" firstCol="1" lastCol="1">
                <a:tableStyleId>{327F97BB-C833-4FB7-BDE5-3F7075034690}</a:tableStyleId>
              </a:tblPr>
              <a:tblGrid>
                <a:gridCol w="1571970">
                  <a:extLst>
                    <a:ext uri="{9D8B030D-6E8A-4147-A177-3AD203B41FA5}">
                      <a16:colId xmlns:a16="http://schemas.microsoft.com/office/drawing/2014/main" val="928686152"/>
                    </a:ext>
                  </a:extLst>
                </a:gridCol>
                <a:gridCol w="3140765">
                  <a:extLst>
                    <a:ext uri="{9D8B030D-6E8A-4147-A177-3AD203B41FA5}">
                      <a16:colId xmlns:a16="http://schemas.microsoft.com/office/drawing/2014/main" val="1360292706"/>
                    </a:ext>
                  </a:extLst>
                </a:gridCol>
                <a:gridCol w="4678017">
                  <a:extLst>
                    <a:ext uri="{9D8B030D-6E8A-4147-A177-3AD203B41FA5}">
                      <a16:colId xmlns:a16="http://schemas.microsoft.com/office/drawing/2014/main" val="200777407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Description​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VPS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</a:rPr>
                        <a:t>Physical servers</a:t>
                      </a:r>
                      <a:endParaRPr lang="en-US" sz="1600" b="1" i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525395"/>
                  </a:ext>
                </a:extLst>
              </a:tr>
              <a:tr h="94877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Hardware Specifications​</a:t>
                      </a:r>
                      <a:endParaRPr lang="en-US" sz="1600" b="1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4 Core</a:t>
                      </a:r>
                    </a:p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16 GB RAMs​</a:t>
                      </a:r>
                    </a:p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120 GB Storage​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8 Core/16 Threads, 2.1 /2.4 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</a:rPr>
                        <a:t>Ghz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 Intel​</a:t>
                      </a:r>
                    </a:p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64 GB RAMs​</a:t>
                      </a:r>
                    </a:p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512 GB Storage SSD​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891236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OS​</a:t>
                      </a:r>
                      <a:endParaRPr lang="en-US" sz="1600" b="1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Centos 7.9​ (soon OL8)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Centos 7.9​ (soon OL8)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69125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Notes​</a:t>
                      </a:r>
                      <a:endParaRPr lang="en-US" sz="1600" b="1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 VM per node (usually 2 VMS for IPV4 and one VM for IPV6)​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 Server 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 3VMs (But can’t have on the same physical Server IPV4 and IPV6)​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7707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CF76904-DCE0-B7F4-EE7D-90B34F971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20193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8250C9-CF84-B89F-7A7F-3395D1B39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35" y="1371600"/>
            <a:ext cx="11276077" cy="4962936"/>
          </a:xfrm>
        </p:spPr>
        <p:txBody>
          <a:bodyPr/>
          <a:lstStyle/>
          <a:p>
            <a:r>
              <a:rPr lang="en-US" dirty="0"/>
              <a:t>Requirements per ISP ​ </a:t>
            </a:r>
          </a:p>
          <a:p>
            <a:pPr lvl="1"/>
            <a:r>
              <a:rPr lang="en-US" dirty="0"/>
              <a:t>10 to 50Mbps (we can start with 10)​</a:t>
            </a:r>
          </a:p>
          <a:p>
            <a:pPr lvl="1"/>
            <a:r>
              <a:rPr lang="en-US" dirty="0"/>
              <a:t>IPV4 and IPV6​</a:t>
            </a:r>
          </a:p>
          <a:p>
            <a:pPr lvl="2"/>
            <a:r>
              <a:rPr lang="en-US" dirty="0"/>
              <a:t>IPv4 assigned from ISP​</a:t>
            </a:r>
          </a:p>
          <a:p>
            <a:pPr lvl="3"/>
            <a:r>
              <a:rPr lang="en-US" dirty="0"/>
              <a:t>/30 per server, NAT w/KVM​</a:t>
            </a:r>
          </a:p>
          <a:p>
            <a:pPr lvl="3"/>
            <a:r>
              <a:rPr lang="en-US" dirty="0"/>
              <a:t>Or /29, /28, or /27 preferred dependent on # VMs​</a:t>
            </a:r>
          </a:p>
          <a:p>
            <a:pPr lvl="3"/>
            <a:r>
              <a:rPr lang="en-US" dirty="0"/>
              <a:t>ISP = default gateway​</a:t>
            </a:r>
          </a:p>
          <a:p>
            <a:pPr lvl="2"/>
            <a:r>
              <a:rPr lang="en-US" dirty="0"/>
              <a:t>IPv6 - /64 or /48 (or whatever they assign)​</a:t>
            </a:r>
          </a:p>
          <a:p>
            <a:pPr lvl="1"/>
            <a:r>
              <a:rPr lang="en-US" dirty="0"/>
              <a:t>We need PUBLIC IPs on the same AS as the selected ISP​</a:t>
            </a:r>
          </a:p>
          <a:p>
            <a:pPr lvl="1"/>
            <a:r>
              <a:rPr lang="en-US" dirty="0"/>
              <a:t>IPs need to be Properly Geo-Mapped (Country / City)​</a:t>
            </a:r>
          </a:p>
          <a:p>
            <a:pPr lvl="1"/>
            <a:endParaRPr lang="en-US" dirty="0"/>
          </a:p>
          <a:p>
            <a:r>
              <a:rPr lang="en-US" dirty="0"/>
              <a:t>Set-up</a:t>
            </a:r>
          </a:p>
          <a:p>
            <a:pPr lvl="1"/>
            <a:r>
              <a:rPr lang="en-US" dirty="0"/>
              <a:t>No NAT or firewalls due to the many types of tests we run, incl. ICMP/UDP and TCP traceroutes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88FECD-BAD5-91EB-A475-889A3728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Synthetic nodes: network and connectivity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AAE4C-46D0-6BB9-449F-E14FD314B7AE}"/>
              </a:ext>
            </a:extLst>
          </p:cNvPr>
          <p:cNvSpPr txBox="1"/>
          <p:nvPr/>
        </p:nvSpPr>
        <p:spPr bwMode="auto">
          <a:xfrm>
            <a:off x="1789043" y="2358887"/>
            <a:ext cx="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tIns="91440" bIns="91440" rtlCol="0" anchor="t" anchorCtr="0">
            <a:noAutofit/>
          </a:bodyPr>
          <a:lstStyle/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CF76904-DCE0-B7F4-EE7D-90B34F971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20193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F58FCB6-2D98-41B5-497C-7BD88A9C06CC}"/>
              </a:ext>
            </a:extLst>
          </p:cNvPr>
          <p:cNvSpPr txBox="1"/>
          <p:nvPr/>
        </p:nvSpPr>
        <p:spPr>
          <a:xfrm>
            <a:off x="7328453" y="277494"/>
            <a:ext cx="4719426" cy="62632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664" indent="-285664" algn="l">
              <a:buFont typeface="Arial"/>
              <a:buChar char="•"/>
            </a:pPr>
            <a:r>
              <a:rPr lang="en-US" sz="1400" b="1" dirty="0">
                <a:latin typeface="+mn-lt"/>
                <a:cs typeface="Calibri" panose="020F0502020204030204"/>
              </a:rPr>
              <a:t>Preferred Base Server Specs</a:t>
            </a:r>
          </a:p>
          <a:p>
            <a:pPr marL="742727" lvl="1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 panose="020F0502020204030204"/>
              </a:rPr>
              <a:t>8 cores/16 threads</a:t>
            </a:r>
          </a:p>
          <a:p>
            <a:pPr marL="742727" lvl="1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 panose="020F0502020204030204"/>
              </a:rPr>
              <a:t>CPU 2.1-2.4GHZ clock speed</a:t>
            </a:r>
          </a:p>
          <a:p>
            <a:pPr marL="742727" lvl="1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 panose="020F0502020204030204"/>
              </a:rPr>
              <a:t>64GB of Mem</a:t>
            </a:r>
          </a:p>
          <a:p>
            <a:pPr marL="285664" indent="-285664" algn="l">
              <a:buFont typeface="Arial"/>
              <a:buChar char="•"/>
            </a:pPr>
            <a:r>
              <a:rPr lang="en-US" sz="1400" b="1" dirty="0">
                <a:latin typeface="+mn-lt"/>
              </a:rPr>
              <a:t>Preferred ISP Setup for New Site</a:t>
            </a:r>
            <a:endParaRPr lang="en-US" sz="1400" b="1" dirty="0">
              <a:latin typeface="+mn-lt"/>
              <a:cs typeface="Calibri" panose="020F0502020204030204"/>
            </a:endParaRPr>
          </a:p>
          <a:p>
            <a:pPr marL="742727" lvl="1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X Mbps commitment, burstable</a:t>
            </a:r>
          </a:p>
          <a:p>
            <a:pPr marL="742727" lvl="1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Preferred 1Gb eth interface (copper/Fiber) or 100Mb eth</a:t>
            </a:r>
          </a:p>
          <a:p>
            <a:pPr marL="742727" lvl="1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IPv4 assigned from ISP</a:t>
            </a:r>
          </a:p>
          <a:p>
            <a:pPr marL="1199790" lvl="2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/30 per server, NAT w/KVM</a:t>
            </a:r>
            <a:endParaRPr lang="en-US" sz="1600" dirty="0">
              <a:latin typeface="+mn-lt"/>
              <a:cs typeface="Calibri" panose="020F0502020204030204"/>
            </a:endParaRPr>
          </a:p>
          <a:p>
            <a:pPr marL="1199790" lvl="2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Or /29, /28, or /27 preferred dependent on # VMs</a:t>
            </a:r>
            <a:endParaRPr lang="en-US" sz="1600" dirty="0">
              <a:latin typeface="+mn-lt"/>
              <a:cs typeface="Calibri" panose="020F0502020204030204"/>
            </a:endParaRPr>
          </a:p>
          <a:p>
            <a:pPr marL="1199790" lvl="2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ISP = default gateway</a:t>
            </a:r>
          </a:p>
          <a:p>
            <a:pPr marL="742727" lvl="1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IPv6 - /64 or /48 (or whatever they assign)</a:t>
            </a:r>
          </a:p>
          <a:p>
            <a:pPr marL="285664" indent="-285664" algn="l">
              <a:buFont typeface="Arial"/>
              <a:buChar char="•"/>
            </a:pPr>
            <a:r>
              <a:rPr lang="en-US" sz="1400" b="1" dirty="0">
                <a:latin typeface="+mn-lt"/>
                <a:cs typeface="Calibri"/>
              </a:rPr>
              <a:t>Network Switch</a:t>
            </a:r>
          </a:p>
          <a:p>
            <a:pPr marL="742727" lvl="1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10/100/1000 Ethernet ports </a:t>
            </a:r>
          </a:p>
          <a:p>
            <a:pPr marL="742727" lvl="1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Copper &amp; Fiber ports available (ISP dependent)</a:t>
            </a:r>
          </a:p>
          <a:p>
            <a:pPr marL="285664" indent="-285664" algn="l">
              <a:buFont typeface="Arial"/>
              <a:buChar char="•"/>
            </a:pPr>
            <a:r>
              <a:rPr lang="en-US" sz="1400" b="1" dirty="0">
                <a:latin typeface="+mn-lt"/>
                <a:cs typeface="Calibri"/>
              </a:rPr>
              <a:t>Adding Capacity</a:t>
            </a:r>
            <a:endParaRPr lang="en-US" sz="1400" dirty="0">
              <a:latin typeface="+mn-lt"/>
            </a:endParaRPr>
          </a:p>
          <a:p>
            <a:pPr marL="742727" lvl="1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Option 1:  Virtualize server (KVM)</a:t>
            </a:r>
          </a:p>
          <a:p>
            <a:pPr marL="1199790" lvl="2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4 </a:t>
            </a:r>
            <a:r>
              <a:rPr lang="en-US" sz="1200" dirty="0" err="1">
                <a:latin typeface="+mn-lt"/>
                <a:cs typeface="Calibri"/>
              </a:rPr>
              <a:t>vcores</a:t>
            </a:r>
            <a:r>
              <a:rPr lang="en-US" sz="1200" dirty="0">
                <a:latin typeface="+mn-lt"/>
                <a:cs typeface="Calibri"/>
              </a:rPr>
              <a:t>/16 GB mem</a:t>
            </a:r>
          </a:p>
          <a:p>
            <a:pPr marL="1199790" lvl="2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4 VMs per server</a:t>
            </a:r>
          </a:p>
          <a:p>
            <a:pPr marL="742727" lvl="1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Option 2:  Upgrade Machine </a:t>
            </a:r>
          </a:p>
          <a:p>
            <a:pPr marL="1199790" lvl="2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16 Cores/32 threads</a:t>
            </a:r>
          </a:p>
          <a:p>
            <a:pPr marL="1199790" lvl="2" indent="-285664" algn="l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128GB of mem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2BB7BA56-95CC-1E6D-1791-F9EE37E13845}"/>
              </a:ext>
            </a:extLst>
          </p:cNvPr>
          <p:cNvSpPr txBox="1">
            <a:spLocks/>
          </p:cNvSpPr>
          <p:nvPr/>
        </p:nvSpPr>
        <p:spPr bwMode="gray">
          <a:xfrm>
            <a:off x="457137" y="277494"/>
            <a:ext cx="6871316" cy="86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998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000" kern="0" dirty="0">
                <a:solidFill>
                  <a:schemeClr val="tx2"/>
                </a:solidFill>
              </a:rPr>
              <a:t>Backbone node deployment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B79F2-8EE0-DAEE-13FD-AFB87709C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14" y="1337797"/>
            <a:ext cx="6048241" cy="46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37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8250C9-CF84-B89F-7A7F-3395D1B39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35" y="1371600"/>
            <a:ext cx="11276077" cy="4981074"/>
          </a:xfrm>
        </p:spPr>
        <p:txBody>
          <a:bodyPr/>
          <a:lstStyle/>
          <a:p>
            <a:r>
              <a:rPr lang="en-US" sz="2400" dirty="0"/>
              <a:t>Node review</a:t>
            </a:r>
          </a:p>
          <a:p>
            <a:pPr lvl="1"/>
            <a:r>
              <a:rPr lang="en-US" sz="2200" dirty="0"/>
              <a:t>Distribution of Tier1 ISPs</a:t>
            </a:r>
          </a:p>
          <a:p>
            <a:pPr lvl="1"/>
            <a:r>
              <a:rPr lang="en-US" sz="2200" dirty="0"/>
              <a:t>Tier2 and Tier3 ISPs incorporating asks by customers</a:t>
            </a:r>
          </a:p>
          <a:p>
            <a:r>
              <a:rPr lang="en-US" sz="2400" dirty="0"/>
              <a:t>Identify “easy” wins in countries without nodes</a:t>
            </a:r>
          </a:p>
          <a:p>
            <a:pPr lvl="1"/>
            <a:r>
              <a:rPr lang="en-US" sz="2200" dirty="0"/>
              <a:t>Serbia, Latvia, Lithuania, Qatar</a:t>
            </a:r>
          </a:p>
          <a:p>
            <a:pPr lvl="1"/>
            <a:r>
              <a:rPr lang="en-US" sz="2200" dirty="0"/>
              <a:t>Not so easy: Bolivia, Paraguay, Nicaragua, Belize, Panama, Guatemala</a:t>
            </a:r>
          </a:p>
          <a:p>
            <a:r>
              <a:rPr lang="en-US" sz="2400" dirty="0"/>
              <a:t>Focus on Middle East, Africa and Latin America for rest of 2022 and 2023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88FECD-BAD5-91EB-A475-889A3728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Node expansion strategy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AAE4C-46D0-6BB9-449F-E14FD314B7AE}"/>
              </a:ext>
            </a:extLst>
          </p:cNvPr>
          <p:cNvSpPr txBox="1"/>
          <p:nvPr/>
        </p:nvSpPr>
        <p:spPr bwMode="auto">
          <a:xfrm>
            <a:off x="1789043" y="2358887"/>
            <a:ext cx="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tIns="91440" bIns="91440" rtlCol="0" anchor="t" anchorCtr="0">
            <a:noAutofit/>
          </a:bodyPr>
          <a:lstStyle/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CF76904-DCE0-B7F4-EE7D-90B34F971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20193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B755-EC95-6792-C042-EC12FA19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2"/>
                </a:solidFill>
              </a:rPr>
              <a:t>BGP route collector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A3E72-0959-9743-E385-EE27E7CAE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655C0F-15A2-5D35-FA34-31BBF6DD5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35" y="1371600"/>
            <a:ext cx="5763191" cy="4515120"/>
          </a:xfrm>
        </p:spPr>
        <p:txBody>
          <a:bodyPr/>
          <a:lstStyle/>
          <a:p>
            <a:r>
              <a:rPr lang="en-US" dirty="0"/>
              <a:t>Allows customers assess the routing health of their network, providing them with information which enables them to determine the stability of their networks and potential risks </a:t>
            </a:r>
          </a:p>
          <a:p>
            <a:r>
              <a:rPr lang="en-US" dirty="0"/>
              <a:t>Improve routing and reachability</a:t>
            </a:r>
          </a:p>
          <a:p>
            <a:pPr lvl="1"/>
            <a:r>
              <a:rPr lang="en-US" dirty="0"/>
              <a:t>We monitor prefixes of their choices and alert them in case of a path change.</a:t>
            </a:r>
          </a:p>
          <a:p>
            <a:pPr lvl="1"/>
            <a:r>
              <a:rPr lang="en-US" dirty="0"/>
              <a:t>Detect and alert in real time on hijacks, leaks, and misconfigurations</a:t>
            </a:r>
          </a:p>
          <a:p>
            <a:r>
              <a:rPr lang="en-US" dirty="0"/>
              <a:t>We rely on 3 sources: Route Views, RIPE RIS service and our own Catchpoint </a:t>
            </a:r>
            <a:r>
              <a:rPr lang="en-US" dirty="0" err="1"/>
              <a:t>bgp</a:t>
            </a:r>
            <a:r>
              <a:rPr lang="en-US" dirty="0"/>
              <a:t> collectors (only real time data set).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2F2B7A-D002-A33E-B427-6F7A8B8B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monitoring product</a:t>
            </a:r>
          </a:p>
        </p:txBody>
      </p:sp>
      <p:pic>
        <p:nvPicPr>
          <p:cNvPr id="4" name="Picture 3" descr="Funnel chart&#10;&#10;Description automatically generated with medium confidence">
            <a:extLst>
              <a:ext uri="{FF2B5EF4-FFF2-40B4-BE49-F238E27FC236}">
                <a16:creationId xmlns:a16="http://schemas.microsoft.com/office/drawing/2014/main" id="{5F21649D-63F7-AE5E-2603-B9197910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102" y="1143000"/>
            <a:ext cx="5521718" cy="4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B3D2555-7065-9DA6-A3F4-AB7C4CD61798}"/>
              </a:ext>
            </a:extLst>
          </p:cNvPr>
          <p:cNvSpPr/>
          <p:nvPr/>
        </p:nvSpPr>
        <p:spPr bwMode="auto">
          <a:xfrm>
            <a:off x="9748348" y="1824088"/>
            <a:ext cx="2274805" cy="2129262"/>
          </a:xfrm>
          <a:prstGeom prst="rect">
            <a:avLst/>
          </a:prstGeom>
          <a:noFill/>
          <a:ln w="12700" cap="sq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2F2B7A-D002-A33E-B427-6F7A8B8B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BGP network infrastructure – July 2022</a:t>
            </a:r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27487B7F-E765-F273-22AA-ECD7B1B15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416" y="1405125"/>
            <a:ext cx="11222753" cy="48006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50BCC2-0109-4DD2-F21E-A855475285D0}"/>
              </a:ext>
            </a:extLst>
          </p:cNvPr>
          <p:cNvSpPr txBox="1"/>
          <p:nvPr/>
        </p:nvSpPr>
        <p:spPr bwMode="auto">
          <a:xfrm>
            <a:off x="220417" y="3536635"/>
            <a:ext cx="1456264" cy="55362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91440" tIns="91440" rIns="91440" bIns="91440" rtlCol="0" anchor="t" anchorCtr="0"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>
                <a:solidFill>
                  <a:schemeClr val="tx2"/>
                </a:solidFill>
                <a:latin typeface="Century Gothic"/>
              </a:rPr>
              <a:t>Global  RC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>
                <a:solidFill>
                  <a:schemeClr val="tx2"/>
                </a:solidFill>
                <a:latin typeface="Century Gothic"/>
                <a:cs typeface="Arial"/>
              </a:rPr>
              <a:t>Las Vegas, US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BD6D06-D7ED-340B-9360-D050007AD138}"/>
              </a:ext>
            </a:extLst>
          </p:cNvPr>
          <p:cNvSpPr/>
          <p:nvPr/>
        </p:nvSpPr>
        <p:spPr bwMode="auto">
          <a:xfrm>
            <a:off x="4893139" y="2295545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F594DC7-2810-D69B-0D8D-8903214103CD}"/>
              </a:ext>
            </a:extLst>
          </p:cNvPr>
          <p:cNvSpPr/>
          <p:nvPr/>
        </p:nvSpPr>
        <p:spPr bwMode="auto">
          <a:xfrm>
            <a:off x="4814183" y="2646251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324CDB-F4B5-6E04-B35E-350CA3157B42}"/>
              </a:ext>
            </a:extLst>
          </p:cNvPr>
          <p:cNvSpPr/>
          <p:nvPr/>
        </p:nvSpPr>
        <p:spPr bwMode="auto">
          <a:xfrm>
            <a:off x="2027394" y="2928480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B8BBFB-763A-096C-2CC8-D0A089F64B98}"/>
              </a:ext>
            </a:extLst>
          </p:cNvPr>
          <p:cNvSpPr/>
          <p:nvPr/>
        </p:nvSpPr>
        <p:spPr bwMode="auto">
          <a:xfrm>
            <a:off x="2203856" y="2756024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5191FE-393A-A572-1ACA-2971B85EA0F2}"/>
              </a:ext>
            </a:extLst>
          </p:cNvPr>
          <p:cNvSpPr/>
          <p:nvPr/>
        </p:nvSpPr>
        <p:spPr bwMode="auto">
          <a:xfrm>
            <a:off x="2264015" y="4031378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C7A002-6C50-8D68-DD40-688A8A154EFA}"/>
              </a:ext>
            </a:extLst>
          </p:cNvPr>
          <p:cNvSpPr/>
          <p:nvPr/>
        </p:nvSpPr>
        <p:spPr bwMode="auto">
          <a:xfrm>
            <a:off x="5520034" y="2533950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607541-3B0F-E6EA-8BD7-894F7DFF22F1}"/>
              </a:ext>
            </a:extLst>
          </p:cNvPr>
          <p:cNvSpPr/>
          <p:nvPr/>
        </p:nvSpPr>
        <p:spPr bwMode="auto">
          <a:xfrm>
            <a:off x="2079528" y="2655758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BA3DB1-059F-F215-F83D-E71D6E7ED3FC}"/>
              </a:ext>
            </a:extLst>
          </p:cNvPr>
          <p:cNvSpPr/>
          <p:nvPr/>
        </p:nvSpPr>
        <p:spPr bwMode="auto">
          <a:xfrm>
            <a:off x="6458502" y="3219763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071CCED-FD18-1D32-8374-6715CEE4FC5D}"/>
              </a:ext>
            </a:extLst>
          </p:cNvPr>
          <p:cNvSpPr/>
          <p:nvPr/>
        </p:nvSpPr>
        <p:spPr bwMode="auto">
          <a:xfrm>
            <a:off x="1161118" y="2543466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B1A7ED-02D5-7215-166A-B0A9D710EC62}"/>
              </a:ext>
            </a:extLst>
          </p:cNvPr>
          <p:cNvSpPr/>
          <p:nvPr/>
        </p:nvSpPr>
        <p:spPr bwMode="auto">
          <a:xfrm>
            <a:off x="3403011" y="4316125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064094C-4AF4-95D3-A557-A810982EFD9B}"/>
              </a:ext>
            </a:extLst>
          </p:cNvPr>
          <p:cNvSpPr/>
          <p:nvPr/>
        </p:nvSpPr>
        <p:spPr bwMode="auto">
          <a:xfrm>
            <a:off x="3206492" y="4973856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932C50-6229-A0D2-15B3-5B8C8C1DEBB6}"/>
              </a:ext>
            </a:extLst>
          </p:cNvPr>
          <p:cNvSpPr/>
          <p:nvPr/>
        </p:nvSpPr>
        <p:spPr bwMode="auto">
          <a:xfrm>
            <a:off x="3350872" y="4925730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2B2F8E6-E49C-5AE1-53C8-1B8F9FE83CA0}"/>
              </a:ext>
            </a:extLst>
          </p:cNvPr>
          <p:cNvSpPr/>
          <p:nvPr/>
        </p:nvSpPr>
        <p:spPr bwMode="auto">
          <a:xfrm>
            <a:off x="4961315" y="2459977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368786A-4122-2DDE-0D09-6D52FF31C244}"/>
              </a:ext>
            </a:extLst>
          </p:cNvPr>
          <p:cNvSpPr/>
          <p:nvPr/>
        </p:nvSpPr>
        <p:spPr bwMode="auto">
          <a:xfrm>
            <a:off x="5017459" y="2323613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90184A5-8D9B-BB22-2605-E6461D18BBE1}"/>
              </a:ext>
            </a:extLst>
          </p:cNvPr>
          <p:cNvSpPr/>
          <p:nvPr/>
        </p:nvSpPr>
        <p:spPr bwMode="auto">
          <a:xfrm>
            <a:off x="5615025" y="2680551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F91F612-724A-D942-B160-AF876FD55899}"/>
              </a:ext>
            </a:extLst>
          </p:cNvPr>
          <p:cNvSpPr/>
          <p:nvPr/>
        </p:nvSpPr>
        <p:spPr bwMode="auto">
          <a:xfrm>
            <a:off x="5851647" y="2977333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64302B7-D53A-D53F-3BDD-FAFF5EAB9600}"/>
              </a:ext>
            </a:extLst>
          </p:cNvPr>
          <p:cNvSpPr/>
          <p:nvPr/>
        </p:nvSpPr>
        <p:spPr bwMode="auto">
          <a:xfrm>
            <a:off x="5631062" y="5102920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AFEEC59-19B6-F6D2-775F-87A7F973718B}"/>
              </a:ext>
            </a:extLst>
          </p:cNvPr>
          <p:cNvSpPr/>
          <p:nvPr/>
        </p:nvSpPr>
        <p:spPr bwMode="auto">
          <a:xfrm>
            <a:off x="4762043" y="2257227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ABE04FE-542B-01D3-4192-B9240C13F79A}"/>
              </a:ext>
            </a:extLst>
          </p:cNvPr>
          <p:cNvSpPr/>
          <p:nvPr/>
        </p:nvSpPr>
        <p:spPr bwMode="auto">
          <a:xfrm>
            <a:off x="4637715" y="2698387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1C8A79-E812-3A0C-2FE3-947F4DE9EB07}"/>
              </a:ext>
            </a:extLst>
          </p:cNvPr>
          <p:cNvSpPr/>
          <p:nvPr/>
        </p:nvSpPr>
        <p:spPr bwMode="auto">
          <a:xfrm>
            <a:off x="5066845" y="2525933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4E9BA09-D792-50AF-94E9-B167DE64F2A2}"/>
              </a:ext>
            </a:extLst>
          </p:cNvPr>
          <p:cNvSpPr/>
          <p:nvPr/>
        </p:nvSpPr>
        <p:spPr bwMode="auto">
          <a:xfrm>
            <a:off x="5941142" y="1968465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349001-EA62-E84D-1B72-857E1DB22257}"/>
              </a:ext>
            </a:extLst>
          </p:cNvPr>
          <p:cNvSpPr/>
          <p:nvPr/>
        </p:nvSpPr>
        <p:spPr bwMode="auto">
          <a:xfrm>
            <a:off x="2989391" y="5357368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3B1FFEC-DDC8-B68F-C0ED-E108567E919E}"/>
              </a:ext>
            </a:extLst>
          </p:cNvPr>
          <p:cNvSpPr/>
          <p:nvPr/>
        </p:nvSpPr>
        <p:spPr bwMode="auto">
          <a:xfrm>
            <a:off x="5889003" y="4106089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0CB703A-3799-229C-8D1A-D3D76385568C}"/>
              </a:ext>
            </a:extLst>
          </p:cNvPr>
          <p:cNvSpPr/>
          <p:nvPr/>
        </p:nvSpPr>
        <p:spPr bwMode="auto">
          <a:xfrm>
            <a:off x="1919107" y="2507363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64F0B05-21E5-12E6-1923-E0623C379E5C}"/>
              </a:ext>
            </a:extLst>
          </p:cNvPr>
          <p:cNvSpPr/>
          <p:nvPr/>
        </p:nvSpPr>
        <p:spPr bwMode="auto">
          <a:xfrm>
            <a:off x="2468552" y="2623667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B7B0C36-9DE7-5202-EF7B-E722CB521E47}"/>
              </a:ext>
            </a:extLst>
          </p:cNvPr>
          <p:cNvCxnSpPr>
            <a:cxnSpLocks/>
          </p:cNvCxnSpPr>
          <p:nvPr/>
        </p:nvCxnSpPr>
        <p:spPr bwMode="auto">
          <a:xfrm flipV="1">
            <a:off x="1073408" y="2956833"/>
            <a:ext cx="272196" cy="579802"/>
          </a:xfrm>
          <a:prstGeom prst="line">
            <a:avLst/>
          </a:prstGeom>
          <a:solidFill>
            <a:schemeClr val="accent2"/>
          </a:solidFill>
          <a:ln w="12700" cap="sq" cmpd="sng" algn="ctr">
            <a:solidFill>
              <a:srgbClr val="949B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9D311957-60A3-2C03-4E55-301E86D4EADA}"/>
              </a:ext>
            </a:extLst>
          </p:cNvPr>
          <p:cNvSpPr/>
          <p:nvPr/>
        </p:nvSpPr>
        <p:spPr bwMode="auto">
          <a:xfrm>
            <a:off x="4836987" y="2431900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493123B-4B09-D3D0-226D-0665EEFF4875}"/>
              </a:ext>
            </a:extLst>
          </p:cNvPr>
          <p:cNvSpPr/>
          <p:nvPr/>
        </p:nvSpPr>
        <p:spPr bwMode="auto">
          <a:xfrm>
            <a:off x="2440476" y="2691844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C2A4667-87D1-14AA-0AD9-4850F6313B48}"/>
              </a:ext>
            </a:extLst>
          </p:cNvPr>
          <p:cNvSpPr/>
          <p:nvPr/>
        </p:nvSpPr>
        <p:spPr bwMode="auto">
          <a:xfrm>
            <a:off x="1076892" y="2627689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E9EBFF8-020E-C5EE-1ED8-CBCAED515EC1}"/>
              </a:ext>
            </a:extLst>
          </p:cNvPr>
          <p:cNvSpPr/>
          <p:nvPr/>
        </p:nvSpPr>
        <p:spPr bwMode="auto">
          <a:xfrm>
            <a:off x="988656" y="2816184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7309189-ECE7-DC2D-9A7F-40B1D094F077}"/>
              </a:ext>
            </a:extLst>
          </p:cNvPr>
          <p:cNvSpPr/>
          <p:nvPr/>
        </p:nvSpPr>
        <p:spPr bwMode="auto">
          <a:xfrm>
            <a:off x="948549" y="2752014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FB2CC59-D828-DB6A-341B-F9100DF8656C}"/>
              </a:ext>
            </a:extLst>
          </p:cNvPr>
          <p:cNvSpPr/>
          <p:nvPr/>
        </p:nvSpPr>
        <p:spPr bwMode="auto">
          <a:xfrm>
            <a:off x="6225890" y="3299973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38E1C8F-BC77-00F6-E1AF-3E156639EED1}"/>
              </a:ext>
            </a:extLst>
          </p:cNvPr>
          <p:cNvSpPr/>
          <p:nvPr/>
        </p:nvSpPr>
        <p:spPr bwMode="auto">
          <a:xfrm>
            <a:off x="2464543" y="5362875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F6B96E0-3C8D-2340-DE91-AC30E79B9E00}"/>
              </a:ext>
            </a:extLst>
          </p:cNvPr>
          <p:cNvSpPr/>
          <p:nvPr/>
        </p:nvSpPr>
        <p:spPr bwMode="auto">
          <a:xfrm>
            <a:off x="8740493" y="2866833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FD80D4B-67AF-FB7A-9F63-F5111EF3ECCC}"/>
              </a:ext>
            </a:extLst>
          </p:cNvPr>
          <p:cNvSpPr/>
          <p:nvPr/>
        </p:nvSpPr>
        <p:spPr bwMode="auto">
          <a:xfrm>
            <a:off x="8580071" y="3055329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DCCCF8B-DD86-E89A-6477-886BEAE66BA0}"/>
              </a:ext>
            </a:extLst>
          </p:cNvPr>
          <p:cNvSpPr/>
          <p:nvPr/>
        </p:nvSpPr>
        <p:spPr bwMode="auto">
          <a:xfrm>
            <a:off x="8179016" y="4086043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7EEEBB5-13E9-B365-668E-A8AFE16DFDDB}"/>
              </a:ext>
            </a:extLst>
          </p:cNvPr>
          <p:cNvSpPr/>
          <p:nvPr/>
        </p:nvSpPr>
        <p:spPr bwMode="auto">
          <a:xfrm>
            <a:off x="9534575" y="5285197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DD95470-EB81-9A3B-EC66-8C48AC37A919}"/>
              </a:ext>
            </a:extLst>
          </p:cNvPr>
          <p:cNvSpPr/>
          <p:nvPr/>
        </p:nvSpPr>
        <p:spPr bwMode="auto">
          <a:xfrm>
            <a:off x="9097435" y="2814694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DA2F573-F0B5-06E2-AD6C-235C40D45217}"/>
              </a:ext>
            </a:extLst>
          </p:cNvPr>
          <p:cNvSpPr/>
          <p:nvPr/>
        </p:nvSpPr>
        <p:spPr bwMode="auto">
          <a:xfrm>
            <a:off x="5227265" y="2024612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171F069-363B-8412-5AB9-87397965F65B}"/>
              </a:ext>
            </a:extLst>
          </p:cNvPr>
          <p:cNvSpPr/>
          <p:nvPr/>
        </p:nvSpPr>
        <p:spPr bwMode="auto">
          <a:xfrm>
            <a:off x="2344223" y="2511371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B3A7135-3F6F-2218-8C9C-BE61DB9279C2}"/>
              </a:ext>
            </a:extLst>
          </p:cNvPr>
          <p:cNvSpPr/>
          <p:nvPr/>
        </p:nvSpPr>
        <p:spPr bwMode="auto">
          <a:xfrm>
            <a:off x="2280050" y="2711894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A477666-386C-1A6A-92E6-382833D8C057}"/>
              </a:ext>
            </a:extLst>
          </p:cNvPr>
          <p:cNvSpPr/>
          <p:nvPr/>
        </p:nvSpPr>
        <p:spPr bwMode="auto">
          <a:xfrm>
            <a:off x="5036363" y="2426252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E89B1C0-C468-A2EA-92ED-EB72096E8360}"/>
              </a:ext>
            </a:extLst>
          </p:cNvPr>
          <p:cNvSpPr/>
          <p:nvPr/>
        </p:nvSpPr>
        <p:spPr bwMode="auto">
          <a:xfrm>
            <a:off x="5134391" y="2425426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E51C2A0-9C71-3FDC-9AE4-17C1D85D6D9A}"/>
              </a:ext>
            </a:extLst>
          </p:cNvPr>
          <p:cNvSpPr/>
          <p:nvPr/>
        </p:nvSpPr>
        <p:spPr bwMode="auto">
          <a:xfrm>
            <a:off x="8441409" y="5294256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2DB65-DB8C-CDA1-2815-78317EE7339A}"/>
              </a:ext>
            </a:extLst>
          </p:cNvPr>
          <p:cNvSpPr txBox="1"/>
          <p:nvPr/>
        </p:nvSpPr>
        <p:spPr bwMode="auto">
          <a:xfrm>
            <a:off x="10300307" y="1883134"/>
            <a:ext cx="1714713" cy="55362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91440" tIns="91440" rIns="91440" bIns="91440" rtlCol="0" anchor="t" anchorCtr="0">
            <a:noAutofit/>
          </a:bodyPr>
          <a:lstStyle/>
          <a:p>
            <a:pPr algn="l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1" dirty="0">
                <a:solidFill>
                  <a:schemeClr val="tx2"/>
                </a:solidFill>
                <a:latin typeface="Century Gothic"/>
                <a:cs typeface="Arial"/>
              </a:rPr>
              <a:t>Catchpoint route collectors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BC9F4-141F-A4A0-DED6-9E52F850D2AD}"/>
              </a:ext>
            </a:extLst>
          </p:cNvPr>
          <p:cNvSpPr txBox="1"/>
          <p:nvPr/>
        </p:nvSpPr>
        <p:spPr bwMode="auto">
          <a:xfrm>
            <a:off x="10365355" y="3221215"/>
            <a:ext cx="1620117" cy="55362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91440" tIns="91440" rIns="91440" bIns="91440" rtlCol="0" anchor="t" anchorCtr="0">
            <a:noAutofit/>
          </a:bodyPr>
          <a:lstStyle/>
          <a:p>
            <a:pPr algn="l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1">
                <a:solidFill>
                  <a:schemeClr val="tx2"/>
                </a:solidFill>
                <a:latin typeface="Century Gothic"/>
                <a:cs typeface="Arial"/>
              </a:rPr>
              <a:t>RIPE RIS </a:t>
            </a:r>
          </a:p>
          <a:p>
            <a:pPr algn="l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1">
                <a:solidFill>
                  <a:schemeClr val="tx2"/>
                </a:solidFill>
                <a:latin typeface="Century Gothic"/>
                <a:cs typeface="Arial"/>
              </a:rPr>
              <a:t>route collectors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3C2576-1E0A-281D-8D2F-D467FEED2710}"/>
              </a:ext>
            </a:extLst>
          </p:cNvPr>
          <p:cNvSpPr txBox="1"/>
          <p:nvPr/>
        </p:nvSpPr>
        <p:spPr bwMode="auto">
          <a:xfrm>
            <a:off x="10341845" y="2587650"/>
            <a:ext cx="1714713" cy="55362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91440" tIns="91440" rIns="91440" bIns="91440" rtlCol="0" anchor="t" anchorCtr="0">
            <a:noAutofit/>
          </a:bodyPr>
          <a:lstStyle/>
          <a:p>
            <a:pPr algn="l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1">
                <a:solidFill>
                  <a:schemeClr val="tx2"/>
                </a:solidFill>
                <a:latin typeface="Century Gothic"/>
                <a:cs typeface="Arial"/>
              </a:rPr>
              <a:t>Route Views route collectors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104DA7-5E95-1D58-78C9-6F966613357D}"/>
              </a:ext>
            </a:extLst>
          </p:cNvPr>
          <p:cNvSpPr txBox="1"/>
          <p:nvPr/>
        </p:nvSpPr>
        <p:spPr bwMode="auto">
          <a:xfrm>
            <a:off x="9665488" y="1934820"/>
            <a:ext cx="816284" cy="47806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91440" tIns="91440" rIns="91440" bIns="91440" rtlCol="0" anchor="t" anchorCtr="0"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>
                <a:solidFill>
                  <a:schemeClr val="accent5"/>
                </a:solidFill>
                <a:latin typeface="Century Gothic"/>
                <a:cs typeface="Arial"/>
              </a:rPr>
              <a:t>32</a:t>
            </a:r>
            <a:endParaRPr lang="en-US" sz="1200" b="1">
              <a:solidFill>
                <a:schemeClr val="accent5"/>
              </a:solidFill>
              <a:latin typeface="Century Gothic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BA8B00-3738-938F-F9B1-F2E3C16AE06A}"/>
              </a:ext>
            </a:extLst>
          </p:cNvPr>
          <p:cNvSpPr txBox="1"/>
          <p:nvPr/>
        </p:nvSpPr>
        <p:spPr bwMode="auto">
          <a:xfrm>
            <a:off x="9697408" y="2625431"/>
            <a:ext cx="816284" cy="47806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91440" tIns="91440" rIns="91440" bIns="91440" rtlCol="0" anchor="t" anchorCtr="0"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>
                <a:solidFill>
                  <a:schemeClr val="accent5"/>
                </a:solidFill>
                <a:latin typeface="Century Gothic"/>
                <a:cs typeface="Arial"/>
              </a:rPr>
              <a:t>25</a:t>
            </a:r>
            <a:endParaRPr lang="en-US" sz="1200" b="1">
              <a:solidFill>
                <a:schemeClr val="accent5"/>
              </a:solidFill>
              <a:latin typeface="Century Gothic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EE3059-AB20-6DCC-9A74-3EC23B504E72}"/>
              </a:ext>
            </a:extLst>
          </p:cNvPr>
          <p:cNvSpPr txBox="1"/>
          <p:nvPr/>
        </p:nvSpPr>
        <p:spPr bwMode="auto">
          <a:xfrm>
            <a:off x="9697408" y="3280240"/>
            <a:ext cx="816284" cy="47806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91440" tIns="91440" rIns="91440" bIns="91440" rtlCol="0" anchor="t" anchorCtr="0"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>
                <a:solidFill>
                  <a:schemeClr val="accent5"/>
                </a:solidFill>
                <a:latin typeface="Century Gothic"/>
                <a:cs typeface="Arial"/>
              </a:rPr>
              <a:t>22</a:t>
            </a:r>
            <a:endParaRPr lang="en-US" sz="1200" b="1">
              <a:solidFill>
                <a:schemeClr val="accent5"/>
              </a:solidFill>
              <a:latin typeface="Century Gothic"/>
              <a:cs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58DB710-2D45-B613-06C5-A7497B1DD823}"/>
              </a:ext>
            </a:extLst>
          </p:cNvPr>
          <p:cNvSpPr/>
          <p:nvPr/>
        </p:nvSpPr>
        <p:spPr bwMode="auto">
          <a:xfrm>
            <a:off x="1350859" y="2836240"/>
            <a:ext cx="900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68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BBD414-1B9C-A63D-5463-574A47B56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467" y="1574141"/>
            <a:ext cx="7289854" cy="4605566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Catchpoint is looking to improve its BGP monitoring product by adding </a:t>
            </a:r>
            <a:r>
              <a:rPr lang="en-US" i="1" dirty="0"/>
              <a:t>interesting</a:t>
            </a:r>
            <a:r>
              <a:rPr lang="en-US" dirty="0"/>
              <a:t> ASNs to our analysis.</a:t>
            </a:r>
          </a:p>
          <a:p>
            <a:pPr lvl="1"/>
            <a:r>
              <a:rPr lang="en-US" dirty="0"/>
              <a:t>Interesting means that your relative view of the Internet provides us with additional insights than other ASNs</a:t>
            </a:r>
          </a:p>
          <a:p>
            <a:pPr lvl="1"/>
            <a:r>
              <a:rPr lang="en-US" dirty="0"/>
              <a:t>Internal tools: Valley-free ranking and C2P ranking</a:t>
            </a:r>
          </a:p>
          <a:p>
            <a:r>
              <a:rPr lang="en-US" dirty="0"/>
              <a:t>We would like to consume your full routing table </a:t>
            </a:r>
          </a:p>
          <a:p>
            <a:pPr lvl="1"/>
            <a:r>
              <a:rPr lang="en-US" dirty="0"/>
              <a:t>&gt; 900k v4 prefixes and  &gt;100k v6 prefixes</a:t>
            </a:r>
          </a:p>
          <a:p>
            <a:r>
              <a:rPr lang="en-US" dirty="0"/>
              <a:t>BGP session against our route collector. We do not advertise any prefixes.</a:t>
            </a:r>
          </a:p>
          <a:p>
            <a:pPr lvl="1"/>
            <a:r>
              <a:rPr lang="en-US" dirty="0"/>
              <a:t>Easy to setup, no maintenance required</a:t>
            </a:r>
          </a:p>
          <a:p>
            <a:r>
              <a:rPr lang="en-US" dirty="0">
                <a:ea typeface="+mn-lt"/>
                <a:cs typeface="+mn-lt"/>
              </a:rPr>
              <a:t>Several options to provide us with the feed.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B9401-CB85-9C50-EFBA-578F88E7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33" y="334690"/>
            <a:ext cx="11276077" cy="865506"/>
          </a:xfrm>
        </p:spPr>
        <p:txBody>
          <a:bodyPr wrap="square" anchor="b">
            <a:normAutofit/>
          </a:bodyPr>
          <a:lstStyle/>
          <a:p>
            <a:r>
              <a:rPr lang="en-US"/>
              <a:t>Your BGP feed is important to us!</a:t>
            </a:r>
          </a:p>
        </p:txBody>
      </p:sp>
      <p:pic>
        <p:nvPicPr>
          <p:cNvPr id="13" name="Picture 12" descr="A picture containing text, clock, watch&#10;&#10;Description automatically generated">
            <a:extLst>
              <a:ext uri="{FF2B5EF4-FFF2-40B4-BE49-F238E27FC236}">
                <a16:creationId xmlns:a16="http://schemas.microsoft.com/office/drawing/2014/main" id="{BE1E9C2A-04E2-1407-0AA5-469CC8C9A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04" y="1904794"/>
            <a:ext cx="4425768" cy="30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BBD414-1B9C-A63D-5463-574A47B56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133" y="1477889"/>
            <a:ext cx="6270161" cy="4605566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Engineering has developed tools to help prioritize which ASNs we should get feeds from</a:t>
            </a:r>
          </a:p>
          <a:p>
            <a:r>
              <a:rPr lang="en-US" dirty="0"/>
              <a:t>Valley free ranking</a:t>
            </a:r>
          </a:p>
          <a:p>
            <a:pPr lvl="1"/>
            <a:r>
              <a:rPr lang="en-US" dirty="0"/>
              <a:t>Top ASNs that allow us to discover new ASNs thanks to applying the valley-free property</a:t>
            </a:r>
          </a:p>
          <a:p>
            <a:pPr lvl="2"/>
            <a:r>
              <a:rPr lang="en-US" dirty="0"/>
              <a:t>AS28910, </a:t>
            </a:r>
            <a:r>
              <a:rPr lang="en-IE" dirty="0"/>
              <a:t>AS34250, AS8193</a:t>
            </a:r>
            <a:r>
              <a:rPr lang="en-US" dirty="0"/>
              <a:t> </a:t>
            </a:r>
            <a:r>
              <a:rPr lang="en-IE" dirty="0" err="1"/>
              <a:t>Uzbektelekom</a:t>
            </a:r>
            <a:endParaRPr lang="en-IE" dirty="0"/>
          </a:p>
          <a:p>
            <a:pPr lvl="2"/>
            <a:r>
              <a:rPr lang="en-IE" dirty="0"/>
              <a:t>AS34718 TEXNOPROSISTEM</a:t>
            </a:r>
          </a:p>
          <a:p>
            <a:pPr lvl="2"/>
            <a:r>
              <a:rPr lang="en-IE" dirty="0"/>
              <a:t>AS43060 IPLUS</a:t>
            </a:r>
            <a:endParaRPr lang="en-US" dirty="0"/>
          </a:p>
          <a:p>
            <a:r>
              <a:rPr lang="en-US" dirty="0"/>
              <a:t>C2P ranking</a:t>
            </a:r>
          </a:p>
          <a:p>
            <a:pPr lvl="1"/>
            <a:r>
              <a:rPr lang="en-US" dirty="0"/>
              <a:t>Top ASNs that allow us to discover new C2P relationships</a:t>
            </a:r>
            <a:endParaRPr lang="en-IE" dirty="0"/>
          </a:p>
          <a:p>
            <a:pPr lvl="2"/>
            <a:r>
              <a:rPr lang="en-IE" dirty="0"/>
              <a:t>AS8193</a:t>
            </a:r>
            <a:r>
              <a:rPr lang="en-US" dirty="0"/>
              <a:t> </a:t>
            </a:r>
            <a:r>
              <a:rPr lang="en-IE" dirty="0" err="1"/>
              <a:t>Uzbektelekom</a:t>
            </a:r>
            <a:endParaRPr lang="en-IE" dirty="0"/>
          </a:p>
          <a:p>
            <a:pPr lvl="2"/>
            <a:r>
              <a:rPr lang="en-IE" dirty="0"/>
              <a:t>AS43060 IPLUS</a:t>
            </a:r>
          </a:p>
          <a:p>
            <a:pPr marL="40005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B9401-CB85-9C50-EFBA-578F88E7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33" y="334690"/>
            <a:ext cx="11276077" cy="865506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Internal tooling: Valley free and C2P ranking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AD3919A-4057-6F91-21CE-056212A68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735" y="1869530"/>
            <a:ext cx="4924934" cy="31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90E41D-2539-06BF-9CDC-794BC2F79D33}"/>
              </a:ext>
            </a:extLst>
          </p:cNvPr>
          <p:cNvCxnSpPr>
            <a:cxnSpLocks/>
          </p:cNvCxnSpPr>
          <p:nvPr/>
        </p:nvCxnSpPr>
        <p:spPr bwMode="auto">
          <a:xfrm>
            <a:off x="3101853" y="2982153"/>
            <a:ext cx="856448" cy="5950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DBC007E8-AD83-0577-885F-E5B3BFF1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 1: Multi-hop BGP session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E877B-6EFE-A646-8A03-FF8490C0FDA8}"/>
              </a:ext>
            </a:extLst>
          </p:cNvPr>
          <p:cNvSpPr/>
          <p:nvPr/>
        </p:nvSpPr>
        <p:spPr bwMode="auto">
          <a:xfrm>
            <a:off x="716746" y="2334469"/>
            <a:ext cx="2330688" cy="1235815"/>
          </a:xfrm>
          <a:prstGeom prst="rect">
            <a:avLst/>
          </a:prstGeom>
          <a:gradFill>
            <a:gsLst>
              <a:gs pos="22000">
                <a:schemeClr val="accent1"/>
              </a:gs>
              <a:gs pos="63000">
                <a:srgbClr val="04CBE6"/>
              </a:gs>
              <a:gs pos="100000">
                <a:schemeClr val="accent2"/>
              </a:gs>
            </a:gsLst>
            <a:lin ang="3000000" scaled="0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tIns="45720" rIns="0" bIns="45720" rtlCol="0" anchor="ctr" anchorCtr="1"/>
          <a:lstStyle/>
          <a:p>
            <a:pPr>
              <a:spcBef>
                <a:spcPts val="1080"/>
              </a:spcBef>
            </a:pPr>
            <a:r>
              <a:rPr lang="en-US" sz="1600">
                <a:latin typeface="+mn-lt"/>
              </a:rPr>
              <a:t>Catchpoint Platform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186740-2738-9A3C-0B0B-43660315A3B7}"/>
              </a:ext>
            </a:extLst>
          </p:cNvPr>
          <p:cNvSpPr>
            <a:spLocks noChangeAspect="1"/>
          </p:cNvSpPr>
          <p:nvPr/>
        </p:nvSpPr>
        <p:spPr bwMode="auto">
          <a:xfrm>
            <a:off x="9242598" y="2226610"/>
            <a:ext cx="1463040" cy="1463040"/>
          </a:xfrm>
          <a:prstGeom prst="ellipse">
            <a:avLst/>
          </a:prstGeom>
          <a:gradFill>
            <a:gsLst>
              <a:gs pos="22000">
                <a:schemeClr val="accent1"/>
              </a:gs>
              <a:gs pos="63000">
                <a:srgbClr val="04CBE6"/>
              </a:gs>
              <a:gs pos="100000">
                <a:schemeClr val="accent2"/>
              </a:gs>
            </a:gsLst>
            <a:lin ang="3000000" scaled="0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tIns="45720" rIns="0" bIns="45720" rtlCol="0" anchor="ctr" anchorCtr="1"/>
          <a:lstStyle/>
          <a:p>
            <a:pPr>
              <a:spcBef>
                <a:spcPts val="1080"/>
              </a:spcBef>
            </a:pPr>
            <a:r>
              <a:rPr lang="en-US" sz="1600">
                <a:latin typeface="+mn-lt"/>
              </a:rPr>
              <a:t>AS</a:t>
            </a:r>
            <a:endParaRPr lang="en-US"/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83F45055-B9A6-99B1-970F-B1E622E29972}"/>
              </a:ext>
            </a:extLst>
          </p:cNvPr>
          <p:cNvSpPr/>
          <p:nvPr/>
        </p:nvSpPr>
        <p:spPr bwMode="auto">
          <a:xfrm>
            <a:off x="3954654" y="2451922"/>
            <a:ext cx="1615800" cy="977078"/>
          </a:xfrm>
          <a:prstGeom prst="round2DiagRect">
            <a:avLst/>
          </a:prstGeom>
          <a:solidFill>
            <a:schemeClr val="accent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tIns="45720" rIns="0" bIns="45720" rtlCol="0" anchor="ctr" anchorCtr="1"/>
          <a:lstStyle/>
          <a:p>
            <a:pPr>
              <a:spcBef>
                <a:spcPts val="1080"/>
              </a:spcBef>
            </a:pPr>
            <a:r>
              <a:rPr lang="en-US" sz="1600">
                <a:latin typeface="+mn-lt"/>
              </a:rPr>
              <a:t>Catchpoint</a:t>
            </a:r>
          </a:p>
          <a:p>
            <a:pPr>
              <a:spcBef>
                <a:spcPts val="1080"/>
              </a:spcBef>
            </a:pPr>
            <a:r>
              <a:rPr lang="en-US" sz="1600">
                <a:latin typeface="+mn-lt"/>
              </a:rPr>
              <a:t>BGP Collector</a:t>
            </a:r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30A642A-C4C5-482B-0C32-F74DBB391784}"/>
              </a:ext>
            </a:extLst>
          </p:cNvPr>
          <p:cNvSpPr/>
          <p:nvPr/>
        </p:nvSpPr>
        <p:spPr bwMode="auto">
          <a:xfrm>
            <a:off x="6178970" y="2173444"/>
            <a:ext cx="2630128" cy="1629394"/>
          </a:xfrm>
          <a:prstGeom prst="cloud">
            <a:avLst/>
          </a:prstGeom>
          <a:solidFill>
            <a:schemeClr val="bg1">
              <a:lumMod val="8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8C24AA-9CB5-F80D-4403-86F81B4F4044}"/>
              </a:ext>
            </a:extLst>
          </p:cNvPr>
          <p:cNvCxnSpPr>
            <a:cxnSpLocks/>
          </p:cNvCxnSpPr>
          <p:nvPr/>
        </p:nvCxnSpPr>
        <p:spPr bwMode="auto">
          <a:xfrm flipH="1">
            <a:off x="5768711" y="2946515"/>
            <a:ext cx="3361385" cy="17866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A6C2B89-6133-5123-0234-F17970E08F44}"/>
              </a:ext>
            </a:extLst>
          </p:cNvPr>
          <p:cNvSpPr txBox="1"/>
          <p:nvPr/>
        </p:nvSpPr>
        <p:spPr bwMode="auto">
          <a:xfrm>
            <a:off x="6413552" y="2641922"/>
            <a:ext cx="2276569" cy="62900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91440" tIns="91440" rIns="91440" bIns="91440" rtlCol="0" anchor="t" anchorCtr="0"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>
                <a:solidFill>
                  <a:schemeClr val="tx2"/>
                </a:solidFill>
                <a:latin typeface="+mj-lt"/>
              </a:rPr>
              <a:t>Multi-hop </a:t>
            </a:r>
            <a:r>
              <a:rPr lang="en-US" sz="1400" err="1">
                <a:solidFill>
                  <a:schemeClr val="tx2"/>
                </a:solidFill>
                <a:latin typeface="+mj-lt"/>
              </a:rPr>
              <a:t>bgp</a:t>
            </a:r>
            <a:r>
              <a:rPr lang="en-US" sz="1400">
                <a:solidFill>
                  <a:schemeClr val="tx2"/>
                </a:solidFill>
                <a:latin typeface="+mj-lt"/>
              </a:rPr>
              <a:t> session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16E1F-1450-3363-2B7F-BBC5C152A1F6}"/>
              </a:ext>
            </a:extLst>
          </p:cNvPr>
          <p:cNvSpPr txBox="1"/>
          <p:nvPr/>
        </p:nvSpPr>
        <p:spPr bwMode="auto">
          <a:xfrm>
            <a:off x="6355749" y="1760615"/>
            <a:ext cx="2276569" cy="48600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91440" tIns="91440" rIns="91440" bIns="91440" rtlCol="0" anchor="t" anchorCtr="0"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>
                <a:solidFill>
                  <a:schemeClr val="tx2"/>
                </a:solidFill>
                <a:latin typeface="+mj-lt"/>
              </a:rPr>
              <a:t>Internet</a:t>
            </a:r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05F7BD8-1D3F-CB89-A5BE-F66F1D92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35" y="4954250"/>
            <a:ext cx="11276077" cy="1217950"/>
          </a:xfrm>
        </p:spPr>
        <p:txBody>
          <a:bodyPr/>
          <a:lstStyle/>
          <a:p>
            <a:r>
              <a:rPr lang="en-US" dirty="0"/>
              <a:t>If your network supports multi-hop </a:t>
            </a:r>
            <a:r>
              <a:rPr lang="en-US" dirty="0" err="1"/>
              <a:t>bgp</a:t>
            </a:r>
            <a:r>
              <a:rPr lang="en-US" dirty="0"/>
              <a:t>, you can simply setup a session with our global BGP collector located in Las Vegas, US.</a:t>
            </a:r>
          </a:p>
          <a:p>
            <a:pPr lvl="1"/>
            <a:r>
              <a:rPr lang="en-US" dirty="0"/>
              <a:t>Easy to setup, no need for physical interconnection </a:t>
            </a:r>
          </a:p>
          <a:p>
            <a:pPr lvl="1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FF1A11-7477-9764-1098-ED8AD23AD70F}"/>
              </a:ext>
            </a:extLst>
          </p:cNvPr>
          <p:cNvSpPr txBox="1"/>
          <p:nvPr/>
        </p:nvSpPr>
        <p:spPr bwMode="auto">
          <a:xfrm>
            <a:off x="3370195" y="3671056"/>
            <a:ext cx="3674642" cy="88947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>
                <a:latin typeface="+mn-lt"/>
              </a:rPr>
              <a:t>ASN 397601</a:t>
            </a:r>
          </a:p>
          <a:p>
            <a:pPr algn="l"/>
            <a:r>
              <a:rPr lang="en-US" sz="1400">
                <a:latin typeface="+mn-lt"/>
              </a:rPr>
              <a:t>IPv4: 64.79.149.244</a:t>
            </a:r>
          </a:p>
          <a:p>
            <a:pPr algn="l"/>
            <a:r>
              <a:rPr lang="en-US" sz="1400">
                <a:latin typeface="+mn-lt"/>
              </a:rPr>
              <a:t>IPv6: 2001:1898:2400:3000:8000::105</a:t>
            </a:r>
          </a:p>
        </p:txBody>
      </p:sp>
    </p:spTree>
    <p:extLst>
      <p:ext uri="{BB962C8B-B14F-4D97-AF65-F5344CB8AC3E}">
        <p14:creationId xmlns:p14="http://schemas.microsoft.com/office/powerpoint/2010/main" val="247908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78FEEDC-C2AE-EE4D-3ACE-DE6F394F9050}"/>
              </a:ext>
            </a:extLst>
          </p:cNvPr>
          <p:cNvSpPr txBox="1">
            <a:spLocks/>
          </p:cNvSpPr>
          <p:nvPr/>
        </p:nvSpPr>
        <p:spPr>
          <a:xfrm>
            <a:off x="457136" y="1371600"/>
            <a:ext cx="6286564" cy="4802189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285750" indent="-28575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accent5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857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Char char="–"/>
              <a:defRPr sz="1800">
                <a:solidFill>
                  <a:schemeClr val="tx2"/>
                </a:solidFill>
                <a:latin typeface="+mn-lt"/>
              </a:defRPr>
            </a:lvl2pPr>
            <a:lvl3pPr marL="1028700" indent="-2286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428750" indent="-28575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771650" indent="-2286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Char char="•"/>
              <a:defRPr sz="1400">
                <a:solidFill>
                  <a:schemeClr val="tx2"/>
                </a:solidFill>
                <a:latin typeface="+mn-lt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What we do</a:t>
            </a:r>
          </a:p>
          <a:p>
            <a:r>
              <a:rPr lang="en-US" kern="0" dirty="0"/>
              <a:t>Node deployment strategy</a:t>
            </a:r>
          </a:p>
          <a:p>
            <a:r>
              <a:rPr lang="en-US" kern="0" dirty="0"/>
              <a:t>BGP route collector infrastructure</a:t>
            </a:r>
          </a:p>
          <a:p>
            <a:r>
              <a:rPr lang="en-US" kern="0" dirty="0"/>
              <a:t>Final considerations</a:t>
            </a:r>
            <a:endParaRPr lang="en-US" sz="2000" kern="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DCA1E9E-1F63-527A-B349-0FF09DD5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36" y="357007"/>
            <a:ext cx="11276077" cy="865506"/>
          </a:xfrm>
        </p:spPr>
        <p:txBody>
          <a:bodyPr wrap="square" anchor="b">
            <a:normAutofit/>
          </a:bodyPr>
          <a:lstStyle/>
          <a:p>
            <a:r>
              <a:rPr lang="en-US" sz="30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683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C007E8-AD83-0577-885F-E5B3BFF1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 1: Multi-hop BGP session</a:t>
            </a:r>
          </a:p>
        </p:txBody>
      </p:sp>
      <p:pic>
        <p:nvPicPr>
          <p:cNvPr id="12" name="Picture 5" descr="Map&#10;&#10;Description automatically generated">
            <a:extLst>
              <a:ext uri="{FF2B5EF4-FFF2-40B4-BE49-F238E27FC236}">
                <a16:creationId xmlns:a16="http://schemas.microsoft.com/office/drawing/2014/main" id="{0D2B361E-E193-65F7-B242-A119056CA0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10460" y="1369030"/>
            <a:ext cx="1122275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F98619-ADC6-A9E3-72DB-67188D69D2B1}"/>
              </a:ext>
            </a:extLst>
          </p:cNvPr>
          <p:cNvSpPr txBox="1"/>
          <p:nvPr/>
        </p:nvSpPr>
        <p:spPr bwMode="auto">
          <a:xfrm>
            <a:off x="655216" y="2977505"/>
            <a:ext cx="1456264" cy="55362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91440" tIns="91440" rIns="91440" bIns="91440" rtlCol="0" anchor="t" anchorCtr="0"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2"/>
                </a:solidFill>
                <a:latin typeface="Century Gothic"/>
              </a:rPr>
              <a:t>Global  RC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2"/>
                </a:solidFill>
                <a:latin typeface="Century Gothic"/>
                <a:cs typeface="Arial"/>
              </a:rPr>
              <a:t>Las Vegas, US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F456B1-C920-AB5F-3BA4-9CE215114FC8}"/>
              </a:ext>
            </a:extLst>
          </p:cNvPr>
          <p:cNvSpPr/>
          <p:nvPr/>
        </p:nvSpPr>
        <p:spPr bwMode="auto">
          <a:xfrm>
            <a:off x="2116735" y="2800145"/>
            <a:ext cx="900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21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C007E8-AD83-0577-885F-E5B3BFF1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35" y="337652"/>
            <a:ext cx="11276077" cy="865506"/>
          </a:xfrm>
        </p:spPr>
        <p:txBody>
          <a:bodyPr/>
          <a:lstStyle/>
          <a:p>
            <a:r>
              <a:rPr lang="en-US"/>
              <a:t>Option 1: Multi-hop BGP session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05F7BD8-1D3F-CB89-A5BE-F66F1D92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35" y="1804736"/>
            <a:ext cx="11276077" cy="4367463"/>
          </a:xfrm>
        </p:spPr>
        <p:txBody>
          <a:bodyPr/>
          <a:lstStyle/>
          <a:p>
            <a:r>
              <a:rPr lang="en-US"/>
              <a:t>Sample setup Cisco: 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IE" sz="1600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switch# configure terminal</a:t>
            </a:r>
          </a:p>
          <a:p>
            <a:pPr marL="0" indent="0">
              <a:buNone/>
            </a:pPr>
            <a:r>
              <a:rPr lang="en-IE" sz="1600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switch(config)# router </a:t>
            </a:r>
            <a:r>
              <a:rPr lang="en-IE" sz="1600" err="1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bgp</a:t>
            </a:r>
            <a:r>
              <a:rPr lang="en-IE" sz="1600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 &lt;YOUR_ASN&gt;</a:t>
            </a:r>
          </a:p>
          <a:p>
            <a:pPr marL="0" indent="0">
              <a:buNone/>
            </a:pPr>
            <a:r>
              <a:rPr lang="en-IE" sz="1600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switch(config-router)# </a:t>
            </a:r>
            <a:r>
              <a:rPr lang="en-IE" sz="1600" err="1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neighbor</a:t>
            </a:r>
            <a:r>
              <a:rPr lang="en-IE" sz="1600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 64.79.149.244 remote-as AS 397601</a:t>
            </a:r>
          </a:p>
          <a:p>
            <a:pPr marL="0" indent="0">
              <a:buNone/>
            </a:pPr>
            <a:r>
              <a:rPr lang="en-IE" sz="1600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switch(config-router-</a:t>
            </a:r>
            <a:r>
              <a:rPr lang="en-IE" sz="1600" err="1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neighbor</a:t>
            </a:r>
            <a:r>
              <a:rPr lang="en-IE" sz="1600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)# </a:t>
            </a:r>
            <a:r>
              <a:rPr lang="en-IE" sz="1600" err="1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ebgp-multihop</a:t>
            </a:r>
            <a:r>
              <a:rPr lang="en-IE" sz="1600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 5</a:t>
            </a:r>
          </a:p>
          <a:p>
            <a:pPr marL="0" indent="0">
              <a:buNone/>
            </a:pPr>
            <a:r>
              <a:rPr lang="en-IE" sz="1600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switch(config-router-</a:t>
            </a:r>
            <a:r>
              <a:rPr lang="en-IE" sz="1600" err="1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neighbor</a:t>
            </a:r>
            <a:r>
              <a:rPr lang="en-IE" sz="1600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)# description Catchpoint RouteCollectorv4</a:t>
            </a:r>
          </a:p>
          <a:p>
            <a:pPr marL="0" indent="0">
              <a:buNone/>
            </a:pPr>
            <a:r>
              <a:rPr lang="en-IE" sz="1600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switch(config-router-</a:t>
            </a:r>
            <a:r>
              <a:rPr lang="en-IE" sz="1600" err="1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neighbor</a:t>
            </a:r>
            <a:r>
              <a:rPr lang="en-IE" sz="1600">
                <a:latin typeface="Courier New" panose="02070309020205020404" pitchFamily="49" charset="0"/>
                <a:ea typeface="Apple Color Emoji" pitchFamily="2" charset="0"/>
                <a:cs typeface="Courier New" panose="02070309020205020404" pitchFamily="49" charset="0"/>
              </a:rPr>
              <a:t>)# address-family ipv4 unicast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90E41D-2539-06BF-9CDC-794BC2F79D33}"/>
              </a:ext>
            </a:extLst>
          </p:cNvPr>
          <p:cNvCxnSpPr>
            <a:cxnSpLocks/>
          </p:cNvCxnSpPr>
          <p:nvPr/>
        </p:nvCxnSpPr>
        <p:spPr bwMode="auto">
          <a:xfrm>
            <a:off x="3101853" y="2982153"/>
            <a:ext cx="856448" cy="5950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DBC007E8-AD83-0577-885F-E5B3BFF1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Bilateral BGP session over an IX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E877B-6EFE-A646-8A03-FF8490C0FDA8}"/>
              </a:ext>
            </a:extLst>
          </p:cNvPr>
          <p:cNvSpPr/>
          <p:nvPr/>
        </p:nvSpPr>
        <p:spPr bwMode="auto">
          <a:xfrm>
            <a:off x="716746" y="2334469"/>
            <a:ext cx="2330688" cy="1235815"/>
          </a:xfrm>
          <a:prstGeom prst="rect">
            <a:avLst/>
          </a:prstGeom>
          <a:gradFill>
            <a:gsLst>
              <a:gs pos="22000">
                <a:schemeClr val="accent1"/>
              </a:gs>
              <a:gs pos="63000">
                <a:srgbClr val="04CBE6"/>
              </a:gs>
              <a:gs pos="100000">
                <a:schemeClr val="accent2"/>
              </a:gs>
            </a:gsLst>
            <a:lin ang="3000000" scaled="0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tIns="45720" rIns="0" bIns="45720" rtlCol="0" anchor="ctr" anchorCtr="1"/>
          <a:lstStyle/>
          <a:p>
            <a:pPr>
              <a:spcBef>
                <a:spcPts val="1080"/>
              </a:spcBef>
            </a:pPr>
            <a:r>
              <a:rPr lang="en-US" sz="1600">
                <a:latin typeface="+mn-lt"/>
              </a:rPr>
              <a:t>Catchpoint Platform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186740-2738-9A3C-0B0B-43660315A3B7}"/>
              </a:ext>
            </a:extLst>
          </p:cNvPr>
          <p:cNvSpPr>
            <a:spLocks noChangeAspect="1"/>
          </p:cNvSpPr>
          <p:nvPr/>
        </p:nvSpPr>
        <p:spPr bwMode="auto">
          <a:xfrm>
            <a:off x="9171157" y="1750267"/>
            <a:ext cx="914960" cy="920835"/>
          </a:xfrm>
          <a:prstGeom prst="ellipse">
            <a:avLst/>
          </a:prstGeom>
          <a:gradFill>
            <a:gsLst>
              <a:gs pos="22000">
                <a:schemeClr val="accent1"/>
              </a:gs>
              <a:gs pos="63000">
                <a:srgbClr val="04CBE6"/>
              </a:gs>
              <a:gs pos="100000">
                <a:schemeClr val="accent2"/>
              </a:gs>
            </a:gsLst>
            <a:lin ang="3000000" scaled="0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tIns="45720" rIns="0" bIns="45720" rtlCol="0" anchor="ctr" anchorCtr="1"/>
          <a:lstStyle/>
          <a:p>
            <a:pPr>
              <a:spcBef>
                <a:spcPts val="1080"/>
              </a:spcBef>
            </a:pPr>
            <a:r>
              <a:rPr lang="en-US" sz="1600">
                <a:latin typeface="+mn-lt"/>
              </a:rPr>
              <a:t>AS</a:t>
            </a:r>
            <a:r>
              <a:rPr lang="en-US" sz="1200">
                <a:latin typeface="+mn-lt"/>
              </a:rPr>
              <a:t>1</a:t>
            </a:r>
            <a:endParaRPr lang="en-US" sz="1200"/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83F45055-B9A6-99B1-970F-B1E622E29972}"/>
              </a:ext>
            </a:extLst>
          </p:cNvPr>
          <p:cNvSpPr/>
          <p:nvPr/>
        </p:nvSpPr>
        <p:spPr bwMode="auto">
          <a:xfrm>
            <a:off x="3954654" y="2451922"/>
            <a:ext cx="1615800" cy="977078"/>
          </a:xfrm>
          <a:prstGeom prst="round2DiagRect">
            <a:avLst/>
          </a:prstGeom>
          <a:solidFill>
            <a:schemeClr val="accent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tIns="45720" rIns="0" bIns="45720" rtlCol="0" anchor="ctr" anchorCtr="1"/>
          <a:lstStyle/>
          <a:p>
            <a:pPr>
              <a:spcBef>
                <a:spcPts val="1080"/>
              </a:spcBef>
            </a:pPr>
            <a:r>
              <a:rPr lang="en-US" sz="1600">
                <a:latin typeface="+mn-lt"/>
              </a:rPr>
              <a:t>BGP Collector</a:t>
            </a: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8C24AA-9CB5-F80D-4403-86F81B4F4044}"/>
              </a:ext>
            </a:extLst>
          </p:cNvPr>
          <p:cNvCxnSpPr>
            <a:cxnSpLocks/>
          </p:cNvCxnSpPr>
          <p:nvPr/>
        </p:nvCxnSpPr>
        <p:spPr bwMode="auto">
          <a:xfrm flipH="1">
            <a:off x="5596052" y="2154146"/>
            <a:ext cx="3546063" cy="691153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816E1F-1450-3363-2B7F-BBC5C152A1F6}"/>
              </a:ext>
            </a:extLst>
          </p:cNvPr>
          <p:cNvSpPr txBox="1"/>
          <p:nvPr/>
        </p:nvSpPr>
        <p:spPr bwMode="auto">
          <a:xfrm>
            <a:off x="5694237" y="1534553"/>
            <a:ext cx="3527621" cy="43834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91440" tIns="91440" rIns="91440" bIns="91440" rtlCol="0" anchor="t" anchorCtr="0"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>
                <a:solidFill>
                  <a:schemeClr val="tx2"/>
                </a:solidFill>
                <a:latin typeface="+mj-lt"/>
              </a:rPr>
              <a:t>Internet Exchange L2 fabric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05F7BD8-1D3F-CB89-A5BE-F66F1D92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35" y="4422248"/>
            <a:ext cx="11276077" cy="1749952"/>
          </a:xfrm>
        </p:spPr>
        <p:txBody>
          <a:bodyPr/>
          <a:lstStyle/>
          <a:p>
            <a:r>
              <a:rPr lang="en-US" dirty="0"/>
              <a:t>We can setup a </a:t>
            </a:r>
            <a:r>
              <a:rPr lang="en-US" dirty="0" err="1"/>
              <a:t>bgp</a:t>
            </a:r>
            <a:r>
              <a:rPr lang="en-US" dirty="0"/>
              <a:t> session over the IX switching fabric</a:t>
            </a:r>
          </a:p>
          <a:p>
            <a:r>
              <a:rPr lang="en-US" dirty="0"/>
              <a:t>We are present at </a:t>
            </a:r>
            <a:r>
              <a:rPr lang="en-US" dirty="0" err="1"/>
              <a:t>PITChile</a:t>
            </a:r>
            <a:r>
              <a:rPr lang="en-US" dirty="0"/>
              <a:t> Santiago in Chile</a:t>
            </a:r>
          </a:p>
          <a:p>
            <a:r>
              <a:rPr lang="en-US" dirty="0"/>
              <a:t>DE-CIX, SGIX, INX Johannesburg to come in 2023!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A9B312-70C2-7167-D1DD-A6E4A90184FB}"/>
              </a:ext>
            </a:extLst>
          </p:cNvPr>
          <p:cNvSpPr/>
          <p:nvPr/>
        </p:nvSpPr>
        <p:spPr bwMode="auto">
          <a:xfrm>
            <a:off x="7363690" y="2001254"/>
            <a:ext cx="181640" cy="18975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3B7C86-7C2F-5F04-A338-BFF98A033D30}"/>
              </a:ext>
            </a:extLst>
          </p:cNvPr>
          <p:cNvSpPr>
            <a:spLocks noChangeAspect="1"/>
          </p:cNvSpPr>
          <p:nvPr/>
        </p:nvSpPr>
        <p:spPr bwMode="auto">
          <a:xfrm>
            <a:off x="9190527" y="2452970"/>
            <a:ext cx="914960" cy="920835"/>
          </a:xfrm>
          <a:prstGeom prst="ellipse">
            <a:avLst/>
          </a:prstGeom>
          <a:gradFill>
            <a:gsLst>
              <a:gs pos="22000">
                <a:schemeClr val="accent1"/>
              </a:gs>
              <a:gs pos="63000">
                <a:srgbClr val="04CBE6"/>
              </a:gs>
              <a:gs pos="100000">
                <a:schemeClr val="accent2"/>
              </a:gs>
            </a:gsLst>
            <a:lin ang="3000000" scaled="0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tIns="45720" rIns="0" bIns="45720" rtlCol="0" anchor="ctr" anchorCtr="1"/>
          <a:lstStyle/>
          <a:p>
            <a:pPr>
              <a:spcBef>
                <a:spcPts val="1080"/>
              </a:spcBef>
            </a:pPr>
            <a:r>
              <a:rPr lang="en-US" sz="1600">
                <a:latin typeface="Century Gothic"/>
                <a:cs typeface="Arial"/>
              </a:rPr>
              <a:t>AS</a:t>
            </a:r>
            <a:r>
              <a:rPr lang="en-US" sz="1200">
                <a:latin typeface="Century Gothic"/>
                <a:cs typeface="Arial"/>
              </a:rPr>
              <a:t>2</a:t>
            </a:r>
            <a:endParaRPr lang="en-US" sz="1200">
              <a:latin typeface="Arial"/>
              <a:cs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FFF3B4-94FB-C618-657C-94103BC36085}"/>
              </a:ext>
            </a:extLst>
          </p:cNvPr>
          <p:cNvSpPr>
            <a:spLocks noChangeAspect="1"/>
          </p:cNvSpPr>
          <p:nvPr/>
        </p:nvSpPr>
        <p:spPr bwMode="auto">
          <a:xfrm>
            <a:off x="9190645" y="3185443"/>
            <a:ext cx="914960" cy="920835"/>
          </a:xfrm>
          <a:prstGeom prst="ellipse">
            <a:avLst/>
          </a:prstGeom>
          <a:gradFill>
            <a:gsLst>
              <a:gs pos="22000">
                <a:schemeClr val="accent1"/>
              </a:gs>
              <a:gs pos="63000">
                <a:srgbClr val="04CBE6"/>
              </a:gs>
              <a:gs pos="100000">
                <a:schemeClr val="accent2"/>
              </a:gs>
            </a:gsLst>
            <a:lin ang="3000000" scaled="0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tIns="45720" rIns="0" bIns="45720" rtlCol="0" anchor="ctr" anchorCtr="1"/>
          <a:lstStyle/>
          <a:p>
            <a:pPr>
              <a:spcBef>
                <a:spcPts val="1080"/>
              </a:spcBef>
            </a:pPr>
            <a:r>
              <a:rPr lang="en-US" sz="1600">
                <a:latin typeface="+mn-lt"/>
              </a:rPr>
              <a:t>AS</a:t>
            </a:r>
            <a:r>
              <a:rPr lang="en-US" sz="1200">
                <a:latin typeface="+mn-lt"/>
              </a:rPr>
              <a:t>3</a:t>
            </a:r>
            <a:endParaRPr lang="en-US" sz="12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1186CE-E158-E677-CE0F-5563F3F14591}"/>
              </a:ext>
            </a:extLst>
          </p:cNvPr>
          <p:cNvCxnSpPr>
            <a:cxnSpLocks/>
          </p:cNvCxnSpPr>
          <p:nvPr/>
        </p:nvCxnSpPr>
        <p:spPr bwMode="auto">
          <a:xfrm flipH="1">
            <a:off x="5608839" y="2910849"/>
            <a:ext cx="3504362" cy="5950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F36E87-2027-1507-8B43-6034BF55E84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39586" y="2982357"/>
            <a:ext cx="3522235" cy="572004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6927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C007E8-AD83-0577-885F-E5B3BFF1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Bilateral BGP session over an IX</a:t>
            </a:r>
          </a:p>
        </p:txBody>
      </p:sp>
      <p:pic>
        <p:nvPicPr>
          <p:cNvPr id="12" name="Picture 5" descr="Map&#10;&#10;Description automatically generated">
            <a:extLst>
              <a:ext uri="{FF2B5EF4-FFF2-40B4-BE49-F238E27FC236}">
                <a16:creationId xmlns:a16="http://schemas.microsoft.com/office/drawing/2014/main" id="{0D2B361E-E193-65F7-B242-A119056CA0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10460" y="1369030"/>
            <a:ext cx="1122275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3F456B1-C920-AB5F-3BA4-9CE215114FC8}"/>
              </a:ext>
            </a:extLst>
          </p:cNvPr>
          <p:cNvSpPr/>
          <p:nvPr/>
        </p:nvSpPr>
        <p:spPr bwMode="auto">
          <a:xfrm>
            <a:off x="3259735" y="5383726"/>
            <a:ext cx="900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FF81A33-4981-8022-3407-C90C9A609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064889"/>
            <a:ext cx="1762460" cy="6376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E221922-C3CE-4887-A0C5-1CAC8E75B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13" y="1961532"/>
            <a:ext cx="603121" cy="5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B652BE3-68D9-5155-0EAA-E665A7AA7EFC}"/>
              </a:ext>
            </a:extLst>
          </p:cNvPr>
          <p:cNvSpPr/>
          <p:nvPr/>
        </p:nvSpPr>
        <p:spPr bwMode="auto">
          <a:xfrm>
            <a:off x="5818458" y="2311651"/>
            <a:ext cx="900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7" name="AutoShape 6" descr="Singapore Internet Exchange">
            <a:extLst>
              <a:ext uri="{FF2B5EF4-FFF2-40B4-BE49-F238E27FC236}">
                <a16:creationId xmlns:a16="http://schemas.microsoft.com/office/drawing/2014/main" id="{41145BA1-8DA3-4E61-BBB2-AB92025D03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Singapore Internet Exchange">
            <a:extLst>
              <a:ext uri="{FF2B5EF4-FFF2-40B4-BE49-F238E27FC236}">
                <a16:creationId xmlns:a16="http://schemas.microsoft.com/office/drawing/2014/main" id="{2529333F-C5BC-0A86-1C8E-89B0A6FA3A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CCE7D1B-851F-1881-B742-30C8B74EB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5284" y="3798158"/>
            <a:ext cx="1304242" cy="40413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FA1D1A8-DE18-3748-E991-036721FA7360}"/>
              </a:ext>
            </a:extLst>
          </p:cNvPr>
          <p:cNvSpPr/>
          <p:nvPr/>
        </p:nvSpPr>
        <p:spPr bwMode="auto">
          <a:xfrm>
            <a:off x="8942654" y="4040196"/>
            <a:ext cx="900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1922CD-C722-C1B8-E8F7-698DD137ED05}"/>
              </a:ext>
            </a:extLst>
          </p:cNvPr>
          <p:cNvSpPr/>
          <p:nvPr/>
        </p:nvSpPr>
        <p:spPr bwMode="auto">
          <a:xfrm>
            <a:off x="6389051" y="5054789"/>
            <a:ext cx="92600" cy="90000"/>
          </a:xfrm>
          <a:prstGeom prst="ellipse">
            <a:avLst/>
          </a:prstGeom>
          <a:solidFill>
            <a:schemeClr val="accent5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FD1CFB90-55A8-1E9D-484E-3B7CEBF6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67" y="5460012"/>
            <a:ext cx="1387892" cy="87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90E41D-2539-06BF-9CDC-794BC2F79D33}"/>
              </a:ext>
            </a:extLst>
          </p:cNvPr>
          <p:cNvCxnSpPr>
            <a:cxnSpLocks/>
          </p:cNvCxnSpPr>
          <p:nvPr/>
        </p:nvCxnSpPr>
        <p:spPr bwMode="auto">
          <a:xfrm>
            <a:off x="3101853" y="2982153"/>
            <a:ext cx="1615411" cy="5950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DBC007E8-AD83-0577-885F-E5B3BFF1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 3: Local hosting and direct BGP session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E877B-6EFE-A646-8A03-FF8490C0FDA8}"/>
              </a:ext>
            </a:extLst>
          </p:cNvPr>
          <p:cNvSpPr/>
          <p:nvPr/>
        </p:nvSpPr>
        <p:spPr bwMode="auto">
          <a:xfrm>
            <a:off x="716746" y="2334469"/>
            <a:ext cx="2330688" cy="1235815"/>
          </a:xfrm>
          <a:prstGeom prst="rect">
            <a:avLst/>
          </a:prstGeom>
          <a:gradFill>
            <a:gsLst>
              <a:gs pos="22000">
                <a:schemeClr val="accent1"/>
              </a:gs>
              <a:gs pos="63000">
                <a:srgbClr val="04CBE6"/>
              </a:gs>
              <a:gs pos="100000">
                <a:schemeClr val="accent2"/>
              </a:gs>
            </a:gsLst>
            <a:lin ang="3000000" scaled="0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tIns="45720" rIns="0" bIns="45720" rtlCol="0" anchor="ctr" anchorCtr="1"/>
          <a:lstStyle/>
          <a:p>
            <a:pPr>
              <a:spcBef>
                <a:spcPts val="1080"/>
              </a:spcBef>
            </a:pPr>
            <a:r>
              <a:rPr lang="en-US" sz="1600">
                <a:latin typeface="+mn-lt"/>
              </a:rPr>
              <a:t>Catchpoint Platform</a:t>
            </a:r>
            <a:endParaRPr lang="en-US"/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83F45055-B9A6-99B1-970F-B1E622E29972}"/>
              </a:ext>
            </a:extLst>
          </p:cNvPr>
          <p:cNvSpPr/>
          <p:nvPr/>
        </p:nvSpPr>
        <p:spPr bwMode="auto">
          <a:xfrm>
            <a:off x="4707131" y="2425969"/>
            <a:ext cx="1615800" cy="977078"/>
          </a:xfrm>
          <a:prstGeom prst="round2DiagRect">
            <a:avLst/>
          </a:prstGeom>
          <a:solidFill>
            <a:schemeClr val="accent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tIns="45720" rIns="0" bIns="45720" rtlCol="0" anchor="ctr" anchorCtr="1"/>
          <a:lstStyle/>
          <a:p>
            <a:pPr>
              <a:spcBef>
                <a:spcPts val="1080"/>
              </a:spcBef>
            </a:pPr>
            <a:r>
              <a:rPr lang="en-US" sz="1600">
                <a:latin typeface="+mn-lt"/>
              </a:rPr>
              <a:t>BGP Collector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16E1F-1450-3363-2B7F-BBC5C152A1F6}"/>
              </a:ext>
            </a:extLst>
          </p:cNvPr>
          <p:cNvSpPr txBox="1"/>
          <p:nvPr/>
        </p:nvSpPr>
        <p:spPr bwMode="auto">
          <a:xfrm>
            <a:off x="3644386" y="1787592"/>
            <a:ext cx="3527621" cy="43834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91440" tIns="91440" rIns="91440" bIns="91440" rtlCol="0" anchor="t" anchorCtr="0"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>
                <a:solidFill>
                  <a:schemeClr val="tx2"/>
                </a:solidFill>
                <a:latin typeface="+mj-lt"/>
              </a:rPr>
              <a:t>VM hosted by AS</a:t>
            </a:r>
            <a:endParaRPr lang="en-US" sz="1600">
              <a:solidFill>
                <a:schemeClr val="tx2"/>
              </a:solidFill>
              <a:latin typeface="Century Gothic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05F7BD8-1D3F-CB89-A5BE-F66F1D92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35" y="4422248"/>
            <a:ext cx="11276077" cy="1749952"/>
          </a:xfrm>
        </p:spPr>
        <p:txBody>
          <a:bodyPr/>
          <a:lstStyle/>
          <a:p>
            <a:r>
              <a:rPr lang="en-US"/>
              <a:t>You can host our BGP collector on a VM.</a:t>
            </a:r>
          </a:p>
          <a:p>
            <a:r>
              <a:rPr lang="en-US"/>
              <a:t>We can setup a BGP session against your router.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3B7C86-7C2F-5F04-A338-BFF98A033D30}"/>
              </a:ext>
            </a:extLst>
          </p:cNvPr>
          <p:cNvSpPr>
            <a:spLocks noChangeAspect="1"/>
          </p:cNvSpPr>
          <p:nvPr/>
        </p:nvSpPr>
        <p:spPr bwMode="auto">
          <a:xfrm>
            <a:off x="7642647" y="2482741"/>
            <a:ext cx="914960" cy="920835"/>
          </a:xfrm>
          <a:prstGeom prst="ellipse">
            <a:avLst/>
          </a:prstGeom>
          <a:gradFill>
            <a:gsLst>
              <a:gs pos="22000">
                <a:schemeClr val="accent1"/>
              </a:gs>
              <a:gs pos="63000">
                <a:srgbClr val="04CBE6"/>
              </a:gs>
              <a:gs pos="100000">
                <a:schemeClr val="accent2"/>
              </a:gs>
            </a:gsLst>
            <a:lin ang="3000000" scaled="0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tIns="45720" rIns="0" bIns="45720" rtlCol="0" anchor="ctr" anchorCtr="1"/>
          <a:lstStyle/>
          <a:p>
            <a:pPr>
              <a:spcBef>
                <a:spcPts val="1080"/>
              </a:spcBef>
            </a:pPr>
            <a:r>
              <a:rPr lang="en-US" sz="1600">
                <a:latin typeface="Century Gothic"/>
                <a:cs typeface="Arial"/>
              </a:rPr>
              <a:t>AS</a:t>
            </a:r>
            <a:endParaRPr lang="en-US" sz="1200">
              <a:latin typeface="Century Gothic"/>
              <a:cs typeface="Arial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1186CE-E158-E677-CE0F-5563F3F14591}"/>
              </a:ext>
            </a:extLst>
          </p:cNvPr>
          <p:cNvCxnSpPr>
            <a:cxnSpLocks/>
          </p:cNvCxnSpPr>
          <p:nvPr/>
        </p:nvCxnSpPr>
        <p:spPr bwMode="auto">
          <a:xfrm flipH="1">
            <a:off x="6323725" y="2910849"/>
            <a:ext cx="1288213" cy="5950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dash"/>
            <a:round/>
            <a:headEnd type="arrow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46E85DB-F1A0-1F84-E39A-B07FA017F518}"/>
              </a:ext>
            </a:extLst>
          </p:cNvPr>
          <p:cNvSpPr/>
          <p:nvPr/>
        </p:nvSpPr>
        <p:spPr bwMode="auto">
          <a:xfrm>
            <a:off x="4560392" y="2219172"/>
            <a:ext cx="4235676" cy="1362084"/>
          </a:xfrm>
          <a:prstGeom prst="rect">
            <a:avLst/>
          </a:prstGeom>
          <a:noFill/>
          <a:ln w="12700" cap="sq" algn="ctr">
            <a:solidFill>
              <a:srgbClr val="949B9C"/>
            </a:solidFill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054C7-94A3-69D7-CCAA-138CF5356765}"/>
              </a:ext>
            </a:extLst>
          </p:cNvPr>
          <p:cNvSpPr txBox="1"/>
          <p:nvPr/>
        </p:nvSpPr>
        <p:spPr bwMode="auto">
          <a:xfrm>
            <a:off x="5266865" y="2507779"/>
            <a:ext cx="3527621" cy="43834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lIns="91440" tIns="91440" rIns="91440" bIns="91440" rtlCol="0" anchor="t" anchorCtr="0"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>
                <a:solidFill>
                  <a:schemeClr val="tx2"/>
                </a:solidFill>
                <a:latin typeface="+mj-lt"/>
              </a:rPr>
              <a:t>BGP session</a:t>
            </a:r>
          </a:p>
        </p:txBody>
      </p:sp>
    </p:spTree>
    <p:extLst>
      <p:ext uri="{BB962C8B-B14F-4D97-AF65-F5344CB8AC3E}">
        <p14:creationId xmlns:p14="http://schemas.microsoft.com/office/powerpoint/2010/main" val="49161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655C0F-15A2-5D35-FA34-31BBF6DD5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35" y="1371600"/>
            <a:ext cx="10684107" cy="4515120"/>
          </a:xfrm>
        </p:spPr>
        <p:txBody>
          <a:bodyPr/>
          <a:lstStyle/>
          <a:p>
            <a:r>
              <a:rPr lang="en-US" dirty="0"/>
              <a:t>Monitoring and observability is becoming an essential service</a:t>
            </a:r>
          </a:p>
          <a:p>
            <a:pPr lvl="1"/>
            <a:r>
              <a:rPr lang="en-US" dirty="0"/>
              <a:t>Reduces the Mean-time-to-recovery (MTTR) </a:t>
            </a:r>
          </a:p>
          <a:p>
            <a:pPr lvl="1"/>
            <a:r>
              <a:rPr lang="en-US" dirty="0"/>
              <a:t>Enables different teams to observe and act before the incident has an impact on customers</a:t>
            </a:r>
          </a:p>
          <a:p>
            <a:pPr lvl="1"/>
            <a:r>
              <a:rPr lang="en-US" dirty="0"/>
              <a:t>BGP monitoring is becoming more important in a complex Internet ecosystem</a:t>
            </a:r>
          </a:p>
          <a:p>
            <a:endParaRPr lang="en-US" dirty="0"/>
          </a:p>
          <a:p>
            <a:r>
              <a:rPr lang="en-US" dirty="0"/>
              <a:t>Deploying infrastructure in some regions is challenging</a:t>
            </a:r>
          </a:p>
          <a:p>
            <a:pPr lvl="1"/>
            <a:r>
              <a:rPr lang="en-US" dirty="0"/>
              <a:t>Difficult and/or expensive to deploy nodes in certain regions i.e. Africa, South America, Central Asia</a:t>
            </a:r>
          </a:p>
          <a:p>
            <a:pPr lvl="1"/>
            <a:endParaRPr lang="en-US" dirty="0"/>
          </a:p>
          <a:p>
            <a:r>
              <a:rPr lang="en-US" dirty="0"/>
              <a:t>Catchpoint is actively looking for node partners and </a:t>
            </a:r>
            <a:r>
              <a:rPr lang="en-US" dirty="0" err="1"/>
              <a:t>bgp</a:t>
            </a:r>
            <a:r>
              <a:rPr lang="en-US" dirty="0"/>
              <a:t> peers in Central Asia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2F2B7A-D002-A33E-B427-6F7A8B8B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9311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5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E83DFA-4DAF-411E-9EF2-B6C852D211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93"/>
            <a:ext cx="12188825" cy="6399907"/>
          </a:xfrm>
          <a:prstGeom prst="rect">
            <a:avLst/>
          </a:prstGeom>
          <a:effectLst>
            <a:innerShdw blurRad="317500">
              <a:prstClr val="black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5655FC-D91F-4793-94B2-D1AAEADB9FA0}"/>
              </a:ext>
            </a:extLst>
          </p:cNvPr>
          <p:cNvSpPr/>
          <p:nvPr/>
        </p:nvSpPr>
        <p:spPr bwMode="auto">
          <a:xfrm>
            <a:off x="0" y="1262743"/>
            <a:ext cx="12180044" cy="239485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8E70A1-3182-41B7-A742-7353FE672E29}"/>
              </a:ext>
            </a:extLst>
          </p:cNvPr>
          <p:cNvSpPr/>
          <p:nvPr/>
        </p:nvSpPr>
        <p:spPr bwMode="auto">
          <a:xfrm>
            <a:off x="-1" y="3657600"/>
            <a:ext cx="12188826" cy="2743200"/>
          </a:xfrm>
          <a:prstGeom prst="rect">
            <a:avLst/>
          </a:prstGeom>
          <a:gradFill flip="none" rotWithShape="1">
            <a:gsLst>
              <a:gs pos="12000">
                <a:schemeClr val="accent1">
                  <a:alpha val="85707"/>
                </a:schemeClr>
              </a:gs>
              <a:gs pos="100000">
                <a:schemeClr val="accent2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lnSpc>
                <a:spcPct val="100000"/>
              </a:lnSpc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EC061C2-A134-4F6B-B828-4AD173DBDD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1779" y="3200846"/>
            <a:ext cx="5454119" cy="3182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9C3EC7-B454-4293-BF78-1D5231F9CEC4}"/>
              </a:ext>
            </a:extLst>
          </p:cNvPr>
          <p:cNvSpPr/>
          <p:nvPr/>
        </p:nvSpPr>
        <p:spPr>
          <a:xfrm>
            <a:off x="457198" y="3886200"/>
            <a:ext cx="9144000" cy="1847472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>
                <a:latin typeface="+mn-lt"/>
              </a:rPr>
              <a:t>To empower teams to own the digital experience of their users by providing unparalleled visibility and insight into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their complex digital ecosystem.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792ECC-44BA-4008-874F-1AF7529F69AD}"/>
              </a:ext>
            </a:extLst>
          </p:cNvPr>
          <p:cNvSpPr txBox="1"/>
          <p:nvPr/>
        </p:nvSpPr>
        <p:spPr>
          <a:xfrm>
            <a:off x="3587035" y="2486745"/>
            <a:ext cx="8854231" cy="1474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1497"/>
              </a:lnSpc>
            </a:pPr>
            <a:r>
              <a:rPr lang="en-US" sz="10300" b="1" i="0">
                <a:gradFill flip="none" rotWithShape="1">
                  <a:gsLst>
                    <a:gs pos="82000">
                      <a:schemeClr val="tx2">
                        <a:lumMod val="80000"/>
                        <a:lumOff val="20000"/>
                      </a:schemeClr>
                    </a:gs>
                    <a:gs pos="65000">
                      <a:schemeClr val="bg2">
                        <a:alpha val="45000"/>
                      </a:schemeClr>
                    </a:gs>
                  </a:gsLst>
                  <a:lin ang="5400000" scaled="1"/>
                  <a:tileRect/>
                </a:gradFill>
                <a:latin typeface="Century Gothic" panose="020B0502020202020204" pitchFamily="34" charset="0"/>
              </a:rPr>
              <a:t>OUR MISSION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983B28-35B8-4402-B0AA-A00FE74B07A1}"/>
              </a:ext>
            </a:extLst>
          </p:cNvPr>
          <p:cNvSpPr txBox="1"/>
          <p:nvPr/>
        </p:nvSpPr>
        <p:spPr>
          <a:xfrm>
            <a:off x="518983" y="3177607"/>
            <a:ext cx="10881045" cy="641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4999"/>
              </a:lnSpc>
              <a:spcBef>
                <a:spcPts val="1200"/>
              </a:spcBef>
              <a:buClr>
                <a:schemeClr val="accent5"/>
              </a:buClr>
            </a:pPr>
            <a:r>
              <a:rPr lang="en-US" sz="5498" b="1" kern="0" spc="200">
                <a:solidFill>
                  <a:schemeClr val="bg1"/>
                </a:solidFill>
                <a:latin typeface="Century Gothic" panose="020B0502020202020204" pitchFamily="34" charset="0"/>
              </a:rPr>
              <a:t>Empower</a:t>
            </a:r>
          </a:p>
        </p:txBody>
      </p:sp>
    </p:spTree>
    <p:extLst>
      <p:ext uri="{BB962C8B-B14F-4D97-AF65-F5344CB8AC3E}">
        <p14:creationId xmlns:p14="http://schemas.microsoft.com/office/powerpoint/2010/main" val="29266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8250C9-CF84-B89F-7A7F-3395D1B3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36" y="1371600"/>
            <a:ext cx="6286564" cy="480218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Our customers schedule different type of tests on our nodes to monitor the performance of their suppliers: ISPs, CDNs, DNS, Cloud, SAS services, etc.​</a:t>
            </a:r>
          </a:p>
          <a:p>
            <a:r>
              <a:rPr lang="en-US" dirty="0"/>
              <a:t>They need our observability nodes to be connected to​</a:t>
            </a:r>
          </a:p>
          <a:p>
            <a:pPr lvl="1"/>
            <a:r>
              <a:rPr lang="en-US" sz="2000" dirty="0"/>
              <a:t>B2C ISPs: our e-commerce, social networks and online banking customers need to monitor how their users access their platforms.</a:t>
            </a:r>
          </a:p>
          <a:p>
            <a:pPr lvl="1"/>
            <a:r>
              <a:rPr lang="en-US" sz="2000" dirty="0"/>
              <a:t>B2B ISPs: our corporate customers need to check how they interact with their HDQ, suppliers like Sales Force, SAP, Office365.</a:t>
            </a:r>
          </a:p>
        </p:txBody>
      </p:sp>
      <p:pic>
        <p:nvPicPr>
          <p:cNvPr id="5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70A3D891-6EDF-46BB-2970-195FC5BA4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584" y="1614487"/>
            <a:ext cx="4961395" cy="4316414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88FECD-BAD5-91EB-A475-889A3728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36" y="357007"/>
            <a:ext cx="11276077" cy="865506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What we offer to our customers</a:t>
            </a:r>
          </a:p>
        </p:txBody>
      </p:sp>
    </p:spTree>
    <p:extLst>
      <p:ext uri="{BB962C8B-B14F-4D97-AF65-F5344CB8AC3E}">
        <p14:creationId xmlns:p14="http://schemas.microsoft.com/office/powerpoint/2010/main" val="33259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88FECD-BAD5-91EB-A475-889A3728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Catchpoint infrastructure overview</a:t>
            </a:r>
          </a:p>
        </p:txBody>
      </p:sp>
      <p:pic>
        <p:nvPicPr>
          <p:cNvPr id="6" name="Content Placeholder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69E6076-7042-8E15-ECEE-0FF6D4CF9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993007" y="1143000"/>
            <a:ext cx="9523648" cy="506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558B60-E46A-A15F-BF24-904AF28FEF18}"/>
              </a:ext>
            </a:extLst>
          </p:cNvPr>
          <p:cNvSpPr txBox="1"/>
          <p:nvPr/>
        </p:nvSpPr>
        <p:spPr bwMode="auto">
          <a:xfrm>
            <a:off x="3498574" y="6612835"/>
            <a:ext cx="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tIns="91440" bIns="91440" rtlCol="0" anchor="t" anchorCtr="0">
            <a:noAutofit/>
          </a:bodyPr>
          <a:lstStyle/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90CA5-7A4F-7EBD-BEC2-5986A6617CD6}"/>
              </a:ext>
            </a:extLst>
          </p:cNvPr>
          <p:cNvSpPr txBox="1"/>
          <p:nvPr/>
        </p:nvSpPr>
        <p:spPr bwMode="auto">
          <a:xfrm>
            <a:off x="2637183" y="6665843"/>
            <a:ext cx="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tIns="91440" bIns="91440" rtlCol="0" anchor="t" anchorCtr="0">
            <a:noAutofit/>
          </a:bodyPr>
          <a:lstStyle/>
          <a:p>
            <a:pPr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03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B755-EC95-6792-C042-EC12FA19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tx2"/>
                </a:solidFill>
              </a:rPr>
              <a:t>Node Deployment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A3E72-0959-9743-E385-EE27E7CAE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 hidden="1">
            <a:extLst>
              <a:ext uri="{FF2B5EF4-FFF2-40B4-BE49-F238E27FC236}">
                <a16:creationId xmlns:a16="http://schemas.microsoft.com/office/drawing/2014/main" id="{8D6BEAC9-41CE-CE4B-A1C3-BB17B1B2E869}"/>
              </a:ext>
            </a:extLst>
          </p:cNvPr>
          <p:cNvSpPr/>
          <p:nvPr/>
        </p:nvSpPr>
        <p:spPr bwMode="auto">
          <a:xfrm>
            <a:off x="2837523" y="3590810"/>
            <a:ext cx="6573177" cy="1199439"/>
          </a:xfrm>
          <a:prstGeom prst="ellipse">
            <a:avLst/>
          </a:prstGeom>
          <a:gradFill flip="none" rotWithShape="1">
            <a:gsLst>
              <a:gs pos="36000">
                <a:schemeClr val="tx1">
                  <a:alpha val="37191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3" name="Globe">
            <a:extLst>
              <a:ext uri="{FF2B5EF4-FFF2-40B4-BE49-F238E27FC236}">
                <a16:creationId xmlns:a16="http://schemas.microsoft.com/office/drawing/2014/main" id="{E2D9FDFC-AA0B-2847-AAC4-96A1898694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665" y="29838"/>
            <a:ext cx="9683956" cy="5450684"/>
          </a:xfrm>
          <a:prstGeom prst="rect">
            <a:avLst/>
          </a:prstGeom>
        </p:spPr>
      </p:pic>
      <p:pic>
        <p:nvPicPr>
          <p:cNvPr id="66" name="vignette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EF6928-5B3C-CF40-A090-F5460543C6C1}"/>
              </a:ext>
            </a:extLst>
          </p:cNvPr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" y="0"/>
            <a:ext cx="12188827" cy="6318250"/>
          </a:xfrm>
          <a:prstGeom prst="rect">
            <a:avLst/>
          </a:prstGeom>
        </p:spPr>
      </p:pic>
      <p:sp>
        <p:nvSpPr>
          <p:cNvPr id="69" name="gradient">
            <a:extLst>
              <a:ext uri="{FF2B5EF4-FFF2-40B4-BE49-F238E27FC236}">
                <a16:creationId xmlns:a16="http://schemas.microsoft.com/office/drawing/2014/main" id="{38E0FDC7-2BE6-AE4F-8098-99631343EC17}"/>
              </a:ext>
            </a:extLst>
          </p:cNvPr>
          <p:cNvSpPr/>
          <p:nvPr/>
        </p:nvSpPr>
        <p:spPr bwMode="auto">
          <a:xfrm rot="10800000" flipV="1">
            <a:off x="-11" y="4066749"/>
            <a:ext cx="12188827" cy="1811983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84092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 anchorCtr="1"/>
          <a:lstStyle/>
          <a:p>
            <a:pPr algn="l">
              <a:spcBef>
                <a:spcPts val="1080"/>
              </a:spcBef>
            </a:pPr>
            <a:endParaRPr lang="en-US" sz="1600" b="1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1" name="Teal background box">
            <a:extLst>
              <a:ext uri="{FF2B5EF4-FFF2-40B4-BE49-F238E27FC236}">
                <a16:creationId xmlns:a16="http://schemas.microsoft.com/office/drawing/2014/main" id="{5BDD02DE-2CB5-4D46-AEB3-30D000F98715}"/>
              </a:ext>
            </a:extLst>
          </p:cNvPr>
          <p:cNvGrpSpPr/>
          <p:nvPr/>
        </p:nvGrpSpPr>
        <p:grpSpPr>
          <a:xfrm>
            <a:off x="0" y="5386835"/>
            <a:ext cx="12188827" cy="1005840"/>
            <a:chOff x="0" y="5386835"/>
            <a:chExt cx="12188827" cy="100584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5FF054F-7821-2E4E-B827-97862A04C724}"/>
                </a:ext>
              </a:extLst>
            </p:cNvPr>
            <p:cNvSpPr/>
            <p:nvPr/>
          </p:nvSpPr>
          <p:spPr bwMode="auto">
            <a:xfrm>
              <a:off x="0" y="5386835"/>
              <a:ext cx="12188827" cy="1005840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E2B4EA4-29AE-654E-8855-52919BF02E20}"/>
                </a:ext>
              </a:extLst>
            </p:cNvPr>
            <p:cNvSpPr/>
            <p:nvPr/>
          </p:nvSpPr>
          <p:spPr bwMode="auto">
            <a:xfrm>
              <a:off x="0" y="5386835"/>
              <a:ext cx="12188827" cy="1005840"/>
            </a:xfrm>
            <a:prstGeom prst="rect">
              <a:avLst/>
            </a:prstGeom>
            <a:solidFill>
              <a:schemeClr val="accent1">
                <a:alpha val="58000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square" lIns="0" rIns="0" rtlCol="0" anchor="ctr" anchorCtr="1"/>
            <a:lstStyle/>
            <a:p>
              <a:pPr algn="l">
                <a:spcBef>
                  <a:spcPts val="1080"/>
                </a:spcBef>
              </a:pPr>
              <a:endParaRPr lang="en-US" sz="1600" b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84" name="Slide Number Placeholder 3">
            <a:extLst>
              <a:ext uri="{FF2B5EF4-FFF2-40B4-BE49-F238E27FC236}">
                <a16:creationId xmlns:a16="http://schemas.microsoft.com/office/drawing/2014/main" id="{8F919848-BAF5-9544-9E01-0AEBC5BE73CF}"/>
              </a:ext>
            </a:extLst>
          </p:cNvPr>
          <p:cNvSpPr txBox="1">
            <a:spLocks/>
          </p:cNvSpPr>
          <p:nvPr/>
        </p:nvSpPr>
        <p:spPr>
          <a:xfrm>
            <a:off x="11750675" y="6318250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9161B72A-DDB2-8A48-9CC3-2EC63EA52665}" type="slidenum">
              <a:rPr lang="en-US" smtClean="0"/>
              <a:pPr defTabSz="91412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>
              <a:solidFill>
                <a:srgbClr val="3F3F3F"/>
              </a:solidFill>
              <a:latin typeface="Arial" panose="020B0604020202020204"/>
            </a:endParaRPr>
          </a:p>
        </p:txBody>
      </p:sp>
      <p:grpSp>
        <p:nvGrpSpPr>
          <p:cNvPr id="88" name="Countries">
            <a:extLst>
              <a:ext uri="{FF2B5EF4-FFF2-40B4-BE49-F238E27FC236}">
                <a16:creationId xmlns:a16="http://schemas.microsoft.com/office/drawing/2014/main" id="{18D28563-32C4-B944-B767-6C0064E0B69A}"/>
              </a:ext>
            </a:extLst>
          </p:cNvPr>
          <p:cNvGrpSpPr/>
          <p:nvPr/>
        </p:nvGrpSpPr>
        <p:grpSpPr>
          <a:xfrm>
            <a:off x="457382" y="3326301"/>
            <a:ext cx="1880488" cy="868467"/>
            <a:chOff x="457382" y="3365420"/>
            <a:chExt cx="1880488" cy="86846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D14482D-B710-0046-8441-6958CFF8C6B5}"/>
                </a:ext>
              </a:extLst>
            </p:cNvPr>
            <p:cNvSpPr/>
            <p:nvPr/>
          </p:nvSpPr>
          <p:spPr>
            <a:xfrm>
              <a:off x="457382" y="3895421"/>
              <a:ext cx="1880488" cy="338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12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chemeClr val="bg1"/>
                  </a:solidFill>
                  <a:latin typeface="+mj-lt"/>
                </a:rPr>
                <a:t>Countries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8ED97BA-471C-4A4B-AECC-C128282DC333}"/>
                </a:ext>
              </a:extLst>
            </p:cNvPr>
            <p:cNvSpPr>
              <a:spLocks/>
            </p:cNvSpPr>
            <p:nvPr/>
          </p:nvSpPr>
          <p:spPr>
            <a:xfrm>
              <a:off x="457382" y="3365420"/>
              <a:ext cx="7008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12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schemeClr val="accent1"/>
                  </a:solidFill>
                  <a:latin typeface="+mj-lt"/>
                </a:rPr>
                <a:t>88</a:t>
              </a:r>
            </a:p>
          </p:txBody>
        </p:sp>
      </p:grpSp>
      <p:grpSp>
        <p:nvGrpSpPr>
          <p:cNvPr id="91" name="Public Locations">
            <a:extLst>
              <a:ext uri="{FF2B5EF4-FFF2-40B4-BE49-F238E27FC236}">
                <a16:creationId xmlns:a16="http://schemas.microsoft.com/office/drawing/2014/main" id="{A1D4CE9A-746C-E54C-8B9A-21737B875960}"/>
              </a:ext>
            </a:extLst>
          </p:cNvPr>
          <p:cNvGrpSpPr/>
          <p:nvPr/>
        </p:nvGrpSpPr>
        <p:grpSpPr>
          <a:xfrm>
            <a:off x="457382" y="2048067"/>
            <a:ext cx="1880488" cy="1137716"/>
            <a:chOff x="457382" y="1898402"/>
            <a:chExt cx="1880488" cy="1137716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678E4E7-95DB-4647-BA1D-B4A83CF89F14}"/>
                </a:ext>
              </a:extLst>
            </p:cNvPr>
            <p:cNvSpPr/>
            <p:nvPr/>
          </p:nvSpPr>
          <p:spPr>
            <a:xfrm>
              <a:off x="457382" y="2451343"/>
              <a:ext cx="18804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12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chemeClr val="bg1"/>
                  </a:solidFill>
                  <a:latin typeface="+mj-lt"/>
                </a:rPr>
                <a:t>Public</a:t>
              </a:r>
              <a:br>
                <a:rPr lang="en-US" sz="1600">
                  <a:solidFill>
                    <a:schemeClr val="bg1"/>
                  </a:solidFill>
                  <a:latin typeface="+mj-lt"/>
                </a:rPr>
              </a:br>
              <a:r>
                <a:rPr lang="en-US" sz="1600">
                  <a:solidFill>
                    <a:schemeClr val="bg1"/>
                  </a:solidFill>
                  <a:latin typeface="+mj-lt"/>
                </a:rPr>
                <a:t>Locations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A42DFE5-1B42-E04F-B6EB-59C714DDBFB8}"/>
                </a:ext>
              </a:extLst>
            </p:cNvPr>
            <p:cNvSpPr>
              <a:spLocks/>
            </p:cNvSpPr>
            <p:nvPr/>
          </p:nvSpPr>
          <p:spPr>
            <a:xfrm>
              <a:off x="457382" y="1898402"/>
              <a:ext cx="12170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12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accent1"/>
                  </a:solidFill>
                  <a:latin typeface="+mj-lt"/>
                </a:rPr>
                <a:t>1066</a:t>
              </a:r>
            </a:p>
          </p:txBody>
        </p:sp>
      </p:grpSp>
      <p:grpSp>
        <p:nvGrpSpPr>
          <p:cNvPr id="94" name="BGP Peers">
            <a:extLst>
              <a:ext uri="{FF2B5EF4-FFF2-40B4-BE49-F238E27FC236}">
                <a16:creationId xmlns:a16="http://schemas.microsoft.com/office/drawing/2014/main" id="{16752938-5C7C-DA45-A308-EC3E8510D9B8}"/>
              </a:ext>
            </a:extLst>
          </p:cNvPr>
          <p:cNvGrpSpPr/>
          <p:nvPr/>
        </p:nvGrpSpPr>
        <p:grpSpPr>
          <a:xfrm>
            <a:off x="457382" y="4361871"/>
            <a:ext cx="1880488" cy="868158"/>
            <a:chOff x="457382" y="4361871"/>
            <a:chExt cx="1880488" cy="86815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F8F7C63-2F74-0442-BDC2-72D9F39C7ABD}"/>
                </a:ext>
              </a:extLst>
            </p:cNvPr>
            <p:cNvSpPr/>
            <p:nvPr/>
          </p:nvSpPr>
          <p:spPr>
            <a:xfrm>
              <a:off x="457382" y="4891563"/>
              <a:ext cx="1880488" cy="338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12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err="1">
                  <a:solidFill>
                    <a:schemeClr val="bg1"/>
                  </a:solidFill>
                  <a:latin typeface="+mj-lt"/>
                </a:rPr>
                <a:t>BGP</a:t>
              </a:r>
              <a:r>
                <a:rPr lang="en-US" sz="1600">
                  <a:solidFill>
                    <a:schemeClr val="bg1"/>
                  </a:solidFill>
                  <a:latin typeface="+mj-lt"/>
                </a:rPr>
                <a:t> Peers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AB38846-55D3-2346-A603-5929BA692263}"/>
                </a:ext>
              </a:extLst>
            </p:cNvPr>
            <p:cNvSpPr>
              <a:spLocks/>
            </p:cNvSpPr>
            <p:nvPr/>
          </p:nvSpPr>
          <p:spPr>
            <a:xfrm>
              <a:off x="457382" y="4361871"/>
              <a:ext cx="12170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12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accent1"/>
                  </a:solidFill>
                  <a:latin typeface="+mj-lt"/>
                </a:rPr>
                <a:t>1181</a:t>
              </a:r>
            </a:p>
          </p:txBody>
        </p:sp>
      </p:grpSp>
      <p:grpSp>
        <p:nvGrpSpPr>
          <p:cNvPr id="97" name="Cities">
            <a:extLst>
              <a:ext uri="{FF2B5EF4-FFF2-40B4-BE49-F238E27FC236}">
                <a16:creationId xmlns:a16="http://schemas.microsoft.com/office/drawing/2014/main" id="{D0769052-7286-1247-BA02-F9AC7D200528}"/>
              </a:ext>
            </a:extLst>
          </p:cNvPr>
          <p:cNvGrpSpPr/>
          <p:nvPr/>
        </p:nvGrpSpPr>
        <p:grpSpPr>
          <a:xfrm>
            <a:off x="9923319" y="3326301"/>
            <a:ext cx="1880488" cy="871940"/>
            <a:chOff x="9852980" y="3765132"/>
            <a:chExt cx="1880488" cy="87194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40A78AD-D131-7E43-A1E4-03864F7C8CE1}"/>
                </a:ext>
              </a:extLst>
            </p:cNvPr>
            <p:cNvSpPr/>
            <p:nvPr/>
          </p:nvSpPr>
          <p:spPr>
            <a:xfrm>
              <a:off x="9852980" y="4298606"/>
              <a:ext cx="1880488" cy="33846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defTabSz="91412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chemeClr val="bg1"/>
                  </a:solidFill>
                  <a:latin typeface="+mj-lt"/>
                </a:rPr>
                <a:t>Cities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D5433BC-94B0-8446-B59D-1D30DEC80EDA}"/>
                </a:ext>
              </a:extLst>
            </p:cNvPr>
            <p:cNvSpPr>
              <a:spLocks/>
            </p:cNvSpPr>
            <p:nvPr/>
          </p:nvSpPr>
          <p:spPr>
            <a:xfrm>
              <a:off x="10774551" y="3765132"/>
              <a:ext cx="958917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r" defTabSz="91412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accent1"/>
                  </a:solidFill>
                  <a:latin typeface="+mj-lt"/>
                </a:rPr>
                <a:t>270</a:t>
              </a:r>
            </a:p>
          </p:txBody>
        </p:sp>
      </p:grpSp>
      <p:grpSp>
        <p:nvGrpSpPr>
          <p:cNvPr id="100" name="Providers">
            <a:extLst>
              <a:ext uri="{FF2B5EF4-FFF2-40B4-BE49-F238E27FC236}">
                <a16:creationId xmlns:a16="http://schemas.microsoft.com/office/drawing/2014/main" id="{87A226C1-7AE8-604A-B2EE-059B96A569C4}"/>
              </a:ext>
            </a:extLst>
          </p:cNvPr>
          <p:cNvGrpSpPr/>
          <p:nvPr/>
        </p:nvGrpSpPr>
        <p:grpSpPr>
          <a:xfrm>
            <a:off x="9923319" y="2048067"/>
            <a:ext cx="1880488" cy="892001"/>
            <a:chOff x="9852980" y="2560766"/>
            <a:chExt cx="1880488" cy="892001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03DCF57-A29C-DF4B-9C51-EFCCA4716ED9}"/>
                </a:ext>
              </a:extLst>
            </p:cNvPr>
            <p:cNvSpPr/>
            <p:nvPr/>
          </p:nvSpPr>
          <p:spPr>
            <a:xfrm>
              <a:off x="9852980" y="3114301"/>
              <a:ext cx="1880488" cy="33846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defTabSz="91412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chemeClr val="bg1"/>
                  </a:solidFill>
                  <a:latin typeface="+mj-lt"/>
                </a:rPr>
                <a:t>Providers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05CC4BF-3D1B-EC44-B2D0-BAEE852171E6}"/>
                </a:ext>
              </a:extLst>
            </p:cNvPr>
            <p:cNvSpPr>
              <a:spLocks/>
            </p:cNvSpPr>
            <p:nvPr/>
          </p:nvSpPr>
          <p:spPr>
            <a:xfrm>
              <a:off x="10774551" y="2560766"/>
              <a:ext cx="958917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r" defTabSz="91412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accent1"/>
                  </a:solidFill>
                  <a:latin typeface="+mj-lt"/>
                </a:rPr>
                <a:t>327</a:t>
              </a:r>
            </a:p>
          </p:txBody>
        </p:sp>
      </p:grpSp>
      <p:grpSp>
        <p:nvGrpSpPr>
          <p:cNvPr id="103" name="BGP">
            <a:extLst>
              <a:ext uri="{FF2B5EF4-FFF2-40B4-BE49-F238E27FC236}">
                <a16:creationId xmlns:a16="http://schemas.microsoft.com/office/drawing/2014/main" id="{16BD5B91-DCC7-4144-9B8E-66429E1B8FA2}"/>
              </a:ext>
            </a:extLst>
          </p:cNvPr>
          <p:cNvGrpSpPr/>
          <p:nvPr/>
        </p:nvGrpSpPr>
        <p:grpSpPr>
          <a:xfrm>
            <a:off x="9923319" y="4361871"/>
            <a:ext cx="1880488" cy="879064"/>
            <a:chOff x="9852980" y="4906377"/>
            <a:chExt cx="1880488" cy="87906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C6F349C-C9DC-E049-B829-8927F691BE4F}"/>
                </a:ext>
              </a:extLst>
            </p:cNvPr>
            <p:cNvSpPr/>
            <p:nvPr/>
          </p:nvSpPr>
          <p:spPr>
            <a:xfrm>
              <a:off x="9852980" y="5446975"/>
              <a:ext cx="1880488" cy="33846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 defTabSz="91412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err="1">
                  <a:solidFill>
                    <a:schemeClr val="bg1"/>
                  </a:solidFill>
                  <a:latin typeface="+mj-lt"/>
                </a:rPr>
                <a:t>BGP</a:t>
              </a:r>
              <a:r>
                <a:rPr lang="en-US" sz="1600">
                  <a:solidFill>
                    <a:schemeClr val="bg1"/>
                  </a:solidFill>
                  <a:latin typeface="+mj-lt"/>
                </a:rPr>
                <a:t> ASNs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B65F15A-59E8-C64B-B73E-5555D9718A88}"/>
                </a:ext>
              </a:extLst>
            </p:cNvPr>
            <p:cNvSpPr>
              <a:spLocks/>
            </p:cNvSpPr>
            <p:nvPr/>
          </p:nvSpPr>
          <p:spPr>
            <a:xfrm>
              <a:off x="10774551" y="4906377"/>
              <a:ext cx="958917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r" defTabSz="914126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schemeClr val="accent1"/>
                  </a:solidFill>
                  <a:latin typeface="+mj-lt"/>
                </a:rPr>
                <a:t>392</a:t>
              </a:r>
            </a:p>
          </p:txBody>
        </p: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26628BA-B0C9-2443-A043-2F6AA684A93D}"/>
              </a:ext>
            </a:extLst>
          </p:cNvPr>
          <p:cNvCxnSpPr/>
          <p:nvPr/>
        </p:nvCxnSpPr>
        <p:spPr bwMode="auto">
          <a:xfrm>
            <a:off x="4232978" y="4790249"/>
            <a:ext cx="1500983" cy="0"/>
          </a:xfrm>
          <a:prstGeom prst="line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6BC23FF-3766-EA41-B1F8-9FD34C3FD2A8}"/>
              </a:ext>
            </a:extLst>
          </p:cNvPr>
          <p:cNvSpPr>
            <a:spLocks/>
          </p:cNvSpPr>
          <p:nvPr/>
        </p:nvSpPr>
        <p:spPr>
          <a:xfrm>
            <a:off x="2532416" y="4330681"/>
            <a:ext cx="695983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1"/>
                </a:solidFill>
                <a:effectLst/>
                <a:latin typeface="+mj-lt"/>
              </a:rPr>
              <a:t>2,066 Vantage Locations </a:t>
            </a:r>
            <a:br>
              <a:rPr lang="en-US" sz="2400" b="1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2400" b="1">
                <a:solidFill>
                  <a:schemeClr val="bg1"/>
                </a:solidFill>
                <a:effectLst/>
                <a:latin typeface="+mj-lt"/>
              </a:rPr>
              <a:t>Around the World</a:t>
            </a:r>
          </a:p>
        </p:txBody>
      </p:sp>
      <p:sp>
        <p:nvSpPr>
          <p:cNvPr id="108" name="Rectangle: Rounded Corners 237">
            <a:extLst>
              <a:ext uri="{FF2B5EF4-FFF2-40B4-BE49-F238E27FC236}">
                <a16:creationId xmlns:a16="http://schemas.microsoft.com/office/drawing/2014/main" id="{BC0FE43E-C100-0442-81F1-B89B34107B34}"/>
              </a:ext>
            </a:extLst>
          </p:cNvPr>
          <p:cNvSpPr>
            <a:spLocks/>
          </p:cNvSpPr>
          <p:nvPr/>
        </p:nvSpPr>
        <p:spPr>
          <a:xfrm>
            <a:off x="993717" y="5480952"/>
            <a:ext cx="1463040" cy="859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b="1" spc="50" dirty="0">
                <a:solidFill>
                  <a:schemeClr val="tx1"/>
                </a:solidFill>
                <a:latin typeface="+mj-lt"/>
              </a:rPr>
              <a:t>CLOUD</a:t>
            </a:r>
            <a:br>
              <a:rPr lang="en-US" sz="1200" b="1" spc="50" dirty="0">
                <a:solidFill>
                  <a:schemeClr val="tx1"/>
                </a:solidFill>
                <a:latin typeface="+mj-lt"/>
              </a:rPr>
            </a:br>
            <a:r>
              <a:rPr lang="en-US" sz="1200" b="1" spc="50" dirty="0">
                <a:solidFill>
                  <a:schemeClr val="tx1"/>
                </a:solidFill>
                <a:latin typeface="+mj-lt"/>
              </a:rPr>
              <a:t>NODES</a:t>
            </a:r>
          </a:p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183 Locations</a:t>
            </a:r>
          </a:p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9 Providers</a:t>
            </a:r>
          </a:p>
        </p:txBody>
      </p:sp>
      <p:sp>
        <p:nvSpPr>
          <p:cNvPr id="109" name="Rectangle: Rounded Corners 207">
            <a:extLst>
              <a:ext uri="{FF2B5EF4-FFF2-40B4-BE49-F238E27FC236}">
                <a16:creationId xmlns:a16="http://schemas.microsoft.com/office/drawing/2014/main" id="{11668359-0A48-F74B-9051-278F3047CE72}"/>
              </a:ext>
            </a:extLst>
          </p:cNvPr>
          <p:cNvSpPr>
            <a:spLocks/>
          </p:cNvSpPr>
          <p:nvPr/>
        </p:nvSpPr>
        <p:spPr>
          <a:xfrm>
            <a:off x="8738642" y="5480522"/>
            <a:ext cx="1463040" cy="859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b="1" spc="50" dirty="0">
                <a:solidFill>
                  <a:schemeClr val="tx1"/>
                </a:solidFill>
                <a:latin typeface="+mj-lt"/>
              </a:rPr>
              <a:t>ENTERPRISE</a:t>
            </a:r>
            <a:br>
              <a:rPr lang="en-US" sz="1200" b="1" dirty="0">
                <a:solidFill>
                  <a:schemeClr val="tx1"/>
                </a:solidFill>
                <a:latin typeface="+mj-lt"/>
              </a:rPr>
            </a:br>
            <a:r>
              <a:rPr lang="en-US" sz="1200" b="1" spc="50" dirty="0">
                <a:solidFill>
                  <a:schemeClr val="tx1"/>
                </a:solidFill>
                <a:latin typeface="+mj-lt"/>
              </a:rPr>
              <a:t>NODES</a:t>
            </a:r>
          </a:p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On demand </a:t>
            </a:r>
          </a:p>
        </p:txBody>
      </p:sp>
      <p:sp>
        <p:nvSpPr>
          <p:cNvPr id="110" name="Rectangle: Rounded Corners 223">
            <a:extLst>
              <a:ext uri="{FF2B5EF4-FFF2-40B4-BE49-F238E27FC236}">
                <a16:creationId xmlns:a16="http://schemas.microsoft.com/office/drawing/2014/main" id="{2316B9D9-004F-0743-9DA2-3577F09E8DAA}"/>
              </a:ext>
            </a:extLst>
          </p:cNvPr>
          <p:cNvSpPr>
            <a:spLocks/>
          </p:cNvSpPr>
          <p:nvPr/>
        </p:nvSpPr>
        <p:spPr>
          <a:xfrm>
            <a:off x="4091687" y="5480953"/>
            <a:ext cx="1463040" cy="859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b="1" spc="50" dirty="0">
                <a:solidFill>
                  <a:schemeClr val="tx1"/>
                </a:solidFill>
                <a:latin typeface="+mj-lt"/>
              </a:rPr>
              <a:t>LAST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spc="50" dirty="0">
                <a:solidFill>
                  <a:schemeClr val="tx1"/>
                </a:solidFill>
                <a:latin typeface="+mj-lt"/>
              </a:rPr>
              <a:t>MILE</a:t>
            </a:r>
            <a:br>
              <a:rPr lang="en-US" sz="1200" b="1" dirty="0">
                <a:solidFill>
                  <a:schemeClr val="tx1"/>
                </a:solidFill>
                <a:latin typeface="+mj-lt"/>
              </a:rPr>
            </a:br>
            <a:r>
              <a:rPr lang="en-US" sz="1200" b="1" spc="50" dirty="0">
                <a:solidFill>
                  <a:schemeClr val="tx1"/>
                </a:solidFill>
                <a:latin typeface="+mj-lt"/>
              </a:rPr>
              <a:t>NODES</a:t>
            </a:r>
          </a:p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116 Locations</a:t>
            </a:r>
          </a:p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73 Providers</a:t>
            </a:r>
          </a:p>
        </p:txBody>
      </p:sp>
      <p:sp>
        <p:nvSpPr>
          <p:cNvPr id="111" name="Rectangle: Rounded Corners 224">
            <a:extLst>
              <a:ext uri="{FF2B5EF4-FFF2-40B4-BE49-F238E27FC236}">
                <a16:creationId xmlns:a16="http://schemas.microsoft.com/office/drawing/2014/main" id="{A7AAB529-2ABD-2045-967B-4C43E3EB199C}"/>
              </a:ext>
            </a:extLst>
          </p:cNvPr>
          <p:cNvSpPr>
            <a:spLocks/>
          </p:cNvSpPr>
          <p:nvPr/>
        </p:nvSpPr>
        <p:spPr>
          <a:xfrm>
            <a:off x="5640672" y="5480953"/>
            <a:ext cx="1463040" cy="859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b="1" spc="50" dirty="0">
                <a:solidFill>
                  <a:schemeClr val="tx1"/>
                </a:solidFill>
                <a:latin typeface="+mj-lt"/>
              </a:rPr>
              <a:t>WIRELESS</a:t>
            </a:r>
            <a:br>
              <a:rPr lang="en-US" sz="1200" b="1" dirty="0">
                <a:solidFill>
                  <a:schemeClr val="tx1"/>
                </a:solidFill>
                <a:latin typeface="+mj-lt"/>
              </a:rPr>
            </a:br>
            <a:r>
              <a:rPr lang="en-US" sz="1200" b="1" spc="50" dirty="0">
                <a:solidFill>
                  <a:schemeClr val="tx1"/>
                </a:solidFill>
                <a:latin typeface="+mj-lt"/>
              </a:rPr>
              <a:t>NODES</a:t>
            </a:r>
          </a:p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41 Locations</a:t>
            </a:r>
          </a:p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15 Providers</a:t>
            </a:r>
          </a:p>
        </p:txBody>
      </p:sp>
      <p:sp>
        <p:nvSpPr>
          <p:cNvPr id="112" name="Rectangle: Rounded Corners 226">
            <a:extLst>
              <a:ext uri="{FF2B5EF4-FFF2-40B4-BE49-F238E27FC236}">
                <a16:creationId xmlns:a16="http://schemas.microsoft.com/office/drawing/2014/main" id="{0509A98F-D86C-A44F-984D-82C2206EEFBB}"/>
              </a:ext>
            </a:extLst>
          </p:cNvPr>
          <p:cNvSpPr>
            <a:spLocks/>
          </p:cNvSpPr>
          <p:nvPr/>
        </p:nvSpPr>
        <p:spPr>
          <a:xfrm>
            <a:off x="2542702" y="5480953"/>
            <a:ext cx="1463040" cy="859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b="1" spc="50" dirty="0">
                <a:solidFill>
                  <a:schemeClr val="tx1"/>
                </a:solidFill>
                <a:latin typeface="+mj-lt"/>
              </a:rPr>
              <a:t>BACKBONE NODES</a:t>
            </a:r>
          </a:p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726 Locations</a:t>
            </a:r>
          </a:p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254 Providers</a:t>
            </a:r>
          </a:p>
        </p:txBody>
      </p:sp>
      <p:sp>
        <p:nvSpPr>
          <p:cNvPr id="113" name="Rectangle: Rounded Corners 257">
            <a:extLst>
              <a:ext uri="{FF2B5EF4-FFF2-40B4-BE49-F238E27FC236}">
                <a16:creationId xmlns:a16="http://schemas.microsoft.com/office/drawing/2014/main" id="{8B935AA5-400B-444A-B7E8-0ED11960B0B5}"/>
              </a:ext>
            </a:extLst>
          </p:cNvPr>
          <p:cNvSpPr>
            <a:spLocks/>
          </p:cNvSpPr>
          <p:nvPr/>
        </p:nvSpPr>
        <p:spPr>
          <a:xfrm>
            <a:off x="7189656" y="5480953"/>
            <a:ext cx="1637351" cy="859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b="1" spc="50" dirty="0">
                <a:solidFill>
                  <a:schemeClr val="tx1"/>
                </a:solidFill>
                <a:latin typeface="+mj-lt"/>
              </a:rPr>
              <a:t>BGP</a:t>
            </a:r>
            <a:br>
              <a:rPr lang="en-US" sz="1200" b="1" dirty="0">
                <a:solidFill>
                  <a:schemeClr val="tx1"/>
                </a:solidFill>
                <a:latin typeface="+mj-lt"/>
              </a:rPr>
            </a:br>
            <a:r>
              <a:rPr lang="en-US" sz="1200" b="1" spc="50" dirty="0">
                <a:solidFill>
                  <a:schemeClr val="tx1"/>
                </a:solidFill>
                <a:latin typeface="+mj-lt"/>
              </a:rPr>
              <a:t>PEERS</a:t>
            </a:r>
          </a:p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1181 Peers</a:t>
            </a:r>
          </a:p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392 ASNs Providers</a:t>
            </a:r>
          </a:p>
        </p:txBody>
      </p:sp>
      <p:sp>
        <p:nvSpPr>
          <p:cNvPr id="114" name="Rectangle: Rounded Corners 207">
            <a:extLst>
              <a:ext uri="{FF2B5EF4-FFF2-40B4-BE49-F238E27FC236}">
                <a16:creationId xmlns:a16="http://schemas.microsoft.com/office/drawing/2014/main" id="{C13404D5-98B6-4A47-B00B-79206A26B974}"/>
              </a:ext>
            </a:extLst>
          </p:cNvPr>
          <p:cNvSpPr>
            <a:spLocks/>
          </p:cNvSpPr>
          <p:nvPr/>
        </p:nvSpPr>
        <p:spPr>
          <a:xfrm>
            <a:off x="10287626" y="5470497"/>
            <a:ext cx="1463040" cy="859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b="1" spc="50">
                <a:solidFill>
                  <a:schemeClr val="tx1"/>
                </a:solidFill>
                <a:latin typeface="+mj-lt"/>
              </a:rPr>
              <a:t>ENDPOINT </a:t>
            </a:r>
            <a:br>
              <a:rPr lang="en-US" sz="1200" b="1">
                <a:solidFill>
                  <a:schemeClr val="tx1"/>
                </a:solidFill>
                <a:latin typeface="+mj-lt"/>
              </a:rPr>
            </a:br>
            <a:r>
              <a:rPr lang="en-US" sz="1200" b="1" spc="50">
                <a:solidFill>
                  <a:schemeClr val="tx1"/>
                </a:solidFill>
                <a:latin typeface="+mj-lt"/>
              </a:rPr>
              <a:t>DEVICES</a:t>
            </a:r>
          </a:p>
          <a:p>
            <a:pPr algn="l"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tx1"/>
                </a:solidFill>
                <a:latin typeface="+mj-lt"/>
              </a:rPr>
              <a:t>On demand </a:t>
            </a:r>
          </a:p>
        </p:txBody>
      </p:sp>
      <p:sp>
        <p:nvSpPr>
          <p:cNvPr id="115" name="Subtitle">
            <a:extLst>
              <a:ext uri="{FF2B5EF4-FFF2-40B4-BE49-F238E27FC236}">
                <a16:creationId xmlns:a16="http://schemas.microsoft.com/office/drawing/2014/main" id="{52DC516F-DE10-5947-B460-FE1DC3941ED3}"/>
              </a:ext>
            </a:extLst>
          </p:cNvPr>
          <p:cNvSpPr txBox="1">
            <a:spLocks/>
          </p:cNvSpPr>
          <p:nvPr/>
        </p:nvSpPr>
        <p:spPr bwMode="gray">
          <a:xfrm>
            <a:off x="501333" y="1458913"/>
            <a:ext cx="11276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800" kern="1200" spc="50">
                <a:gradFill>
                  <a:gsLst>
                    <a:gs pos="29000">
                      <a:schemeClr val="accent1"/>
                    </a:gs>
                    <a:gs pos="66000">
                      <a:schemeClr val="accent2"/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rPr>
              <a:t>ACTIVE MONITORING NETWORK IN THE WORLD</a:t>
            </a:r>
          </a:p>
        </p:txBody>
      </p:sp>
      <p:sp>
        <p:nvSpPr>
          <p:cNvPr id="116" name="Title">
            <a:extLst>
              <a:ext uri="{FF2B5EF4-FFF2-40B4-BE49-F238E27FC236}">
                <a16:creationId xmlns:a16="http://schemas.microsoft.com/office/drawing/2014/main" id="{F9CA253F-1EC0-6C4F-B47C-D7E23EB452AE}"/>
              </a:ext>
            </a:extLst>
          </p:cNvPr>
          <p:cNvSpPr txBox="1"/>
          <p:nvPr/>
        </p:nvSpPr>
        <p:spPr bwMode="auto">
          <a:xfrm>
            <a:off x="411480" y="126089"/>
            <a:ext cx="11392327" cy="156232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l">
              <a:lnSpc>
                <a:spcPts val="11497"/>
              </a:lnSpc>
            </a:pPr>
            <a:r>
              <a:rPr lang="en-US" sz="10000" b="1">
                <a:solidFill>
                  <a:schemeClr val="bg2">
                    <a:alpha val="52000"/>
                  </a:schemeClr>
                </a:solidFill>
                <a:latin typeface="Century Gothic" panose="020B0502020202020204" pitchFamily="34" charset="0"/>
              </a:rPr>
              <a:t>LARGEST GLOBAL </a:t>
            </a:r>
          </a:p>
        </p:txBody>
      </p:sp>
    </p:spTree>
    <p:extLst>
      <p:ext uri="{BB962C8B-B14F-4D97-AF65-F5344CB8AC3E}">
        <p14:creationId xmlns:p14="http://schemas.microsoft.com/office/powerpoint/2010/main" val="20628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8250C9-CF84-B89F-7A7F-3395D1B39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are expanding the locations</a:t>
            </a:r>
          </a:p>
          <a:p>
            <a:pPr lvl="1"/>
            <a:r>
              <a:rPr lang="en-US" sz="2000" dirty="0"/>
              <a:t>New cities</a:t>
            </a:r>
          </a:p>
          <a:p>
            <a:pPr lvl="1"/>
            <a:r>
              <a:rPr lang="en-US" sz="2000" dirty="0"/>
              <a:t>New countries</a:t>
            </a:r>
          </a:p>
          <a:p>
            <a:pPr lvl="1"/>
            <a:endParaRPr lang="en-US" sz="2000" dirty="0"/>
          </a:p>
          <a:p>
            <a:r>
              <a:rPr lang="en-US" sz="2400" dirty="0"/>
              <a:t>We are expanding the type of nodes</a:t>
            </a:r>
            <a:endParaRPr lang="en-US" sz="2000" dirty="0"/>
          </a:p>
          <a:p>
            <a:pPr lvl="1"/>
            <a:r>
              <a:rPr lang="en-US" sz="2000" dirty="0"/>
              <a:t>More IPv6 nodes</a:t>
            </a:r>
          </a:p>
          <a:p>
            <a:pPr lvl="1"/>
            <a:r>
              <a:rPr lang="en-US" sz="2000" dirty="0"/>
              <a:t>More wireless nodes 3G/4G/5G</a:t>
            </a:r>
          </a:p>
          <a:p>
            <a:pPr lvl="1"/>
            <a:endParaRPr lang="en-US" sz="2000" dirty="0"/>
          </a:p>
          <a:p>
            <a:r>
              <a:rPr lang="en-US" sz="2400" dirty="0"/>
              <a:t>We are building route collector infrastructure</a:t>
            </a:r>
          </a:p>
          <a:p>
            <a:pPr lvl="1"/>
            <a:r>
              <a:rPr lang="en-US" sz="2000" dirty="0"/>
              <a:t>We need more real time data in addition to public sources (Route Views and RIPE RIS)</a:t>
            </a:r>
          </a:p>
          <a:p>
            <a:pPr lvl="1"/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88FECD-BAD5-91EB-A475-889A3728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Node deployment strategy</a:t>
            </a:r>
          </a:p>
        </p:txBody>
      </p:sp>
    </p:spTree>
    <p:extLst>
      <p:ext uri="{BB962C8B-B14F-4D97-AF65-F5344CB8AC3E}">
        <p14:creationId xmlns:p14="http://schemas.microsoft.com/office/powerpoint/2010/main" val="42847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8250C9-CF84-B89F-7A7F-3395D1B39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14 Synthetic nodes in Central Asia</a:t>
            </a:r>
            <a:endParaRPr lang="en-US" sz="2000" dirty="0"/>
          </a:p>
          <a:p>
            <a:pPr lvl="1"/>
            <a:r>
              <a:rPr lang="en-US" sz="2000" dirty="0"/>
              <a:t>Afghanistan, 1 node </a:t>
            </a:r>
          </a:p>
          <a:p>
            <a:pPr lvl="1"/>
            <a:r>
              <a:rPr lang="en-US" sz="2000" dirty="0"/>
              <a:t>Armenia, 1 node</a:t>
            </a:r>
          </a:p>
          <a:p>
            <a:pPr lvl="1"/>
            <a:r>
              <a:rPr lang="en-US" sz="2000" dirty="0"/>
              <a:t>Azerbaijan, 2 nodes</a:t>
            </a:r>
          </a:p>
          <a:p>
            <a:pPr lvl="1"/>
            <a:r>
              <a:rPr lang="en-US" sz="2000" dirty="0"/>
              <a:t>Georgia, 1 node</a:t>
            </a:r>
          </a:p>
          <a:p>
            <a:pPr lvl="1"/>
            <a:r>
              <a:rPr lang="en-US" sz="2000" dirty="0"/>
              <a:t>Iran, 1 node</a:t>
            </a:r>
          </a:p>
          <a:p>
            <a:pPr lvl="1"/>
            <a:r>
              <a:rPr lang="en-US" sz="2000" dirty="0"/>
              <a:t>Kazakhstan, 2 nodes</a:t>
            </a:r>
          </a:p>
          <a:p>
            <a:pPr lvl="1"/>
            <a:r>
              <a:rPr lang="en-US" sz="2000" dirty="0"/>
              <a:t>Kyrgyzstan, 1 node</a:t>
            </a:r>
          </a:p>
          <a:p>
            <a:pPr lvl="1"/>
            <a:r>
              <a:rPr lang="en-US" sz="2000" dirty="0"/>
              <a:t>Pakistan, 2 nodes</a:t>
            </a:r>
          </a:p>
          <a:p>
            <a:pPr lvl="1"/>
            <a:r>
              <a:rPr lang="en-US" sz="2000" dirty="0"/>
              <a:t>Tajikistan, 1 node</a:t>
            </a:r>
          </a:p>
          <a:p>
            <a:pPr lvl="1"/>
            <a:r>
              <a:rPr lang="en-US" sz="2000" dirty="0"/>
              <a:t>Turkmenistan, -</a:t>
            </a:r>
          </a:p>
          <a:p>
            <a:pPr lvl="1"/>
            <a:r>
              <a:rPr lang="en-US" sz="2000" dirty="0"/>
              <a:t>Uzbekistan, 2 nodes</a:t>
            </a:r>
          </a:p>
          <a:p>
            <a:pPr lvl="1"/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88FECD-BAD5-91EB-A475-889A3728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Catchpoint node infrastructure overview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1B0F2B91-7921-63CE-4F9A-3CF66CCA4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8"/>
          <a:stretch/>
        </p:blipFill>
        <p:spPr>
          <a:xfrm>
            <a:off x="4421756" y="1867111"/>
            <a:ext cx="6755582" cy="36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8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22&quot;&gt;&lt;/object&gt;&lt;object type=&quot;2&quot; unique_id=&quot;10223&quot;&gt;&lt;object type=&quot;3&quot; unique_id=&quot;10224&quot;&gt;&lt;property id=&quot;20148&quot; value=&quot;5&quot;/&gt;&lt;property id=&quot;20300&quot; value=&quot;Slide 1 - &amp;quot;Presentation Title Arial Bold 32pt&amp;quot;&quot;/&gt;&lt;property id=&quot;20307&quot; value=&quot;353&quot;/&gt;&lt;/object&gt;&lt;object type=&quot;3&quot; unique_id=&quot;10225&quot;&gt;&lt;property id=&quot;20148&quot; value=&quot;5&quot;/&gt;&lt;property id=&quot;20300&quot; value=&quot;Slide 4 - &amp;quot;Section Divider 32pt Bold&amp;quot;&quot;/&gt;&lt;property id=&quot;20307&quot; value=&quot;462&quot;/&gt;&lt;/object&gt;&lt;object type=&quot;3&quot; unique_id=&quot;10226&quot;&gt;&lt;property id=&quot;20148&quot; value=&quot;5&quot;/&gt;&lt;property id=&quot;20300&quot; value=&quot;Slide 5 - &amp;quot;Title and Content Layout: &amp;#x0D;&amp;#x0A;Slide Title Arial 32 pt Bold&amp;quot;&quot;/&gt;&lt;property id=&quot;20307&quot; value=&quot;454&quot;/&gt;&lt;/object&gt;&lt;object type=&quot;3&quot; unique_id=&quot;10227&quot;&gt;&lt;property id=&quot;20148&quot; value=&quot;5&quot;/&gt;&lt;property id=&quot;20300&quot; value=&quot;Slide 3 - &amp;quot;Master Layouts: Footer and Date&amp;quot;&quot;/&gt;&lt;property id=&quot;20307&quot; value=&quot;459&quot;/&gt;&lt;/object&gt;&lt;object type=&quot;3&quot; unique_id=&quot;10229&quot;&gt;&lt;property id=&quot;20148&quot; value=&quot;5&quot;/&gt;&lt;property id=&quot;20300&quot; value=&quot;Slide 8 - &amp;quot;Default Settings – Guidelines&amp;quot;&quot;/&gt;&lt;property id=&quot;20307&quot; value=&quot;456&quot;/&gt;&lt;/object&gt;&lt;object type=&quot;3&quot; unique_id=&quot;10230&quot;&gt;&lt;property id=&quot;20148&quot; value=&quot;5&quot;/&gt;&lt;property id=&quot;20300&quot; value=&quot;Slide 9 - &amp;quot;Auto Default Settings&amp;quot;&quot;/&gt;&lt;property id=&quot;20307&quot; value=&quot;460&quot;/&gt;&lt;/object&gt;&lt;object type=&quot;3&quot; unique_id=&quot;10233&quot;&gt;&lt;property id=&quot;20148&quot; value=&quot;5&quot;/&gt;&lt;property id=&quot;20300&quot; value=&quot;Slide 14 - &amp;quot;Sample Pie Chart&amp;quot;&quot;/&gt;&lt;property id=&quot;20307&quot; value=&quot;465&quot;/&gt;&lt;/object&gt;&lt;object type=&quot;3&quot; unique_id=&quot;10318&quot;&gt;&lt;property id=&quot;20148&quot; value=&quot;5&quot;/&gt;&lt;property id=&quot;20300&quot; value=&quot;Slide 7 - &amp;quot;Color Scheme&amp;quot;&quot;/&gt;&lt;property id=&quot;20307&quot; value=&quot;466&quot;/&gt;&lt;/object&gt;&lt;object type=&quot;3&quot; unique_id=&quot;10423&quot;&gt;&lt;property id=&quot;20148&quot; value=&quot;5&quot;/&gt;&lt;property id=&quot;20300&quot; value=&quot;Slide 10 - &amp;quot;Sample Column Chart&amp;quot;&quot;/&gt;&lt;property id=&quot;20307&quot; value=&quot;467&quot;/&gt;&lt;/object&gt;&lt;object type=&quot;3&quot; unique_id=&quot;10424&quot;&gt;&lt;property id=&quot;20148&quot; value=&quot;5&quot;/&gt;&lt;property id=&quot;20300&quot; value=&quot;Slide 12 - &amp;quot;Sample Line Chart&amp;quot;&quot;/&gt;&lt;property id=&quot;20307&quot; value=&quot;468&quot;/&gt;&lt;/object&gt;&lt;object type=&quot;3&quot; unique_id=&quot;22526&quot;&gt;&lt;property id=&quot;20148&quot; value=&quot;5&quot;/&gt;&lt;property id=&quot;20300&quot; value=&quot;Slide 2 - &amp;quot;Important PowerPoint 2007 changes&amp;#x0D;&amp;#x0A;&amp;quot;&quot;/&gt;&lt;property id=&quot;20307&quot; value=&quot;474&quot;/&gt;&lt;/object&gt;&lt;object type=&quot;3&quot; unique_id=&quot;22527&quot;&gt;&lt;property id=&quot;20148&quot; value=&quot;5&quot;/&gt;&lt;property id=&quot;20300&quot; value=&quot;Slide 6 - &amp;quot;Two Content Layout: &amp;#x0D;&amp;#x0A;Slide Title Arial 32 pt Bold&amp;quot;&quot;/&gt;&lt;property id=&quot;20307&quot; value=&quot;471&quot;/&gt;&lt;/object&gt;&lt;object type=&quot;3&quot; unique_id=&quot;22528&quot;&gt;&lt;property id=&quot;20148&quot; value=&quot;5&quot;/&gt;&lt;property id=&quot;20300&quot; value=&quot;Slide 11 - &amp;quot;Sample Column Chart: &amp;#x0D;&amp;#x0A;Two Content Layout&amp;quot;&quot;/&gt;&lt;property id=&quot;20307&quot; value=&quot;470&quot;/&gt;&lt;/object&gt;&lt;object type=&quot;3&quot; unique_id=&quot;22529&quot;&gt;&lt;property id=&quot;20148&quot; value=&quot;5&quot;/&gt;&lt;property id=&quot;20300&quot; value=&quot;Slide 13 - &amp;quot;Sample Line Chart:&amp;#x0D;&amp;#x0A;Two Content Layout&amp;quot;&quot;/&gt;&lt;property id=&quot;20307&quot; value=&quot;472&quot;/&gt;&lt;/object&gt;&lt;object type=&quot;3&quot; unique_id=&quot;22530&quot;&gt;&lt;property id=&quot;20148&quot; value=&quot;5&quot;/&gt;&lt;property id=&quot;20300&quot; value=&quot;Slide 15 - &amp;quot;Sample Pie Chart:&amp;#x0D;&amp;#x0A;Two Content Layout&amp;quot;&quot;/&gt;&lt;property id=&quot;20307&quot; value=&quot;473&quot;/&gt;&lt;/object&gt;&lt;/object&gt;&lt;/object&gt;&lt;/database&gt;"/>
  <p:tag name="SECTOMILLISECCONVERTED" val="1"/>
  <p:tag name="ISPRING_RESOURCE_PATHS_HASH_2" val="754e257bf4e67b6eda8b5226aec68fcba58438"/>
</p:tagLst>
</file>

<file path=ppt/theme/theme1.xml><?xml version="1.0" encoding="utf-8"?>
<a:theme xmlns:a="http://schemas.openxmlformats.org/drawingml/2006/main" name="Catchpoint 2021 Template">
  <a:themeElements>
    <a:clrScheme name="Catchpoint">
      <a:dk1>
        <a:srgbClr val="000000"/>
      </a:dk1>
      <a:lt1>
        <a:srgbClr val="FFFFFF"/>
      </a:lt1>
      <a:dk2>
        <a:srgbClr val="454647"/>
      </a:dk2>
      <a:lt2>
        <a:srgbClr val="F3F3F5"/>
      </a:lt2>
      <a:accent1>
        <a:srgbClr val="08E8DE"/>
      </a:accent1>
      <a:accent2>
        <a:srgbClr val="00BBFF"/>
      </a:accent2>
      <a:accent3>
        <a:srgbClr val="003087"/>
      </a:accent3>
      <a:accent4>
        <a:srgbClr val="662C91"/>
      </a:accent4>
      <a:accent5>
        <a:srgbClr val="F20075"/>
      </a:accent5>
      <a:accent6>
        <a:srgbClr val="E7E9EE"/>
      </a:accent6>
      <a:hlink>
        <a:srgbClr val="F20075"/>
      </a:hlink>
      <a:folHlink>
        <a:srgbClr val="662C91"/>
      </a:folHlink>
    </a:clrScheme>
    <a:fontScheme name="CatchPoi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22000">
              <a:schemeClr val="accent1"/>
            </a:gs>
            <a:gs pos="63000">
              <a:srgbClr val="04CBE6"/>
            </a:gs>
            <a:gs pos="100000">
              <a:schemeClr val="accent2"/>
            </a:gs>
          </a:gsLst>
          <a:lin ang="3000000" scaled="0"/>
        </a:gradFill>
        <a:ln w="12700" cap="sq" algn="ctr">
          <a:noFill/>
          <a:miter lim="800000"/>
          <a:headEnd/>
          <a:tailEnd/>
        </a:ln>
        <a:effectLst/>
      </a:spPr>
      <a:bodyPr wrap="square" lIns="0" rIns="0" anchor="ctr" anchorCtr="1"/>
      <a:lstStyle>
        <a:defPPr algn="l">
          <a:spcBef>
            <a:spcPts val="1080"/>
          </a:spcBef>
          <a:defRPr sz="1600" dirty="0">
            <a:latin typeface="+mn-lt"/>
          </a:defRPr>
        </a:defPPr>
      </a:lstStyle>
    </a:spDef>
    <a:lnDef>
      <a:spPr bwMode="auto">
        <a:solidFill>
          <a:schemeClr val="accent2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tIns="91440" bIns="91440" rtlCol="0" anchor="t" anchorCtr="0">
        <a:noAutofit/>
      </a:bodyPr>
      <a:lstStyle>
        <a:defPPr algn="l">
          <a:lnSpc>
            <a:spcPct val="95000"/>
          </a:lnSpc>
          <a:spcBef>
            <a:spcPts val="0"/>
          </a:spcBef>
          <a:spcAft>
            <a:spcPts val="1200"/>
          </a:spcAft>
          <a:defRPr sz="20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1AB1A207-97E6-8349-972A-F0B6EC5EAE8E}" vid="{0C40B7F4-6E1A-604B-B7F0-56C1AF1A5C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EFB80650A8843AAAE2CE42DD8CE5D" ma:contentTypeVersion="15" ma:contentTypeDescription="Create a new document." ma:contentTypeScope="" ma:versionID="a7fbfb17e81498b25fb5f4b22bc8441e">
  <xsd:schema xmlns:xsd="http://www.w3.org/2001/XMLSchema" xmlns:xs="http://www.w3.org/2001/XMLSchema" xmlns:p="http://schemas.microsoft.com/office/2006/metadata/properties" xmlns:ns2="3d187429-9932-45a6-838f-e46b0dba1fc0" xmlns:ns3="687bf594-dd3a-4bec-962e-4cb3557e8f0b" xmlns:ns4="7e00443a-3496-4fef-b980-2ab2f4761c93" targetNamespace="http://schemas.microsoft.com/office/2006/metadata/properties" ma:root="true" ma:fieldsID="7185f526da7fa2a0831e42f029a9427a" ns2:_="" ns3:_="" ns4:_="">
    <xsd:import namespace="3d187429-9932-45a6-838f-e46b0dba1fc0"/>
    <xsd:import namespace="687bf594-dd3a-4bec-962e-4cb3557e8f0b"/>
    <xsd:import namespace="7e00443a-3496-4fef-b980-2ab2f4761c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87429-9932-45a6-838f-e46b0dba1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6ffb0ec-a003-41d8-911b-b254c0dd94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bf594-dd3a-4bec-962e-4cb3557e8f0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0443a-3496-4fef-b980-2ab2f4761c9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3849139-740a-4a90-9047-ff2be9900fff}" ma:internalName="TaxCatchAll" ma:showField="CatchAllData" ma:web="7e00443a-3496-4fef-b980-2ab2f4761c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00443a-3496-4fef-b980-2ab2f4761c93" xsi:nil="true"/>
    <SharedWithUsers xmlns="687bf594-dd3a-4bec-962e-4cb3557e8f0b">
      <UserInfo>
        <DisplayName>Holly Chessman</DisplayName>
        <AccountId>14</AccountId>
        <AccountType/>
      </UserInfo>
      <UserInfo>
        <DisplayName>Nik Koutsoukos</DisplayName>
        <AccountId>27</AccountId>
        <AccountType/>
      </UserInfo>
      <UserInfo>
        <DisplayName>Katie Spencer</DisplayName>
        <AccountId>529</AccountId>
        <AccountType/>
      </UserInfo>
      <UserInfo>
        <DisplayName>Maria Mariotti</DisplayName>
        <AccountId>76</AccountId>
        <AccountType/>
      </UserInfo>
      <UserInfo>
        <DisplayName>Amina Jaffer (Intern)</DisplayName>
        <AccountId>407</AccountId>
        <AccountType/>
      </UserInfo>
    </SharedWithUsers>
    <lcf76f155ced4ddcb4097134ff3c332f xmlns="3d187429-9932-45a6-838f-e46b0dba1fc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CABD7A-7F63-4092-9076-D7DDCEDFD7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6FFED0-1105-400E-8CDE-5F1EC5B84A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187429-9932-45a6-838f-e46b0dba1fc0"/>
    <ds:schemaRef ds:uri="687bf594-dd3a-4bec-962e-4cb3557e8f0b"/>
    <ds:schemaRef ds:uri="7e00443a-3496-4fef-b980-2ab2f4761c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D24687-757A-4598-89E8-321F79BDDCB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e00443a-3496-4fef-b980-2ab2f4761c93"/>
    <ds:schemaRef ds:uri="http://purl.org/dc/dcmitype/"/>
    <ds:schemaRef ds:uri="687bf594-dd3a-4bec-962e-4cb3557e8f0b"/>
    <ds:schemaRef ds:uri="3d187429-9932-45a6-838f-e46b0dba1fc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Catchpoint PowerPoint Template-010522-client final</Template>
  <TotalTime>2322</TotalTime>
  <Words>1357</Words>
  <Application>Microsoft Macintosh PowerPoint</Application>
  <PresentationFormat>Custom</PresentationFormat>
  <Paragraphs>241</Paragraphs>
  <Slides>26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Courier New</vt:lpstr>
      <vt:lpstr>Times</vt:lpstr>
      <vt:lpstr>Wingdings</vt:lpstr>
      <vt:lpstr>Catchpoint 2021 Template</vt:lpstr>
      <vt:lpstr>Building monitoring infrastructure</vt:lpstr>
      <vt:lpstr>Agenda</vt:lpstr>
      <vt:lpstr>PowerPoint Presentation</vt:lpstr>
      <vt:lpstr>What we offer to our customers</vt:lpstr>
      <vt:lpstr>Catchpoint infrastructure overview</vt:lpstr>
      <vt:lpstr>Node Deployment Strategy</vt:lpstr>
      <vt:lpstr>PowerPoint Presentation</vt:lpstr>
      <vt:lpstr>Node deployment strategy</vt:lpstr>
      <vt:lpstr>Catchpoint node infrastructure overview</vt:lpstr>
      <vt:lpstr>Synthetic nodes</vt:lpstr>
      <vt:lpstr>Synthetic nodes: network and connectivity</vt:lpstr>
      <vt:lpstr>PowerPoint Presentation</vt:lpstr>
      <vt:lpstr>Node expansion strategy</vt:lpstr>
      <vt:lpstr>BGP route collector infrastructure</vt:lpstr>
      <vt:lpstr>BGP monitoring product</vt:lpstr>
      <vt:lpstr>Status of BGP network infrastructure – July 2022</vt:lpstr>
      <vt:lpstr>Your BGP feed is important to us!</vt:lpstr>
      <vt:lpstr>Internal tooling: Valley free and C2P ranking</vt:lpstr>
      <vt:lpstr>Option 1: Multi-hop BGP session</vt:lpstr>
      <vt:lpstr>Option 1: Multi-hop BGP session</vt:lpstr>
      <vt:lpstr>Option 1: Multi-hop BGP session</vt:lpstr>
      <vt:lpstr>Option 2: Bilateral BGP session over an IX</vt:lpstr>
      <vt:lpstr>Option 2: Bilateral BGP session over an IX</vt:lpstr>
      <vt:lpstr>Option 3: Local hosting and direct BGP session</vt:lpstr>
      <vt:lpstr>Final considerations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presentation title</dc:title>
  <dc:subject/>
  <dc:creator>Sue Serra</dc:creator>
  <cp:keywords>010522</cp:keywords>
  <dc:description/>
  <cp:lastModifiedBy>Gael Hernandez</cp:lastModifiedBy>
  <cp:revision>36</cp:revision>
  <cp:lastPrinted>2014-03-27T13:48:09Z</cp:lastPrinted>
  <dcterms:created xsi:type="dcterms:W3CDTF">2022-02-20T21:19:33Z</dcterms:created>
  <dcterms:modified xsi:type="dcterms:W3CDTF">2022-09-22T07:36:54Z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0x010100215B89E83311874E97EE7931D2240335</vt:lpwstr>
  </property>
  <property fmtid="{D5CDD505-2E9C-101B-9397-08002B2CF9AE}" pid="3" name="MediaServiceImageTags">
    <vt:lpwstr/>
  </property>
</Properties>
</file>