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0" r:id="rId33"/>
    <p:sldId id="288" r:id="rId34"/>
    <p:sldId id="28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27"/>
  </p:normalViewPr>
  <p:slideViewPr>
    <p:cSldViewPr snapToGrid="0" snapToObjects="1">
      <p:cViewPr varScale="1">
        <p:scale>
          <a:sx n="76" d="100"/>
          <a:sy n="76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15:10:17.728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15:12:46.878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1 16383,'0'0'0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jp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4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rnetua.com/ukrainskie-sudy-blokiruuat-vse-bolshe-saitov?fbclid=IwAR31Qh5JSNO0VM6SzJotaufAp7F3cGrWym1jrjqc9miohiIlvz_se4QCGWE" TargetMode="External"/><Relationship Id="rId3" Type="http://schemas.openxmlformats.org/officeDocument/2006/relationships/hyperlink" Target="https://www.facebook.com/photo.php?fbid=430050977587597&amp;set=a.181383999120964&amp;type=3&amp;theater" TargetMode="External"/><Relationship Id="rId7" Type="http://schemas.openxmlformats.org/officeDocument/2006/relationships/hyperlink" Target="https://www.facebook.com/photo.php?fbid=708749242906770&amp;set=a.130395897408777&amp;type=3&amp;theater&amp;comment_id=708752156239812&amp;notif_t=feedback_reaction_generic&amp;notif_id=156562267799480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netua.com/sud-obyazal-provaiderov-zablokirovat-esxe-6-saitov?fbclid=IwAR3ob0pq-vJoRwIUuwWiZ3o_duRIn8arSHz0ff248wzahRn_VE62MrS3LXY" TargetMode="External"/><Relationship Id="rId5" Type="http://schemas.openxmlformats.org/officeDocument/2006/relationships/hyperlink" Target="https://www.facebook.com/FreeNetUkraine/posts/1208746119286844?__tn__=K-R" TargetMode="External"/><Relationship Id="rId10" Type="http://schemas.openxmlformats.org/officeDocument/2006/relationships/hyperlink" Target="https://internetua.com/ukrainskie-gosucsrejdeniya-reklamiruuat-saity-dlya-vzroslyh-i-yaponskie-internet-magaziny?fbclid=IwAR1R-OsBUk-NkV7EHROOVx-Bq2jHRH9z13zuBQFVKlY4fbRWLgxG9tfK5o8" TargetMode="External"/><Relationship Id="rId4" Type="http://schemas.openxmlformats.org/officeDocument/2006/relationships/hyperlink" Target="https://hromadske.ua/posts/pecherskij-precedent-za-sho-namagayutsya-zakriti-19-veb-sajtiv-odniyeyu-uhvaloyu-sudu?fbclid=iwar1vt-4fe72b-7u5mykqofhtz-s1-rvntkk3e3hjf5rinhrbk3qdrsxb1yk" TargetMode="External"/><Relationship Id="rId9" Type="http://schemas.openxmlformats.org/officeDocument/2006/relationships/hyperlink" Target="https://nkrzi.gov.ua/index.php?r=site%2Findex&amp;pg=99&amp;id=1772&amp;language=uk&amp;fbclid=IwAR2ojLSFI6W02_9SJoFx9cYpTrLRXAulRrsvF3SzQe9mjamSdEbLO2xp5sM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mailto:kos@berezhasecurity.com" TargetMode="External"/><Relationship Id="rId7" Type="http://schemas.openxmlformats.org/officeDocument/2006/relationships/image" Target="../media/image37.JPG"/><Relationship Id="rId2" Type="http://schemas.openxmlformats.org/officeDocument/2006/relationships/hyperlink" Target="https://berezhasecurit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hyperlink" Target="https://www.linkedin.com/in/kostiantyn-korsun-58012b1b/" TargetMode="External"/><Relationship Id="rId4" Type="http://schemas.openxmlformats.org/officeDocument/2006/relationships/hyperlink" Target="https://www.facebook.com/kostiantyn.korsu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50BA3-76D9-BE4B-A1F5-14B46BF7B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1"/>
            <a:ext cx="9708663" cy="2414516"/>
          </a:xfrm>
        </p:spPr>
        <p:txBody>
          <a:bodyPr/>
          <a:lstStyle/>
          <a:p>
            <a:r>
              <a:rPr lang="uk-UA" sz="4800" dirty="0"/>
              <a:t>Законослухняність чи свобода: тяжкий вибір в Україні</a:t>
            </a:r>
            <a:r>
              <a:rPr lang="ru-RU" sz="4800" dirty="0"/>
              <a:t> </a:t>
            </a:r>
            <a:br>
              <a:rPr lang="en-US" sz="4800" dirty="0"/>
            </a:br>
            <a:r>
              <a:rPr lang="en-US" sz="2400" dirty="0"/>
              <a:t>Law-Abiding or Freedom: hard choice in Ukraine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51A1E2-EBF1-8546-8B6C-C18BCB630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186813"/>
            <a:ext cx="9517594" cy="861420"/>
          </a:xfrm>
        </p:spPr>
        <p:txBody>
          <a:bodyPr/>
          <a:lstStyle/>
          <a:p>
            <a:pPr algn="r"/>
            <a:r>
              <a:rPr lang="uk-UA" dirty="0"/>
              <a:t>Костянтин Корсун, </a:t>
            </a:r>
            <a:r>
              <a:rPr lang="en-US" dirty="0"/>
              <a:t>Berezha security, CEO &amp; Co-founder</a:t>
            </a:r>
          </a:p>
          <a:p>
            <a:pPr algn="r"/>
            <a:r>
              <a:rPr lang="en-US" dirty="0"/>
              <a:t>RIPE NCC Days Kyiv, 24 sep 2019– 25 sep 2019, Kyiv, Ukraine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703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788D0-1571-A643-A19D-8AF5F719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What’s wrong?</a:t>
            </a:r>
            <a:br>
              <a:rPr lang="en-US" sz="4400" dirty="0"/>
            </a:br>
            <a:r>
              <a:rPr lang="en-US" sz="4400" dirty="0"/>
              <a:t>Problem #1: regulations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D07F4-7FB6-6D41-9C19-E627A594B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3200" b="1" dirty="0"/>
              <a:t>Геніально</a:t>
            </a:r>
            <a:r>
              <a:rPr lang="uk-UA" dirty="0"/>
              <a:t>: ухвалу слідчого судді Ленінського районного суду м. Миколаєва Рум`янцевої Н.О. від </a:t>
            </a:r>
            <a:r>
              <a:rPr lang="uk-UA" b="1" dirty="0"/>
              <a:t>13.08.2019</a:t>
            </a:r>
            <a:r>
              <a:rPr lang="uk-UA" dirty="0"/>
              <a:t>, справа № 489/2781/19, номер провадження 1-кс/489/1836/19, у кримінальному провадженні №12019150040001827 від 22.05.2019</a:t>
            </a:r>
            <a:br>
              <a:rPr lang="uk-UA" dirty="0"/>
            </a:br>
            <a:br>
              <a:rPr lang="uk-UA" dirty="0"/>
            </a:br>
            <a:r>
              <a:rPr lang="uk-UA" dirty="0"/>
              <a:t>Накласти арешт на майнові права інтелектуальної власності, які використані на веб-ресурсі «</a:t>
            </a:r>
            <a:r>
              <a:rPr lang="en-US" dirty="0"/>
              <a:t>https</a:t>
            </a:r>
            <a:r>
              <a:rPr lang="uk-UA" dirty="0"/>
              <a:t>://One1shot.site» зареєстрований в глобальній мережі Інтернет під ІР-адресами: 104.27.130.117 та 104.27.131.117 </a:t>
            </a:r>
            <a:r>
              <a:rPr lang="uk-UA" sz="3200" b="1" dirty="0"/>
              <a:t>провайдер CloudFlare Inc. (США, Сан-Франциско), </a:t>
            </a:r>
            <a:r>
              <a:rPr lang="uk-UA" dirty="0"/>
              <a:t>шляхом зобов`язання закрити до них доступ інтернет-провайдерів, що здійснюють дії на території України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Чекаємо на заборону </a:t>
            </a:r>
            <a:r>
              <a:rPr lang="uk-UA" sz="3200" b="1" dirty="0"/>
              <a:t>YouTube, Google, Facebook, </a:t>
            </a:r>
            <a:r>
              <a:rPr lang="en-US" sz="3200" b="1" dirty="0"/>
              <a:t>LinkedIn</a:t>
            </a:r>
            <a:r>
              <a:rPr lang="uk-UA" sz="3200" b="1" dirty="0"/>
              <a:t>.</a:t>
            </a:r>
            <a:endParaRPr lang="ru-RU" sz="3200" b="1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102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2CA7192-60A2-CD4A-AE90-03B1C252D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587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2249-997A-8C47-A9D5-F40F18A7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uk-UA" dirty="0"/>
              <a:t>До речі, про НКРЗІ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B7F52-05BE-B241-BC40-AD26609F8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2789815" cy="4195481"/>
          </a:xfrm>
        </p:spPr>
        <p:txBody>
          <a:bodyPr>
            <a:normAutofit/>
          </a:bodyPr>
          <a:lstStyle/>
          <a:p>
            <a:r>
              <a:rPr lang="uk-UA" dirty="0"/>
              <a:t>В ухвалах немає вказівок для НКРЗІ</a:t>
            </a:r>
          </a:p>
          <a:p>
            <a:r>
              <a:rPr lang="uk-UA" dirty="0"/>
              <a:t>Навіщо публікує?</a:t>
            </a:r>
          </a:p>
          <a:p>
            <a:r>
              <a:rPr lang="uk-UA" dirty="0"/>
              <a:t>Юридична сила публікацій?</a:t>
            </a:r>
          </a:p>
          <a:p>
            <a:r>
              <a:rPr lang="uk-UA" dirty="0"/>
              <a:t>Суботній шабат сайту НКРЗІ (кишками назовні)</a:t>
            </a:r>
          </a:p>
          <a:p>
            <a:pPr marL="0" indent="0">
              <a:buNone/>
            </a:pPr>
            <a:endParaRPr lang="uk-UA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9A66E990-5C03-B24E-99A2-27D111277A1E}"/>
                  </a:ext>
                </a:extLst>
              </p14:cNvPr>
              <p14:cNvContentPartPr/>
              <p14:nvPr/>
            </p14:nvContentPartPr>
            <p14:xfrm>
              <a:off x="4850280" y="3594013"/>
              <a:ext cx="360" cy="3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9A66E990-5C03-B24E-99A2-27D111277A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2280" y="348637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2549497B-2D1F-E345-BE1E-CCF2D37DCF42}"/>
                  </a:ext>
                </a:extLst>
              </p14:cNvPr>
              <p14:cNvContentPartPr/>
              <p14:nvPr/>
            </p14:nvContentPartPr>
            <p14:xfrm>
              <a:off x="8973360" y="3266053"/>
              <a:ext cx="36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2549497B-2D1F-E345-BE1E-CCF2D37DCF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55360" y="3158413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Рисунок 1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BB5CFCA-C8E3-5845-AFEF-7EAA815FE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360" y="81561"/>
            <a:ext cx="6096000" cy="354337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0215273-CEB1-9D41-B5F0-83ABB09101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942" y="2987299"/>
            <a:ext cx="5534506" cy="393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3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EEC14-008E-A947-A4FD-EC0F78AB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Problem #1</a:t>
            </a:r>
            <a:r>
              <a:rPr lang="en-US" sz="4400" dirty="0"/>
              <a:t>: regulations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5FDD58-09FD-AD49-B406-BCA8CBAD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37734"/>
            <a:ext cx="8946541" cy="4910666"/>
          </a:xfrm>
        </p:spPr>
        <p:txBody>
          <a:bodyPr/>
          <a:lstStyle/>
          <a:p>
            <a:r>
              <a:rPr lang="uk-UA" dirty="0"/>
              <a:t>Ми усі законослухняні громадяни і компанії?</a:t>
            </a:r>
          </a:p>
          <a:p>
            <a:r>
              <a:rPr lang="uk-UA" dirty="0"/>
              <a:t>Нам прийшов офіційний лист з суду з ухвалою</a:t>
            </a:r>
          </a:p>
          <a:p>
            <a:r>
              <a:rPr lang="uk-UA" dirty="0"/>
              <a:t>Рішення треба виконувати, хоча воно очевидно </a:t>
            </a:r>
            <a:br>
              <a:rPr lang="uk-UA" dirty="0"/>
            </a:br>
            <a:r>
              <a:rPr lang="uk-UA" dirty="0"/>
              <a:t>абсурдне</a:t>
            </a:r>
          </a:p>
          <a:p>
            <a:r>
              <a:rPr lang="uk-UA" dirty="0"/>
              <a:t>Що робити?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 descr="Изображение выглядит как внешний, земля, скамейка, собака&#10;&#10;Автоматически созданное описание">
            <a:extLst>
              <a:ext uri="{FF2B5EF4-FFF2-40B4-BE49-F238E27FC236}">
                <a16:creationId xmlns:a16="http://schemas.microsoft.com/office/drawing/2014/main" id="{96BB0488-91D2-724B-BD94-B849AB06C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166" y="3567149"/>
            <a:ext cx="5575367" cy="3138452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AF2DC224-888E-5B49-B4C8-DF63E30BA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80300" y="21463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5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F83FA-5FA7-6C47-B8D8-800556BF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Problem #1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D4734-4FCD-A24C-9917-B27347476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71600"/>
            <a:ext cx="9852555" cy="4876799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Три моделі поведінки: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1.  Виконати «як розумію». Президенту та судам же можна ігнорувати закони, але ж провайдер не може такого собі дозволити</a:t>
            </a:r>
          </a:p>
          <a:p>
            <a:pPr marL="0" indent="0">
              <a:buNone/>
            </a:pPr>
            <a:r>
              <a:rPr lang="uk-UA" dirty="0"/>
              <a:t>2.  Прикинутися чайником: «а як саме виконувати, технічно, технологічно?»</a:t>
            </a:r>
          </a:p>
          <a:p>
            <a:pPr marL="0" indent="0">
              <a:buNone/>
            </a:pPr>
            <a:r>
              <a:rPr lang="uk-UA" dirty="0"/>
              <a:t>3.  Оскаржувати рішення судів (Київстар, </a:t>
            </a:r>
            <a:r>
              <a:rPr lang="en-US" dirty="0"/>
              <a:t>Vodafon Ukraine, </a:t>
            </a:r>
            <a:r>
              <a:rPr lang="uk-UA" dirty="0"/>
              <a:t>Лабораторія цифрової безпеки)</a:t>
            </a:r>
            <a:r>
              <a:rPr lang="en-US" dirty="0"/>
              <a:t> </a:t>
            </a:r>
            <a:r>
              <a:rPr lang="uk-UA" dirty="0"/>
              <a:t>– шлях гідності</a:t>
            </a:r>
            <a:br>
              <a:rPr lang="uk-UA" dirty="0"/>
            </a:br>
            <a:r>
              <a:rPr lang="ru-RU" dirty="0"/>
              <a:t> </a:t>
            </a:r>
            <a:endParaRPr lang="uk-UA" dirty="0"/>
          </a:p>
        </p:txBody>
      </p:sp>
      <p:pic>
        <p:nvPicPr>
          <p:cNvPr id="5" name="Рисунок 4" descr="Изображение выглядит как внутренний, шкафчик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6FFE4C6D-FDE8-E14D-87ED-75FDABE05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170" y="3932065"/>
            <a:ext cx="6857660" cy="29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3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92868-8310-CE4C-B2B1-1D7EF9BC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en-US" dirty="0"/>
              <a:t>What’s wrong?</a:t>
            </a:r>
            <a:br>
              <a:rPr lang="en-US" dirty="0"/>
            </a:br>
            <a:r>
              <a:rPr lang="en-US" dirty="0"/>
              <a:t>Problem #2</a:t>
            </a:r>
            <a:endParaRPr lang="uk-UA" dirty="0"/>
          </a:p>
        </p:txBody>
      </p:sp>
      <p:pic>
        <p:nvPicPr>
          <p:cNvPr id="5" name="Рисунок 4" descr="Изображение выглядит как небо&#10;&#10;Автоматически созданное описание">
            <a:extLst>
              <a:ext uri="{FF2B5EF4-FFF2-40B4-BE49-F238E27FC236}">
                <a16:creationId xmlns:a16="http://schemas.microsoft.com/office/drawing/2014/main" id="{56399D45-EE3E-9343-A0D0-945FA86DD9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6" r="41690" b="-1"/>
          <a:stretch/>
        </p:blipFill>
        <p:spPr>
          <a:xfrm>
            <a:off x="6905352" y="609601"/>
            <a:ext cx="505112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54214-7CD6-434D-AD0F-2DC2C35CA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133600"/>
            <a:ext cx="6258737" cy="41147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1800" b="1" dirty="0"/>
              <a:t>КСЗІ на мережах провайдера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uk-UA" sz="1800" dirty="0"/>
            </a:br>
            <a:r>
              <a:rPr lang="uk-UA" sz="1800" dirty="0"/>
              <a:t>Дія 1.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800" dirty="0"/>
              <a:t>Держава у особі Держспецзв'язку забороняє усім державним установам укладати угоди з тими ISP, у яких немає вундервафлі (від німецького Wunderwaffe – чудо-зброя).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400" dirty="0"/>
              <a:t>У даній презентації під вундервафлею розуміється Комплексна система захисту інформації (</a:t>
            </a:r>
            <a:r>
              <a:rPr lang="uk-UA" sz="1400" b="1" dirty="0"/>
              <a:t>КСЗІ</a:t>
            </a:r>
            <a:r>
              <a:rPr lang="uk-UA" sz="1400" dirty="0"/>
              <a:t>) – вкрай застарілий набір вибог, реалізація якого незначним чином впливаю на рівень кібербезпеки організації, але вимагає значних фінансових та часових ресурсів.</a:t>
            </a:r>
            <a:endParaRPr lang="ru-RU" sz="1400" dirty="0"/>
          </a:p>
          <a:p>
            <a:pPr marL="0" indent="0">
              <a:lnSpc>
                <a:spcPct val="90000"/>
              </a:lnSpc>
              <a:buNone/>
            </a:pPr>
            <a:r>
              <a:rPr lang="uk-UA" dirty="0"/>
              <a:t>Наявність вундервафлі мотивуюється </a:t>
            </a:r>
            <a:r>
              <a:rPr lang="uk-UA" b="1" dirty="0"/>
              <a:t>підвищенням безпеки користувачів – державних установ.</a:t>
            </a:r>
            <a:r>
              <a:rPr lang="ru-RU" b="1" dirty="0"/>
              <a:t>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00092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7F2C3-1E72-014A-A0A4-4A833DB7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wrong?</a:t>
            </a:r>
            <a:br>
              <a:rPr lang="en-US" dirty="0"/>
            </a:br>
            <a:r>
              <a:rPr lang="en-US" dirty="0"/>
              <a:t>Problem #2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69D273-E4D7-A74D-B3B8-C4506427D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886219"/>
          </a:xfrm>
        </p:spPr>
        <p:txBody>
          <a:bodyPr>
            <a:normAutofit/>
          </a:bodyPr>
          <a:lstStyle/>
          <a:p>
            <a:r>
              <a:rPr lang="uk-UA" dirty="0"/>
              <a:t>Дія 2. </a:t>
            </a:r>
            <a:br>
              <a:rPr lang="uk-UA" dirty="0"/>
            </a:br>
            <a:r>
              <a:rPr lang="uk-UA" dirty="0"/>
              <a:t>Свідоцтво про наявність вундервафлі видає лише Держспецзв’язку за великі гроші і </a:t>
            </a:r>
            <a:r>
              <a:rPr lang="uk-UA" b="1" dirty="0"/>
              <a:t>6-12 місяців </a:t>
            </a:r>
            <a:r>
              <a:rPr lang="en-US" b="1" dirty="0" err="1"/>
              <a:t>поневірянь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Вундервафля </a:t>
            </a:r>
            <a:r>
              <a:rPr lang="uk-UA" b="1" dirty="0"/>
              <a:t>захищає</a:t>
            </a:r>
            <a:r>
              <a:rPr lang="uk-UA" dirty="0"/>
              <a:t> лише </a:t>
            </a:r>
            <a:r>
              <a:rPr lang="uk-UA" b="1" dirty="0"/>
              <a:t>від перевірок </a:t>
            </a:r>
            <a:r>
              <a:rPr lang="uk-UA" dirty="0"/>
              <a:t>на наявність вундервафлі.</a:t>
            </a:r>
            <a:endParaRPr lang="ru-RU" dirty="0"/>
          </a:p>
          <a:p>
            <a:r>
              <a:rPr lang="uk-UA" dirty="0"/>
              <a:t>Дія 3. </a:t>
            </a:r>
            <a:br>
              <a:rPr lang="uk-UA" dirty="0"/>
            </a:br>
            <a:r>
              <a:rPr lang="uk-UA" dirty="0"/>
              <a:t>Більшість провайдерів, які працюють або хочуть працювати з держустановами, </a:t>
            </a:r>
            <a:r>
              <a:rPr lang="uk-UA" b="1" dirty="0"/>
              <a:t>впроваджують вундервафлю</a:t>
            </a:r>
            <a:r>
              <a:rPr lang="uk-UA" dirty="0"/>
              <a:t>. Не дуже хочуть, але вимушені. </a:t>
            </a:r>
          </a:p>
          <a:p>
            <a:r>
              <a:rPr lang="uk-UA" dirty="0"/>
              <a:t>Дія 4. </a:t>
            </a:r>
            <a:br>
              <a:rPr lang="uk-UA" dirty="0"/>
            </a:br>
            <a:r>
              <a:rPr lang="uk-UA" dirty="0"/>
              <a:t>Група активістів виявляє, що, не зважаючи на наявність вундервафлі, </a:t>
            </a:r>
            <a:r>
              <a:rPr lang="uk-UA" b="1" dirty="0"/>
              <a:t>безпека</a:t>
            </a:r>
            <a:r>
              <a:rPr lang="uk-UA" dirty="0"/>
              <a:t> </a:t>
            </a:r>
            <a:r>
              <a:rPr lang="uk-UA" b="1" dirty="0"/>
              <a:t>державних клієнтів ніяким чином не стала вище. </a:t>
            </a:r>
            <a:r>
              <a:rPr lang="uk-UA" dirty="0"/>
              <a:t>З цього приводу проводиться прес-конференція і показуються найбільш резонансні про…втики.</a:t>
            </a:r>
            <a:r>
              <a:rPr lang="ru-RU" dirty="0"/>
              <a:t> </a:t>
            </a:r>
            <a:endParaRPr lang="uk-UA" dirty="0"/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818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ннис, человек, мяч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644D67AB-8070-3C4F-9665-7BA8F8CB7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66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1C0C5B-EE1D-CC40-8351-F939F66E8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28" b="147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0770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2" descr="Изображение выглядит как снимок экран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E3B0AD07-36BC-8E47-B265-73BD34F48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68" y="232834"/>
            <a:ext cx="8438630" cy="6371166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559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19A2A-03EA-4A4C-80F8-24B8E1B4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702EAF-78BE-574F-B624-D66DB6C9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2400" dirty="0"/>
              <a:t>7637 операторів та провайдерів телекомунікацій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uk-UA" sz="2400" dirty="0"/>
              <a:t>Визначення</a:t>
            </a:r>
            <a:r>
              <a:rPr lang="en-US" sz="2400" dirty="0"/>
              <a:t> </a:t>
            </a:r>
            <a:r>
              <a:rPr lang="uk-UA" sz="2400" dirty="0"/>
              <a:t>«Інтернет-провайдер» в українському законодавстві</a:t>
            </a:r>
            <a:endParaRPr lang="ru-RU" sz="2400" dirty="0"/>
          </a:p>
          <a:p>
            <a:r>
              <a:rPr lang="uk-UA" sz="2400" dirty="0"/>
              <a:t>Конкуренція висока, ціни низькі, державна постійно намагається втручатися:</a:t>
            </a:r>
            <a:br>
              <a:rPr lang="ru-RU" sz="2400" dirty="0"/>
            </a:br>
            <a:r>
              <a:rPr lang="uk-UA" sz="2400" dirty="0"/>
              <a:t>фільтрувати трафік; відслідковувати контент користувачів; впроваджувати КСЗІ; слідкувати за абонентами (#6688)</a:t>
            </a:r>
          </a:p>
          <a:p>
            <a:r>
              <a:rPr lang="uk-UA" sz="2400" dirty="0"/>
              <a:t>Домен </a:t>
            </a:r>
            <a:r>
              <a:rPr lang="en-US" sz="2400" dirty="0"/>
              <a:t>GOV.UA</a:t>
            </a:r>
          </a:p>
          <a:p>
            <a:pPr marL="0" indent="0">
              <a:buNone/>
            </a:pPr>
            <a:br>
              <a:rPr lang="uk-UA" sz="2400" dirty="0"/>
            </a:br>
            <a:r>
              <a:rPr lang="uk-UA" sz="2400" dirty="0"/>
              <a:t>Як вижити?</a:t>
            </a:r>
            <a:endParaRPr lang="ru-RU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4373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D71B14-7808-43E1-BE42-8C6201370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3408C3-F905-8145-AEA8-8353754F1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467" y="223605"/>
            <a:ext cx="9025466" cy="65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46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1EF8A5-1322-6847-A9D5-3FB2B913E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201295"/>
            <a:ext cx="8610798" cy="64365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1465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B58FB-BA8F-EC48-B20D-11CC96B3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What’s wrong?</a:t>
            </a:r>
            <a:br>
              <a:rPr lang="en-US" sz="3900" dirty="0"/>
            </a:br>
            <a:r>
              <a:rPr lang="en-US" sz="3900" dirty="0"/>
              <a:t>Problem #2</a:t>
            </a:r>
            <a:endParaRPr lang="uk-UA" sz="3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47BD7E-F4AA-484F-A2F5-1C465A0E6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806422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dirty="0"/>
              <a:t>Дія 5. </a:t>
            </a:r>
            <a:r>
              <a:rPr lang="en-US" dirty="0"/>
              <a:t>ISP: </a:t>
            </a:r>
            <a:r>
              <a:rPr lang="uk-UA" dirty="0"/>
              <a:t>впровадження вундервафлі стосується лише безпеки провайдера</a:t>
            </a:r>
            <a:r>
              <a:rPr lang="en-US" dirty="0"/>
              <a:t>.</a:t>
            </a:r>
            <a:r>
              <a:rPr lang="uk-UA" dirty="0"/>
              <a:t> </a:t>
            </a:r>
            <a:r>
              <a:rPr lang="uk-UA" b="1" dirty="0"/>
              <a:t>Безпека клієнта –  є його власною проблемою.</a:t>
            </a:r>
            <a:r>
              <a:rPr lang="ru-RU" b="1" dirty="0"/>
              <a:t> </a:t>
            </a:r>
            <a:br>
              <a:rPr lang="ru-RU" b="1" dirty="0"/>
            </a:br>
            <a:endParaRPr lang="ru-RU" b="1" dirty="0"/>
          </a:p>
          <a:p>
            <a:pPr>
              <a:lnSpc>
                <a:spcPct val="90000"/>
              </a:lnSpc>
            </a:pPr>
            <a:r>
              <a:rPr lang="uk-UA" b="1" dirty="0"/>
              <a:t>Розв’язка</a:t>
            </a:r>
            <a:r>
              <a:rPr lang="uk-UA" dirty="0"/>
              <a:t>: те, що від початку продавлювалося як чудо-зброя для підвищення безпеки державних клієнтів -  </a:t>
            </a:r>
            <a:r>
              <a:rPr lang="uk-UA" b="1" dirty="0"/>
              <a:t>є фікцією</a:t>
            </a:r>
            <a:r>
              <a:rPr lang="uk-UA" dirty="0"/>
              <a:t>. </a:t>
            </a:r>
            <a:br>
              <a:rPr lang="uk-UA" dirty="0"/>
            </a:br>
            <a:endParaRPr lang="uk-UA" dirty="0"/>
          </a:p>
          <a:p>
            <a:pPr>
              <a:lnSpc>
                <a:spcPct val="90000"/>
              </a:lnSpc>
            </a:pPr>
            <a:r>
              <a:rPr lang="uk-UA" dirty="0"/>
              <a:t>Завіса. Поклон. Аплодисменти.</a:t>
            </a:r>
            <a:endParaRPr lang="ru-RU" dirty="0"/>
          </a:p>
          <a:p>
            <a:pPr marL="0" indent="0">
              <a:lnSpc>
                <a:spcPct val="90000"/>
              </a:lnSpc>
              <a:buNone/>
            </a:pPr>
            <a:endParaRPr lang="uk-UA" sz="1900" dirty="0"/>
          </a:p>
        </p:txBody>
      </p:sp>
      <p:pic>
        <p:nvPicPr>
          <p:cNvPr id="5" name="Рисунок 4" descr="Изображение выглядит как внутренний, пол,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816055CB-36CC-E84F-A02B-1CD5AC533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4" r="4031"/>
          <a:stretch/>
        </p:blipFill>
        <p:spPr>
          <a:xfrm>
            <a:off x="6091916" y="1591733"/>
            <a:ext cx="6049876" cy="4656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945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DB72F-BC6C-8D44-B2F4-A6026A71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What’s wrong?</a:t>
            </a:r>
            <a:br>
              <a:rPr lang="en-US" sz="3900" dirty="0"/>
            </a:br>
            <a:r>
              <a:rPr lang="en-US" sz="3900" dirty="0"/>
              <a:t>Problem #3</a:t>
            </a:r>
            <a:endParaRPr lang="uk-UA" sz="3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E58053-4B4B-9642-8868-B8CF6DF23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Доменна зона </a:t>
            </a:r>
            <a:r>
              <a:rPr lang="en-US" dirty="0"/>
              <a:t>GOV.UA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Держава Україна </a:t>
            </a:r>
            <a:r>
              <a:rPr lang="en-US" dirty="0"/>
              <a:t>vs </a:t>
            </a:r>
            <a:r>
              <a:rPr lang="uk-UA" dirty="0"/>
              <a:t>ТОВ Хостмайстер: десятиліття протистояння</a:t>
            </a:r>
          </a:p>
          <a:p>
            <a:pPr marL="0" indent="0">
              <a:buNone/>
            </a:pPr>
            <a:br>
              <a:rPr lang="uk-UA" dirty="0"/>
            </a:br>
            <a:r>
              <a:rPr lang="uk-UA" dirty="0"/>
              <a:t>Що маємо наразі?</a:t>
            </a:r>
            <a:endParaRPr lang="ru-RU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Маємо мопед</a:t>
            </a:r>
          </a:p>
        </p:txBody>
      </p:sp>
      <p:pic>
        <p:nvPicPr>
          <p:cNvPr id="5" name="Рисунок 4" descr="Изображение выглядит как мотоцикл, человек, транспор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BA18365E-14FC-C241-96A6-BCD898164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637" y="2052213"/>
            <a:ext cx="513818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258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утренний, верх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C6F922D-72AE-4A4A-8E5D-BDAF1A857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48" y="2124253"/>
            <a:ext cx="5784851" cy="29049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D62A0C-973C-8546-8D6C-5746C0C3A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33" y="1794181"/>
            <a:ext cx="4203700" cy="42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69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4E706BB-3127-3F4C-B1DF-E19960F8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2276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14210B6-97B6-2346-922E-320504405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455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B25B574-2FED-CF44-9278-C8DBD3BC6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980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73B366C-C619-D84B-B64A-DFFF0FC31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5516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2FE9D-00CE-5046-AEF2-B15E49F9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48D32F-1C64-0045-96CE-8A449315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05467"/>
            <a:ext cx="8946541" cy="4859866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До чого я веду? </a:t>
            </a:r>
            <a:br>
              <a:rPr lang="uk-UA" dirty="0"/>
            </a:br>
            <a:r>
              <a:rPr lang="uk-UA" dirty="0"/>
              <a:t>Скористався можливістю дещо сказати</a:t>
            </a:r>
            <a:br>
              <a:rPr lang="uk-UA" dirty="0"/>
            </a:br>
            <a:br>
              <a:rPr lang="uk-UA" dirty="0"/>
            </a:br>
            <a:r>
              <a:rPr lang="uk-UA" dirty="0"/>
              <a:t>Свобода значно цінніша, ніж прибуток. </a:t>
            </a:r>
          </a:p>
          <a:p>
            <a:pPr marL="0" indent="0">
              <a:buNone/>
            </a:pPr>
            <a:br>
              <a:rPr lang="uk-UA" dirty="0"/>
            </a:br>
            <a:r>
              <a:rPr lang="uk-UA" dirty="0"/>
              <a:t>Без свободи немає сенсу бути багатим. </a:t>
            </a:r>
            <a:br>
              <a:rPr lang="uk-UA" dirty="0"/>
            </a:br>
            <a:r>
              <a:rPr lang="uk-UA" dirty="0"/>
              <a:t>Гроші дають свободу, але без свободи навіщо гроші? </a:t>
            </a:r>
            <a:br>
              <a:rPr lang="uk-UA" dirty="0"/>
            </a:br>
            <a:endParaRPr lang="uk-UA" dirty="0"/>
          </a:p>
          <a:p>
            <a:pPr marL="0" indent="0">
              <a:buNone/>
            </a:pPr>
            <a:r>
              <a:rPr lang="uk-UA" dirty="0"/>
              <a:t>Поступитися свободою – а потім відіжмуть бізнес.</a:t>
            </a:r>
            <a:br>
              <a:rPr lang="uk-UA" dirty="0"/>
            </a:br>
            <a:endParaRPr lang="uk-UA" dirty="0"/>
          </a:p>
          <a:p>
            <a:pPr marL="0" indent="0">
              <a:buNone/>
            </a:pPr>
            <a:r>
              <a:rPr lang="uk-UA" dirty="0"/>
              <a:t>Сьогодні ти лояльний до незаконних дій влади, а завтра так само незаконно поведуться з тобою.</a:t>
            </a:r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062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5B7E7-8401-6643-92EB-98E63968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r>
              <a:rPr lang="en-US" dirty="0"/>
              <a:t>How to survive?</a:t>
            </a:r>
            <a:br>
              <a:rPr lang="en-US" dirty="0"/>
            </a:br>
            <a:r>
              <a:rPr lang="en-US" sz="2700" dirty="0"/>
              <a:t>Complicated balance</a:t>
            </a:r>
            <a:endParaRPr lang="uk-UA" sz="2700" dirty="0"/>
          </a:p>
        </p:txBody>
      </p:sp>
      <p:pic>
        <p:nvPicPr>
          <p:cNvPr id="5" name="Рисунок 4" descr="Изображение выглядит как человек, группа, земля, люди&#10;&#10;Автоматически созданное описание">
            <a:extLst>
              <a:ext uri="{FF2B5EF4-FFF2-40B4-BE49-F238E27FC236}">
                <a16:creationId xmlns:a16="http://schemas.microsoft.com/office/drawing/2014/main" id="{0527E2DD-15FF-0643-B2AB-A5208902F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0" r="-2" b="-2"/>
          <a:stretch/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0E60A9-91F1-9242-839C-589136DD0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4797256" cy="3809998"/>
          </a:xfrm>
        </p:spPr>
        <p:txBody>
          <a:bodyPr>
            <a:normAutofit/>
          </a:bodyPr>
          <a:lstStyle/>
          <a:p>
            <a:r>
              <a:rPr lang="uk-UA" dirty="0"/>
              <a:t>Більше друзів, менше ворогів</a:t>
            </a:r>
            <a:endParaRPr lang="en-US" dirty="0"/>
          </a:p>
          <a:p>
            <a:r>
              <a:rPr lang="uk-UA" dirty="0"/>
              <a:t>Любити друзів, боротися з ворогами</a:t>
            </a:r>
            <a:endParaRPr lang="en-US" dirty="0"/>
          </a:p>
          <a:p>
            <a:r>
              <a:rPr lang="uk-UA" dirty="0"/>
              <a:t>Більше нових клієнтів &amp; утримати старих + усіх любити</a:t>
            </a:r>
            <a:endParaRPr lang="en-US" dirty="0"/>
          </a:p>
          <a:p>
            <a:r>
              <a:rPr lang="uk-UA" dirty="0"/>
              <a:t>Максимальна лояльність владі</a:t>
            </a:r>
            <a:endParaRPr lang="en-US" dirty="0"/>
          </a:p>
          <a:p>
            <a:r>
              <a:rPr lang="uk-UA" dirty="0"/>
              <a:t>Максимальний колективний захист від влади </a:t>
            </a:r>
          </a:p>
        </p:txBody>
      </p:sp>
    </p:spTree>
    <p:extLst>
      <p:ext uri="{BB962C8B-B14F-4D97-AF65-F5344CB8AC3E}">
        <p14:creationId xmlns:p14="http://schemas.microsoft.com/office/powerpoint/2010/main" val="2605737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10C07-7F48-6E45-AAD9-0EE68955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Conclusion:</a:t>
            </a:r>
            <a:br>
              <a:rPr lang="en-US" dirty="0"/>
            </a:br>
            <a:br>
              <a:rPr lang="en-US" dirty="0"/>
            </a:br>
            <a:r>
              <a:rPr lang="uk-UA" dirty="0"/>
              <a:t>життя складне…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F03A8D-4AB4-6848-B224-B5B10FE46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3341" r="2" b="6142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1345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711D5-02F3-E041-B28A-94051DB0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2438399"/>
            <a:ext cx="4166510" cy="24045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EBEBEB"/>
                </a:solidFill>
              </a:rPr>
              <a:t>…</a:t>
            </a:r>
            <a:r>
              <a:rPr lang="uk-UA" sz="4400" dirty="0">
                <a:solidFill>
                  <a:srgbClr val="EBEBEB"/>
                </a:solidFill>
              </a:rPr>
              <a:t>але воно має бути свободним </a:t>
            </a:r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D201DC-18B1-5040-875C-A4DDD777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314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человек, текст, фотография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3E317D8-A01A-FF46-912F-D693F8E5B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000" y="240268"/>
            <a:ext cx="6377463" cy="63774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9588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25268-376A-9A4A-BA4D-6BFC1256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148" y="556847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Who am I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B827D-8E31-0C45-B001-1288FFCAB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98" y="1477108"/>
            <a:ext cx="4338409" cy="482404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sz="1800" dirty="0">
                <a:ea typeface="Calibri" panose="020F0502020204030204" pitchFamily="34" charset="0"/>
              </a:rPr>
              <a:t>ТОВ Бережа Сек’юріті, директор та співзасновник (2014-дотепер)</a:t>
            </a:r>
            <a:r>
              <a:rPr lang="uk-UA" sz="1800" dirty="0"/>
              <a:t> </a:t>
            </a:r>
          </a:p>
          <a:p>
            <a:pPr>
              <a:lnSpc>
                <a:spcPct val="90000"/>
              </a:lnSpc>
            </a:pPr>
            <a:r>
              <a:rPr lang="uk-UA" sz="1800" dirty="0"/>
              <a:t>Громадська організація Українська група інформаційної безпеки NGO UISG, Голова Ради (2012 – 2019) </a:t>
            </a:r>
            <a:endParaRPr lang="uk-UA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ea typeface="Calibri" panose="020F0502020204030204" pitchFamily="34" charset="0"/>
                <a:cs typeface="Calibri" panose="020F0502020204030204" pitchFamily="34" charset="0"/>
              </a:rPr>
              <a:t>Symantec Corp., Threat Intelligence Official Vendor (</a:t>
            </a:r>
            <a:r>
              <a:rPr lang="uk-UA" sz="1800" dirty="0">
                <a:ea typeface="Calibri" panose="020F0502020204030204" pitchFamily="34" charset="0"/>
                <a:cs typeface="Calibri" panose="020F0502020204030204" pitchFamily="34" charset="0"/>
              </a:rPr>
              <a:t>2014-2017)</a:t>
            </a:r>
          </a:p>
          <a:p>
            <a:pPr>
              <a:lnSpc>
                <a:spcPct val="90000"/>
              </a:lnSpc>
            </a:pPr>
            <a:r>
              <a:rPr lang="uk-UA" sz="1800" dirty="0">
                <a:ea typeface="Calibri" panose="020F0502020204030204" pitchFamily="34" charset="0"/>
                <a:cs typeface="Calibri" panose="020F0502020204030204" pitchFamily="34" charset="0"/>
              </a:rPr>
              <a:t>iSIGHT Partners (наразі є частиною FireEye), директор українського офісу, (2010-2014)</a:t>
            </a:r>
          </a:p>
          <a:p>
            <a:pPr>
              <a:lnSpc>
                <a:spcPct val="90000"/>
              </a:lnSpc>
            </a:pPr>
            <a:r>
              <a:rPr lang="uk-UA" sz="1800" dirty="0">
                <a:ea typeface="Calibri" panose="020F0502020204030204" pitchFamily="34" charset="0"/>
                <a:cs typeface="Calibri" panose="020F0502020204030204" pitchFamily="34" charset="0"/>
              </a:rPr>
              <a:t>CERT-UA, фундатор та перший керівник (2005-2009)</a:t>
            </a:r>
            <a:endParaRPr lang="uk-U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800" dirty="0">
                <a:ea typeface="Calibri" panose="020F0502020204030204" pitchFamily="34" charset="0"/>
                <a:cs typeface="Calibri" panose="020F0502020204030204" pitchFamily="34" charset="0"/>
              </a:rPr>
              <a:t>УКІБ СБУ (2000-2005)</a:t>
            </a:r>
          </a:p>
        </p:txBody>
      </p:sp>
      <p:pic>
        <p:nvPicPr>
          <p:cNvPr id="4" name="Объект 7" descr="Изображение выглядит как человек, мужчина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52A6F3C7-29A9-1940-8B03-9B778CEF2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89" r="6186" b="-3"/>
          <a:stretch/>
        </p:blipFill>
        <p:spPr>
          <a:xfrm>
            <a:off x="6091443" y="1424354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976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AD26B-C2CE-244B-BED6-6CA83C12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81001"/>
            <a:ext cx="10622809" cy="7092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 Sources:</a:t>
            </a:r>
            <a:endParaRPr lang="uk-UA" sz="4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301509-8E77-A940-BA2D-7A25EBFE74BA}"/>
              </a:ext>
            </a:extLst>
          </p:cNvPr>
          <p:cNvSpPr/>
          <p:nvPr/>
        </p:nvSpPr>
        <p:spPr>
          <a:xfrm>
            <a:off x="647700" y="948690"/>
            <a:ext cx="95308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>
                <a:hlinkClick r:id="rId3"/>
              </a:rPr>
              <a:t>https://www.facebook.com/photo.php?fbid=430050977587597&amp;set=a.181383999120964&amp;type=3&amp;theater</a:t>
            </a:r>
            <a:r>
              <a:rPr lang="uk-UA" dirty="0"/>
              <a:t>: </a:t>
            </a:r>
            <a:endParaRPr lang="en-US" dirty="0"/>
          </a:p>
          <a:p>
            <a:r>
              <a:rPr lang="uk-UA" u="sng" dirty="0">
                <a:hlinkClick r:id="rId4"/>
              </a:rPr>
              <a:t>https://hromadske.ua/posts/pecherskij-precedent-za-sho-namagayutsya-zakriti-19-veb-sajtiv-odniyeyu-uhvaloyu-sudu?fbclid=iwar1vt-4fe72b-7u5mykqofhtz-s1-rvntkk3e3hjf5rinhrbk3qdrsxb1yk</a:t>
            </a:r>
            <a:endParaRPr lang="ru-RU" dirty="0"/>
          </a:p>
          <a:p>
            <a:r>
              <a:rPr lang="uk-UA" u="sng" dirty="0">
                <a:hlinkClick r:id="rId5"/>
              </a:rPr>
              <a:t>https://www.facebook.com/FreeNetUkraine/posts/1208746119286844?__tn__=K-R</a:t>
            </a:r>
            <a:endParaRPr lang="en-US" dirty="0"/>
          </a:p>
          <a:p>
            <a:r>
              <a:rPr lang="uk-UA" dirty="0"/>
              <a:t> </a:t>
            </a:r>
            <a:r>
              <a:rPr lang="uk-UA" u="sng" dirty="0">
                <a:hlinkClick r:id="rId6"/>
              </a:rPr>
              <a:t>https://internetua.com/sud-obyazal-provaiderov-zablokirovat-esxe-6-saitov?fbclid=IwAR3ob0pq-vJoRwIUuwWiZ3o_duRIn8arSHz0ff248wzahRn_VE62MrS3LXY</a:t>
            </a:r>
            <a:r>
              <a:rPr lang="uk-UA" dirty="0"/>
              <a:t> </a:t>
            </a:r>
            <a:endParaRPr lang="ru-RU" dirty="0"/>
          </a:p>
          <a:p>
            <a:r>
              <a:rPr lang="uk-UA" u="sng" dirty="0">
                <a:hlinkClick r:id="rId7"/>
              </a:rPr>
              <a:t>https://www.facebook.com/photo.php?fbid=708749242906770&amp;set=a.130395897408777&amp;type=3&amp;theater&amp;comment_id=708752156239812&amp;notif_t=feedback_reaction_generic&amp;notif_id=1565622677994805</a:t>
            </a:r>
            <a:endParaRPr lang="ru-RU" dirty="0"/>
          </a:p>
          <a:p>
            <a:r>
              <a:rPr lang="uk-UA" u="sng" dirty="0">
                <a:hlinkClick r:id="rId8"/>
              </a:rPr>
              <a:t>https://internetua.com/ukrainskie-sudy-blokiruuat-vse-bolshe-saitov?fbclid=IwAR31Qh5JSNO0VM6SzJotaufAp7F3cGrWym1jrjqc9miohiIlvz_se4QCGWE</a:t>
            </a:r>
            <a:br>
              <a:rPr lang="uk-UA" dirty="0"/>
            </a:br>
            <a:r>
              <a:rPr lang="uk-UA" u="sng" dirty="0">
                <a:hlinkClick r:id="rId9"/>
              </a:rPr>
              <a:t>https://nkrzi.gov.ua/index.php?r=site%2Findex&amp;pg=99&amp;id=1772&amp;language=uk&amp;fbclid=IwAR2ojLSFI6W02_9SJoFx9cYpTrLRXAulRrsvF3SzQe9mjamSdEbLO2xp5sM</a:t>
            </a:r>
            <a:endParaRPr lang="ru-RU" dirty="0"/>
          </a:p>
          <a:p>
            <a:r>
              <a:rPr lang="uk-UA" u="sng" dirty="0">
                <a:hlinkClick r:id="rId10"/>
              </a:rPr>
              <a:t>https://internetua.com/ukrainskie-gosucsrejdeniya-reklamiruuat-saity-dlya-vzroslyh-i-yaponskie-internet-magaziny?fbclid=IwAR1R-OsBUk-NkV7EHROOVx-Bq2jHRH9z13zuBQFVKlY4fbRWLgxG9tfK5o8</a:t>
            </a:r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439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740EF-9901-B949-8B3B-979078D3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Дякую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Thank you!</a:t>
            </a:r>
            <a:br>
              <a:rPr lang="en-US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D0FF07-30FA-8B44-9D53-7B429DF85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50" y="1853249"/>
            <a:ext cx="10817755" cy="3773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Please reach me out: 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https://berezhasecurity.com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kos@berezhasecurity.com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Facebook: </a:t>
            </a:r>
            <a:r>
              <a:rPr lang="en-US" sz="2400" u="sng" dirty="0">
                <a:hlinkClick r:id="rId4"/>
              </a:rPr>
              <a:t>https://www.facebook.com/kostiantyn.korsun</a:t>
            </a:r>
            <a:r>
              <a:rPr lang="ru-RU" sz="2400" dirty="0"/>
              <a:t> </a:t>
            </a:r>
            <a:br>
              <a:rPr lang="en-US" sz="2400" dirty="0"/>
            </a:br>
            <a:r>
              <a:rPr lang="en-US" sz="2400" dirty="0"/>
              <a:t>LinkedIn: </a:t>
            </a:r>
            <a:r>
              <a:rPr lang="en-US" sz="2400" u="sng" dirty="0">
                <a:hlinkClick r:id="rId5"/>
              </a:rPr>
              <a:t>https://www.linkedin.com/in/kostiantyn-korsun-58012b1b/</a:t>
            </a:r>
            <a:endParaRPr lang="en-US" sz="2400" u="sng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F60B86-6A94-084E-8910-F78E41FF6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2308" y="4202722"/>
            <a:ext cx="3140442" cy="2531207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ена, внутрен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D20DE552-5481-6F45-AA10-13C7CBD7D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3450" y="4154636"/>
            <a:ext cx="3299242" cy="25792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FDF241-298D-5F46-B08D-A754513D42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933" y="4656503"/>
            <a:ext cx="4267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4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9A55A-986E-A647-B573-375F30A4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What’s wrong?</a:t>
            </a:r>
            <a:br>
              <a:rPr lang="en-US" sz="3900" dirty="0"/>
            </a:br>
            <a:r>
              <a:rPr lang="en-US" sz="3900" dirty="0"/>
              <a:t>Problem #1: regulations</a:t>
            </a:r>
            <a:endParaRPr lang="uk-UA" sz="3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21DAC5-298C-D545-8A5C-CB51D49B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6347356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dirty="0"/>
              <a:t>Травень 2017 року: Указ 133/2017 про запровадження економічних та інших обмежувальних заходів проти 1228 фізичних та 468 юридичних осіб (</a:t>
            </a:r>
            <a:r>
              <a:rPr lang="uk-UA" b="1" dirty="0"/>
              <a:t>vkontakte, odnoklassniki, yandex, mail.ru, kaspersky, dr.web, 1C, etc.)</a:t>
            </a:r>
          </a:p>
          <a:p>
            <a:pPr>
              <a:lnSpc>
                <a:spcPct val="90000"/>
              </a:lnSpc>
            </a:pPr>
            <a:r>
              <a:rPr lang="uk-UA" dirty="0"/>
              <a:t>два рішення РНБО №126/2018 та №82/2019 (</a:t>
            </a:r>
            <a:r>
              <a:rPr lang="uk-UA" b="1" dirty="0"/>
              <a:t>інформаційні сайти т. зв. ДНР/ЛНР, Криму, РФ</a:t>
            </a:r>
            <a:r>
              <a:rPr lang="uk-UA" dirty="0"/>
              <a:t>)</a:t>
            </a:r>
          </a:p>
          <a:p>
            <a:pPr>
              <a:lnSpc>
                <a:spcPct val="90000"/>
              </a:lnSpc>
            </a:pPr>
            <a:r>
              <a:rPr lang="uk-UA" dirty="0"/>
              <a:t>Літо 2017, літо 2018: ЗП #6688: позасудове блокування веб-ресурсів рішенням прокурора, слідчого, судді, та ін. + DPI за кошти оператора/провайдера</a:t>
            </a:r>
          </a:p>
          <a:p>
            <a:pPr>
              <a:lnSpc>
                <a:spcPct val="90000"/>
              </a:lnSpc>
            </a:pPr>
            <a:endParaRPr lang="uk-UA" sz="1700" dirty="0"/>
          </a:p>
          <a:p>
            <a:pPr>
              <a:lnSpc>
                <a:spcPct val="90000"/>
              </a:lnSpc>
            </a:pPr>
            <a:endParaRPr lang="uk-UA" sz="1700" dirty="0"/>
          </a:p>
        </p:txBody>
      </p:sp>
      <p:pic>
        <p:nvPicPr>
          <p:cNvPr id="5" name="Рисунок 4" descr="Изображение выглядит как внутренний, здание, стол&#10;&#10;Автоматически созданное описание">
            <a:extLst>
              <a:ext uri="{FF2B5EF4-FFF2-40B4-BE49-F238E27FC236}">
                <a16:creationId xmlns:a16="http://schemas.microsoft.com/office/drawing/2014/main" id="{D2ECC4DE-986E-2D4C-997E-6F539CEF8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0" y="1969062"/>
            <a:ext cx="4194476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4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EEFBD-C80C-8641-87EB-A9B16285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What’s wrong?</a:t>
            </a:r>
            <a:br>
              <a:rPr lang="en-US" sz="3900" dirty="0"/>
            </a:br>
            <a:r>
              <a:rPr lang="en-US" sz="3900" dirty="0"/>
              <a:t>Problem #1: regulations</a:t>
            </a:r>
            <a:endParaRPr lang="uk-UA" sz="3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807A8-08A6-1141-9F33-DCC3F2A6D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/>
              <a:t>Не хочете позасудового блокування? Тоді буде вам  судове блокування!</a:t>
            </a:r>
            <a:br>
              <a:rPr lang="uk-UA"/>
            </a:br>
            <a:endParaRPr lang="uk-UA"/>
          </a:p>
          <a:p>
            <a:pPr>
              <a:lnSpc>
                <a:spcPct val="90000"/>
              </a:lnSpc>
            </a:pPr>
            <a:r>
              <a:rPr lang="uk-UA"/>
              <a:t>Перший млинець: ухвала слідчого судді Київського районного суду м. Харкова </a:t>
            </a:r>
            <a:r>
              <a:rPr lang="uk-UA" b="1"/>
              <a:t>Божко</a:t>
            </a:r>
            <a:r>
              <a:rPr lang="uk-UA"/>
              <a:t> В.В. від </a:t>
            </a:r>
            <a:r>
              <a:rPr lang="uk-UA" b="1"/>
              <a:t>10.06.2019</a:t>
            </a:r>
            <a:r>
              <a:rPr lang="uk-UA"/>
              <a:t>, справа № 640/6985/18, у кримінальному провадженні №12018220000000324</a:t>
            </a:r>
            <a:br>
              <a:rPr lang="uk-UA"/>
            </a:br>
            <a:r>
              <a:rPr lang="uk-UA"/>
              <a:t>(Сайт з розповсюдження наркотиків)</a:t>
            </a:r>
            <a:br>
              <a:rPr lang="en-US"/>
            </a:br>
            <a:endParaRPr lang="uk-UA"/>
          </a:p>
        </p:txBody>
      </p:sp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52DF7CF-D82C-3C43-8CC4-B3BDFBE9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582963"/>
            <a:ext cx="5451627" cy="31346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50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BBF72DF-AFE3-D242-8BFE-2A7835CAF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427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т, черный, красны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A47F48AC-02BE-6046-A025-55D236729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99" b="221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7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75B98-84AB-884E-8C83-DF481338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wrong?</a:t>
            </a:r>
            <a:br>
              <a:rPr lang="en-US" sz="4000" dirty="0"/>
            </a:br>
            <a:r>
              <a:rPr lang="en-US" sz="4000" dirty="0"/>
              <a:t>Problem #1 : regulations</a:t>
            </a:r>
            <a:endParaRPr lang="uk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96115-E795-444E-B70D-142637B5B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ухвала Печерського районного суду міста Києва (суддя С.В. </a:t>
            </a:r>
            <a:r>
              <a:rPr lang="uk-UA" sz="2400" b="1" dirty="0"/>
              <a:t>Вовк</a:t>
            </a:r>
            <a:r>
              <a:rPr lang="uk-UA" dirty="0"/>
              <a:t> в рамках</a:t>
            </a:r>
            <a:r>
              <a:rPr lang="ru-RU" dirty="0"/>
              <a:t> </a:t>
            </a:r>
            <a:r>
              <a:rPr lang="uk-UA" dirty="0"/>
              <a:t>кримінальної справи № 757/38387/19-к.) від </a:t>
            </a:r>
            <a:r>
              <a:rPr lang="uk-UA" b="1" dirty="0"/>
              <a:t>23 липня 2019 року </a:t>
            </a:r>
            <a:r>
              <a:rPr lang="uk-UA" dirty="0"/>
              <a:t>про накладення арешту в рамках кримінальної справи на </a:t>
            </a:r>
            <a:r>
              <a:rPr lang="uk-UA" sz="2800" b="1" dirty="0"/>
              <a:t>19 веб-сайтів, </a:t>
            </a:r>
            <a:r>
              <a:rPr lang="uk-UA" dirty="0"/>
              <a:t>у тому числі blogs.korrespondent.net та Enigma.ua</a:t>
            </a:r>
          </a:p>
          <a:p>
            <a:r>
              <a:rPr lang="uk-UA" dirty="0"/>
              <a:t>кілька блогів про мафіозно-корупційні оборудки чиновників</a:t>
            </a:r>
          </a:p>
          <a:p>
            <a:r>
              <a:rPr lang="uk-UA" dirty="0"/>
              <a:t>Текст ухвали практично ідентичний</a:t>
            </a:r>
            <a:r>
              <a:rPr lang="ru-RU" dirty="0"/>
              <a:t> харківській</a:t>
            </a:r>
          </a:p>
          <a:p>
            <a:r>
              <a:rPr lang="uk-UA" dirty="0"/>
              <a:t>в Ухвалі зазначені назви та адреси 13 найбільших ISP</a:t>
            </a:r>
          </a:p>
        </p:txBody>
      </p:sp>
    </p:spTree>
    <p:extLst>
      <p:ext uri="{BB962C8B-B14F-4D97-AF65-F5344CB8AC3E}">
        <p14:creationId xmlns:p14="http://schemas.microsoft.com/office/powerpoint/2010/main" val="66601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CB564-9541-7148-8705-78D9CB3A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What’s wrong?</a:t>
            </a:r>
            <a:br>
              <a:rPr lang="en-US" sz="3600" dirty="0"/>
            </a:br>
            <a:r>
              <a:rPr lang="en-US" sz="3600" dirty="0"/>
              <a:t>Problem #1</a:t>
            </a:r>
            <a:endParaRPr lang="uk-UA" sz="3600" dirty="0"/>
          </a:p>
        </p:txBody>
      </p:sp>
      <p:pic>
        <p:nvPicPr>
          <p:cNvPr id="5" name="Рисунок 4" descr="Изображение выглядит как комната, сцена, внутренний, казино&#10;&#10;Автоматически созданное описание">
            <a:extLst>
              <a:ext uri="{FF2B5EF4-FFF2-40B4-BE49-F238E27FC236}">
                <a16:creationId xmlns:a16="http://schemas.microsoft.com/office/drawing/2014/main" id="{074392B2-BD51-304D-B972-CFE5EF4A4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00" r="389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6BBB6C-7D49-B849-89E5-747242CDF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uk-UA" b="1" dirty="0"/>
              <a:t>29 липня 2019 </a:t>
            </a:r>
            <a:r>
              <a:rPr lang="uk-UA" dirty="0"/>
              <a:t>року той таки суддя С.В. Вовк своєю ухвалою зобов’язав «інтернет-провайдерів, що здійснюють діяльність на території України», «закрити доступ» до ще </a:t>
            </a:r>
            <a:r>
              <a:rPr lang="uk-UA" b="1"/>
              <a:t>шести</a:t>
            </a:r>
            <a:r>
              <a:rPr lang="uk-UA" dirty="0"/>
              <a:t> веб-ресурсів (онлайн-казино)</a:t>
            </a:r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2760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687</Words>
  <Application>Microsoft Macintosh PowerPoint</Application>
  <PresentationFormat>Широкоэкранный</PresentationFormat>
  <Paragraphs>95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Century Gothic</vt:lpstr>
      <vt:lpstr>Wingdings 3</vt:lpstr>
      <vt:lpstr>Ион</vt:lpstr>
      <vt:lpstr>Законослухняність чи свобода: тяжкий вибір в Україні  Law-Abiding or Freedom: hard choice in Ukraine</vt:lpstr>
      <vt:lpstr>Introduction</vt:lpstr>
      <vt:lpstr>How to survive? Complicated balance</vt:lpstr>
      <vt:lpstr>What’s wrong? Problem #1: regulations</vt:lpstr>
      <vt:lpstr>What’s wrong? Problem #1: regulations</vt:lpstr>
      <vt:lpstr>Презентация PowerPoint</vt:lpstr>
      <vt:lpstr>Презентация PowerPoint</vt:lpstr>
      <vt:lpstr>What’s wrong? Problem #1 : regulations</vt:lpstr>
      <vt:lpstr>What’s wrong? Problem #1</vt:lpstr>
      <vt:lpstr>What’s wrong? Problem #1: regulations</vt:lpstr>
      <vt:lpstr>Презентация PowerPoint</vt:lpstr>
      <vt:lpstr>До речі, про НКРЗІ</vt:lpstr>
      <vt:lpstr>Solving Problem #1: regulations</vt:lpstr>
      <vt:lpstr>Solving Problem #1</vt:lpstr>
      <vt:lpstr>What’s wrong? Problem #2</vt:lpstr>
      <vt:lpstr>What’s wrong? Problem #2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What’s wrong? Problem #2</vt:lpstr>
      <vt:lpstr>What’s wrong? Problem #3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</vt:lpstr>
      <vt:lpstr>Conclusion:  життя складне…</vt:lpstr>
      <vt:lpstr>…але воно має бути свободним </vt:lpstr>
      <vt:lpstr>Презентация PowerPoint</vt:lpstr>
      <vt:lpstr>Who am I</vt:lpstr>
      <vt:lpstr> Sources:</vt:lpstr>
      <vt:lpstr>Дякую!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Законослухняність чи свобода: тяжкий вибір в Україні  Law-Abiding or Freedom: hard choice in Ukraine</dc:title>
  <dc:creator>Kos Kor</dc:creator>
  <cp:lastModifiedBy>Kos Kor</cp:lastModifiedBy>
  <cp:revision>3</cp:revision>
  <dcterms:created xsi:type="dcterms:W3CDTF">2019-09-12T07:57:49Z</dcterms:created>
  <dcterms:modified xsi:type="dcterms:W3CDTF">2019-09-12T08:42:34Z</dcterms:modified>
</cp:coreProperties>
</file>