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77" r:id="rId4"/>
    <p:sldId id="278" r:id="rId5"/>
    <p:sldId id="282" r:id="rId6"/>
    <p:sldId id="279" r:id="rId7"/>
    <p:sldId id="280" r:id="rId8"/>
    <p:sldId id="283" r:id="rId9"/>
    <p:sldId id="286" r:id="rId10"/>
    <p:sldId id="284" r:id="rId11"/>
    <p:sldId id="285" r:id="rId12"/>
    <p:sldId id="287" r:id="rId13"/>
    <p:sldId id="299" r:id="rId14"/>
    <p:sldId id="288" r:id="rId15"/>
    <p:sldId id="290" r:id="rId16"/>
    <p:sldId id="289" r:id="rId17"/>
    <p:sldId id="293" r:id="rId18"/>
    <p:sldId id="292" r:id="rId19"/>
    <p:sldId id="291" r:id="rId20"/>
    <p:sldId id="294" r:id="rId21"/>
    <p:sldId id="296" r:id="rId22"/>
    <p:sldId id="295" r:id="rId23"/>
    <p:sldId id="298" r:id="rId24"/>
    <p:sldId id="300" r:id="rId25"/>
    <p:sldId id="275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E7CF"/>
    <a:srgbClr val="036C66"/>
    <a:srgbClr val="50AB9F"/>
    <a:srgbClr val="006C66"/>
    <a:srgbClr val="2F524F"/>
    <a:srgbClr val="4D8178"/>
    <a:srgbClr val="9CC1AB"/>
    <a:srgbClr val="95BC89"/>
    <a:srgbClr val="F2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F0F4F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192982"/>
              <a:satOff val="17755"/>
              <a:lumOff val="-28483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5"/>
    <p:restoredTop sz="94719"/>
  </p:normalViewPr>
  <p:slideViewPr>
    <p:cSldViewPr snapToGrid="0">
      <p:cViewPr varScale="1">
        <p:scale>
          <a:sx n="53" d="100"/>
          <a:sy n="53" d="100"/>
        </p:scale>
        <p:origin x="12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0AB9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70-7746-954C-5825B6B12B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6C6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70-7746-954C-5825B6B12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44090000"/>
        <c:axId val="-2044094352"/>
      </c:barChart>
      <c:catAx>
        <c:axId val="-204409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-2044094352"/>
        <c:crosses val="autoZero"/>
        <c:auto val="1"/>
        <c:lblAlgn val="ctr"/>
        <c:lblOffset val="100"/>
        <c:noMultiLvlLbl val="0"/>
      </c:catAx>
      <c:valAx>
        <c:axId val="-204409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-2044090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7305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pe.net/participate/ripe/tf/ripe-accountability-task-force/accountability-task-force-recommendation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pe.net/participate/ripe/tf/ripe-accountability-task-force/accountability-task-force-recommendation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Stock-508856160.jpg" descr="iStock-508856160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/>
          </p:cNvPicPr>
          <p:nvPr/>
        </p:nvPicPr>
        <p:blipFill>
          <a:blip r:embed="rId3" cstate="screen">
            <a:alphaModFix amt="84888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" name="Group"/>
          <p:cNvGrpSpPr/>
          <p:nvPr/>
        </p:nvGrpSpPr>
        <p:grpSpPr>
          <a:xfrm>
            <a:off x="1236586" y="1035867"/>
            <a:ext cx="6706434" cy="1693092"/>
            <a:chOff x="0" y="0"/>
            <a:chExt cx="6706432" cy="1693090"/>
          </a:xfrm>
        </p:grpSpPr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30204" cy="1693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5282" y="424928"/>
              <a:ext cx="2211151" cy="907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Line"/>
          <p:cNvSpPr/>
          <p:nvPr/>
        </p:nvSpPr>
        <p:spPr>
          <a:xfrm>
            <a:off x="10469043" y="7116233"/>
            <a:ext cx="11872878" cy="1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+ Li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-110599" y="2107202"/>
            <a:ext cx="24502570" cy="1166496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EAEAE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5" name="Line"/>
          <p:cNvSpPr/>
          <p:nvPr/>
        </p:nvSpPr>
        <p:spPr>
          <a:xfrm>
            <a:off x="-21661" y="12673183"/>
            <a:ext cx="24427322" cy="1"/>
          </a:xfrm>
          <a:prstGeom prst="line">
            <a:avLst/>
          </a:prstGeom>
          <a:ln w="25400">
            <a:solidFill>
              <a:schemeClr val="accent2">
                <a:hueOff val="192982"/>
                <a:satOff val="17755"/>
                <a:lumOff val="-2848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012" y="365922"/>
            <a:ext cx="1140626" cy="1318511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Title"/>
          <p:cNvSpPr txBox="1">
            <a:spLocks noGrp="1"/>
          </p:cNvSpPr>
          <p:nvPr>
            <p:ph type="body" sz="quarter" idx="21"/>
          </p:nvPr>
        </p:nvSpPr>
        <p:spPr>
          <a:xfrm>
            <a:off x="1206500" y="673100"/>
            <a:ext cx="21971000" cy="143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6000" b="1" spc="-119">
                <a:solidFill>
                  <a:srgbClr val="005D6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Your name | RIPE XX |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825" y="12910684"/>
            <a:ext cx="11094813" cy="482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/>
            </a:lvl1pPr>
          </a:lstStyle>
          <a:p>
            <a:r>
              <a:rPr lang="en-GB" dirty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Your name | RIPE XX | Date</a:t>
            </a:r>
          </a:p>
        </p:txBody>
      </p:sp>
      <p:sp>
        <p:nvSpPr>
          <p:cNvPr id="79" name="You can include bullets here…"/>
          <p:cNvSpPr txBox="1">
            <a:spLocks noGrp="1"/>
          </p:cNvSpPr>
          <p:nvPr>
            <p:ph type="body" idx="23"/>
          </p:nvPr>
        </p:nvSpPr>
        <p:spPr>
          <a:xfrm>
            <a:off x="1206500" y="2729994"/>
            <a:ext cx="20707450" cy="8256012"/>
          </a:xfrm>
          <a:prstGeom prst="rect">
            <a:avLst/>
          </a:prstGeom>
        </p:spPr>
        <p:txBody>
          <a:bodyPr/>
          <a:lstStyle>
            <a:lvl3pPr>
              <a:buClr>
                <a:srgbClr val="50AB9F"/>
              </a:buClr>
              <a:defRPr/>
            </a:lvl3pPr>
            <a:lvl4pPr>
              <a:buClr>
                <a:srgbClr val="50AB9F"/>
              </a:buClr>
              <a:defRPr/>
            </a:lvl4pPr>
            <a:lvl5pPr>
              <a:buClr>
                <a:srgbClr val="50AB9F"/>
              </a:buClr>
              <a:defRPr/>
            </a:lvl5pPr>
          </a:lstStyle>
          <a:p>
            <a:pPr lvl="0">
              <a:defRPr sz="4600"/>
            </a:pPr>
            <a:r>
              <a:rPr lang="en-US" smtClean="0"/>
              <a:t>Click to edit Master text styles</a:t>
            </a:r>
          </a:p>
          <a:p>
            <a:pPr lvl="1">
              <a:defRPr sz="4600"/>
            </a:pPr>
            <a:r>
              <a:rPr lang="en-US" smtClean="0"/>
              <a:t>Second level</a:t>
            </a:r>
          </a:p>
          <a:p>
            <a:pPr lvl="2">
              <a:defRPr sz="4600"/>
            </a:pPr>
            <a:r>
              <a:rPr lang="en-US" smtClean="0"/>
              <a:t>Third level</a:t>
            </a:r>
          </a:p>
          <a:p>
            <a:pPr lvl="3">
              <a:defRPr sz="4600"/>
            </a:pPr>
            <a:r>
              <a:rPr lang="en-US" smtClean="0"/>
              <a:t>Fourth level</a:t>
            </a:r>
          </a:p>
          <a:p>
            <a:pPr lvl="4">
              <a:defRPr sz="4600"/>
            </a:pPr>
            <a:r>
              <a:rPr lang="en-US" smtClean="0"/>
              <a:t>Fifth level</a:t>
            </a:r>
            <a:endParaRPr u="sng" dirty="0">
              <a:hlinkClick r:id="rId3"/>
            </a:endParaRP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1500" y="12958285"/>
            <a:ext cx="432004" cy="381001"/>
          </a:xfrm>
          <a:prstGeom prst="rect">
            <a:avLst/>
          </a:prstGeom>
        </p:spPr>
        <p:txBody>
          <a:bodyPr wrap="square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-110599" y="2107202"/>
            <a:ext cx="24502570" cy="1166496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EAEAE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5" name="Line"/>
          <p:cNvSpPr/>
          <p:nvPr/>
        </p:nvSpPr>
        <p:spPr>
          <a:xfrm>
            <a:off x="-21661" y="12673183"/>
            <a:ext cx="24427322" cy="1"/>
          </a:xfrm>
          <a:prstGeom prst="line">
            <a:avLst/>
          </a:prstGeom>
          <a:ln w="25400">
            <a:solidFill>
              <a:schemeClr val="accent2">
                <a:hueOff val="192982"/>
                <a:satOff val="17755"/>
                <a:lumOff val="-2848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012" y="365922"/>
            <a:ext cx="1140626" cy="1318511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Title"/>
          <p:cNvSpPr txBox="1">
            <a:spLocks noGrp="1"/>
          </p:cNvSpPr>
          <p:nvPr>
            <p:ph type="body" sz="quarter" idx="21"/>
          </p:nvPr>
        </p:nvSpPr>
        <p:spPr>
          <a:xfrm>
            <a:off x="1206500" y="673100"/>
            <a:ext cx="21971000" cy="143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6000" b="1" spc="-119">
                <a:solidFill>
                  <a:srgbClr val="005D6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Your name | RIPE XX |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825" y="12910684"/>
            <a:ext cx="11094813" cy="482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/>
            </a:lvl1pPr>
          </a:lstStyle>
          <a:p>
            <a:r>
              <a:rPr lang="en-GB" dirty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Your name | RIPE XX | Date</a:t>
            </a:r>
          </a:p>
        </p:txBody>
      </p:sp>
      <p:sp>
        <p:nvSpPr>
          <p:cNvPr id="79" name="You can include bullets here…"/>
          <p:cNvSpPr txBox="1">
            <a:spLocks noGrp="1"/>
          </p:cNvSpPr>
          <p:nvPr>
            <p:ph type="body" idx="23"/>
          </p:nvPr>
        </p:nvSpPr>
        <p:spPr>
          <a:xfrm>
            <a:off x="11855116" y="2729994"/>
            <a:ext cx="10058834" cy="8256012"/>
          </a:xfrm>
          <a:prstGeom prst="rect">
            <a:avLst/>
          </a:prstGeom>
        </p:spPr>
        <p:txBody>
          <a:bodyPr/>
          <a:lstStyle>
            <a:lvl3pPr>
              <a:buClr>
                <a:srgbClr val="50AB9F"/>
              </a:buClr>
              <a:defRPr/>
            </a:lvl3pPr>
            <a:lvl4pPr>
              <a:buClr>
                <a:srgbClr val="50AB9F"/>
              </a:buClr>
              <a:defRPr/>
            </a:lvl4pPr>
            <a:lvl5pPr>
              <a:buClr>
                <a:srgbClr val="50AB9F"/>
              </a:buClr>
              <a:defRPr/>
            </a:lvl5pPr>
          </a:lstStyle>
          <a:p>
            <a:pPr lvl="0">
              <a:defRPr sz="4600"/>
            </a:pPr>
            <a:r>
              <a:rPr lang="en-US" smtClean="0"/>
              <a:t>Click to edit Master text styles</a:t>
            </a:r>
          </a:p>
          <a:p>
            <a:pPr lvl="1">
              <a:defRPr sz="4600"/>
            </a:pPr>
            <a:r>
              <a:rPr lang="en-US" smtClean="0"/>
              <a:t>Second level</a:t>
            </a:r>
          </a:p>
          <a:p>
            <a:pPr lvl="2">
              <a:defRPr sz="4600"/>
            </a:pPr>
            <a:r>
              <a:rPr lang="en-US" smtClean="0"/>
              <a:t>Third level</a:t>
            </a:r>
          </a:p>
          <a:p>
            <a:pPr lvl="3">
              <a:defRPr sz="4600"/>
            </a:pPr>
            <a:r>
              <a:rPr lang="en-US" smtClean="0"/>
              <a:t>Fourth level</a:t>
            </a:r>
          </a:p>
          <a:p>
            <a:pPr lvl="4">
              <a:defRPr sz="4600"/>
            </a:pPr>
            <a:r>
              <a:rPr lang="en-US" smtClean="0"/>
              <a:t>Fifth level</a:t>
            </a:r>
            <a:endParaRPr u="sng" dirty="0">
              <a:hlinkClick r:id="rId3"/>
            </a:endParaRP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1500" y="12958285"/>
            <a:ext cx="432004" cy="381001"/>
          </a:xfrm>
          <a:prstGeom prst="rect">
            <a:avLst/>
          </a:prstGeom>
        </p:spPr>
        <p:txBody>
          <a:bodyPr wrap="square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33D358-710E-A20A-1A02-39AE8E45367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49263" y="2730500"/>
            <a:ext cx="10860087" cy="8707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4494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E85F1C63-779E-9DD0-516E-C44BFE4E8861}"/>
              </a:ext>
            </a:extLst>
          </p:cNvPr>
          <p:cNvGraphicFramePr/>
          <p:nvPr userDrawn="1"/>
        </p:nvGraphicFramePr>
        <p:xfrm>
          <a:off x="2232212" y="2743200"/>
          <a:ext cx="19540070" cy="9278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Your name | RIPE XX | Date">
            <a:extLst>
              <a:ext uri="{FF2B5EF4-FFF2-40B4-BE49-F238E27FC236}">
                <a16:creationId xmlns:a16="http://schemas.microsoft.com/office/drawing/2014/main" xmlns="" id="{DFC7DF09-A53F-86DC-A205-89997553B5F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825" y="12910684"/>
            <a:ext cx="11094813" cy="482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/>
            </a:lvl1pPr>
          </a:lstStyle>
          <a:p>
            <a:r>
              <a:rPr lang="en-GB" dirty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Your name | RIPE XX | Date</a:t>
            </a:r>
          </a:p>
        </p:txBody>
      </p:sp>
      <p:sp>
        <p:nvSpPr>
          <p:cNvPr id="6" name="Slide Title">
            <a:extLst>
              <a:ext uri="{FF2B5EF4-FFF2-40B4-BE49-F238E27FC236}">
                <a16:creationId xmlns:a16="http://schemas.microsoft.com/office/drawing/2014/main" xmlns="" id="{920AA49F-3EC2-05F3-AFB3-177D68A91E1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1206500" y="673100"/>
            <a:ext cx="21971000" cy="143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6000" b="1" spc="-119">
                <a:solidFill>
                  <a:srgbClr val="005D6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9439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Bullets + Li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>
            <a:extLst>
              <a:ext uri="{FF2B5EF4-FFF2-40B4-BE49-F238E27FC236}">
                <a16:creationId xmlns:a16="http://schemas.microsoft.com/office/drawing/2014/main" xmlns="" id="{DA6B1AA3-82F2-5DBA-E447-6CB3100DEABF}"/>
              </a:ext>
            </a:extLst>
          </p:cNvPr>
          <p:cNvSpPr/>
          <p:nvPr userDrawn="1"/>
        </p:nvSpPr>
        <p:spPr>
          <a:xfrm>
            <a:off x="-7972" y="2051037"/>
            <a:ext cx="24399943" cy="11664963"/>
          </a:xfrm>
          <a:prstGeom prst="rect">
            <a:avLst/>
          </a:prstGeom>
          <a:solidFill>
            <a:srgbClr val="005D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EAEAE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" name="Your name | RIPE XX | Date">
            <a:extLst>
              <a:ext uri="{FF2B5EF4-FFF2-40B4-BE49-F238E27FC236}">
                <a16:creationId xmlns:a16="http://schemas.microsoft.com/office/drawing/2014/main" xmlns="" id="{1CFD48D8-0F9C-0CBA-B679-E283C36C925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373571" y="12716692"/>
            <a:ext cx="11094813" cy="86177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>
                <a:solidFill>
                  <a:srgbClr val="FFFFFF"/>
                </a:solidFill>
              </a:defRPr>
            </a:lvl1pPr>
          </a:lstStyle>
          <a:p>
            <a:pPr marL="0" marR="0" lvl="0" indent="0" algn="l" defTabSz="24383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Your name | RIPE XX | Date</a:t>
            </a:r>
          </a:p>
          <a:p>
            <a:pPr marL="0" marR="0" lvl="0" indent="0" algn="l" defTabSz="24383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" name="Time">
            <a:extLst>
              <a:ext uri="{FF2B5EF4-FFF2-40B4-BE49-F238E27FC236}">
                <a16:creationId xmlns:a16="http://schemas.microsoft.com/office/drawing/2014/main" xmlns="" id="{D8B5C43E-01E8-96F9-2050-46DD77C3C08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169880" y="3236331"/>
            <a:ext cx="1523174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 b="1">
                <a:solidFill>
                  <a:srgbClr val="F9FDFF"/>
                </a:solidFill>
              </a:defRPr>
            </a:lvl1pPr>
          </a:lstStyle>
          <a:p>
            <a:pPr lvl="0"/>
            <a:r>
              <a:rPr lang="en-GB" dirty="0"/>
              <a:t>Time</a:t>
            </a:r>
          </a:p>
        </p:txBody>
      </p:sp>
      <p:sp>
        <p:nvSpPr>
          <p:cNvPr id="4" name="Subject / Title">
            <a:extLst>
              <a:ext uri="{FF2B5EF4-FFF2-40B4-BE49-F238E27FC236}">
                <a16:creationId xmlns:a16="http://schemas.microsoft.com/office/drawing/2014/main" xmlns="" id="{7C55332F-6A77-541D-DB3B-1CB751DC953E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6956270" y="3236331"/>
            <a:ext cx="2247731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 b="1">
                <a:solidFill>
                  <a:srgbClr val="F9FDFF"/>
                </a:solidFill>
              </a:defRPr>
            </a:lvl1pPr>
          </a:lstStyle>
          <a:p>
            <a:pPr lvl="0"/>
            <a:r>
              <a:rPr lang="en-GB" dirty="0"/>
              <a:t>Subject</a:t>
            </a:r>
          </a:p>
        </p:txBody>
      </p:sp>
      <p:sp>
        <p:nvSpPr>
          <p:cNvPr id="5" name="9:00">
            <a:extLst>
              <a:ext uri="{FF2B5EF4-FFF2-40B4-BE49-F238E27FC236}">
                <a16:creationId xmlns:a16="http://schemas.microsoft.com/office/drawing/2014/main" xmlns="" id="{F4D80FA0-D4B8-8205-CB6C-8CAC0F41A32C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3221978" y="5002756"/>
            <a:ext cx="1418979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 lvl="0"/>
            <a:r>
              <a:rPr lang="en-GB" dirty="0"/>
              <a:t>9:00</a:t>
            </a:r>
          </a:p>
        </p:txBody>
      </p:sp>
      <p:sp>
        <p:nvSpPr>
          <p:cNvPr id="6" name="10:00">
            <a:extLst>
              <a:ext uri="{FF2B5EF4-FFF2-40B4-BE49-F238E27FC236}">
                <a16:creationId xmlns:a16="http://schemas.microsoft.com/office/drawing/2014/main" xmlns="" id="{E96516DC-FE45-0D40-038B-F8C605A0C164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3201253" y="5934089"/>
            <a:ext cx="176522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 lvl="0"/>
            <a:r>
              <a:rPr lang="en-GB" dirty="0"/>
              <a:t>10:00</a:t>
            </a:r>
          </a:p>
        </p:txBody>
      </p:sp>
      <p:sp>
        <p:nvSpPr>
          <p:cNvPr id="7" name="11:00">
            <a:extLst>
              <a:ext uri="{FF2B5EF4-FFF2-40B4-BE49-F238E27FC236}">
                <a16:creationId xmlns:a16="http://schemas.microsoft.com/office/drawing/2014/main" xmlns="" id="{F28E7064-3598-C548-75B5-93CF9D56638A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3201253" y="6961664"/>
            <a:ext cx="176522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 lvl="0"/>
            <a:r>
              <a:rPr lang="en-GB" dirty="0"/>
              <a:t>11:00</a:t>
            </a:r>
          </a:p>
        </p:txBody>
      </p:sp>
      <p:sp>
        <p:nvSpPr>
          <p:cNvPr id="8" name="12:00">
            <a:extLst>
              <a:ext uri="{FF2B5EF4-FFF2-40B4-BE49-F238E27FC236}">
                <a16:creationId xmlns:a16="http://schemas.microsoft.com/office/drawing/2014/main" xmlns="" id="{04DEA00F-99BE-ECED-03DA-1BB555DA9AEC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3201253" y="8043348"/>
            <a:ext cx="176522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 lvl="0"/>
            <a:r>
              <a:rPr lang="en-GB" dirty="0"/>
              <a:t>12:00</a:t>
            </a:r>
          </a:p>
        </p:txBody>
      </p:sp>
      <p:sp>
        <p:nvSpPr>
          <p:cNvPr id="9" name="13:00">
            <a:extLst>
              <a:ext uri="{FF2B5EF4-FFF2-40B4-BE49-F238E27FC236}">
                <a16:creationId xmlns:a16="http://schemas.microsoft.com/office/drawing/2014/main" xmlns="" id="{86BC9D72-9430-48C8-07F3-2890D4CDE2CA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201253" y="9037255"/>
            <a:ext cx="176522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 lvl="0"/>
            <a:r>
              <a:rPr lang="en-GB" dirty="0"/>
              <a:t>13:00</a:t>
            </a:r>
          </a:p>
        </p:txBody>
      </p:sp>
      <p:sp>
        <p:nvSpPr>
          <p:cNvPr id="10" name="14:00">
            <a:extLst>
              <a:ext uri="{FF2B5EF4-FFF2-40B4-BE49-F238E27FC236}">
                <a16:creationId xmlns:a16="http://schemas.microsoft.com/office/drawing/2014/main" xmlns="" id="{1F7EB002-D86B-3C2F-7C78-4E5877E0F1E9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201253" y="10137545"/>
            <a:ext cx="176522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pPr lvl="0"/>
            <a:r>
              <a:rPr lang="en-GB" dirty="0"/>
              <a:t>14:00</a:t>
            </a:r>
          </a:p>
        </p:txBody>
      </p:sp>
      <p:sp>
        <p:nvSpPr>
          <p:cNvPr id="11" name="Subject / Title">
            <a:extLst>
              <a:ext uri="{FF2B5EF4-FFF2-40B4-BE49-F238E27FC236}">
                <a16:creationId xmlns:a16="http://schemas.microsoft.com/office/drawing/2014/main" xmlns="" id="{B95D5691-4FF8-1676-5AFA-CB01C89CC6C9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6251081" y="5002756"/>
            <a:ext cx="330250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>
                <a:solidFill>
                  <a:srgbClr val="F9FDFF"/>
                </a:solidFill>
              </a:defRPr>
            </a:lvl1pPr>
          </a:lstStyle>
          <a:p>
            <a:pPr lvl="0"/>
            <a:r>
              <a:rPr lang="en-GB" dirty="0"/>
              <a:t>Subject/Title</a:t>
            </a:r>
          </a:p>
        </p:txBody>
      </p:sp>
      <p:sp>
        <p:nvSpPr>
          <p:cNvPr id="12" name="Subject / Title">
            <a:extLst>
              <a:ext uri="{FF2B5EF4-FFF2-40B4-BE49-F238E27FC236}">
                <a16:creationId xmlns:a16="http://schemas.microsoft.com/office/drawing/2014/main" xmlns="" id="{D97DA8FF-FC67-DF39-509E-CC521166E54B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6251079" y="5958182"/>
            <a:ext cx="330250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>
                <a:solidFill>
                  <a:srgbClr val="F9FDFF"/>
                </a:solidFill>
              </a:defRPr>
            </a:lvl1pPr>
          </a:lstStyle>
          <a:p>
            <a:pPr lvl="0"/>
            <a:r>
              <a:rPr lang="en-GB" dirty="0"/>
              <a:t>Subject/Title</a:t>
            </a:r>
          </a:p>
        </p:txBody>
      </p:sp>
      <p:sp>
        <p:nvSpPr>
          <p:cNvPr id="13" name="Subject / Title">
            <a:extLst>
              <a:ext uri="{FF2B5EF4-FFF2-40B4-BE49-F238E27FC236}">
                <a16:creationId xmlns:a16="http://schemas.microsoft.com/office/drawing/2014/main" xmlns="" id="{F83A0BC7-142E-7044-ED10-C8877C4AD3ED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6251079" y="6934946"/>
            <a:ext cx="330250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>
                <a:solidFill>
                  <a:srgbClr val="F9FDFF"/>
                </a:solidFill>
              </a:defRPr>
            </a:lvl1pPr>
          </a:lstStyle>
          <a:p>
            <a:pPr marL="0" marR="0" lvl="0" indent="0" algn="ctr" defTabSz="24383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Subject/Title</a:t>
            </a:r>
          </a:p>
        </p:txBody>
      </p:sp>
      <p:sp>
        <p:nvSpPr>
          <p:cNvPr id="14" name="Subject / Title">
            <a:extLst>
              <a:ext uri="{FF2B5EF4-FFF2-40B4-BE49-F238E27FC236}">
                <a16:creationId xmlns:a16="http://schemas.microsoft.com/office/drawing/2014/main" xmlns="" id="{AEEE496F-E673-51CB-655F-A80E21746F4F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6251079" y="7995293"/>
            <a:ext cx="330250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>
                <a:solidFill>
                  <a:srgbClr val="F9FDFF"/>
                </a:solidFill>
              </a:defRPr>
            </a:lvl1pPr>
          </a:lstStyle>
          <a:p>
            <a:pPr lvl="0"/>
            <a:r>
              <a:rPr lang="en-GB" dirty="0"/>
              <a:t>Subject/Title</a:t>
            </a:r>
          </a:p>
        </p:txBody>
      </p:sp>
      <p:sp>
        <p:nvSpPr>
          <p:cNvPr id="15" name="Subject / Title">
            <a:extLst>
              <a:ext uri="{FF2B5EF4-FFF2-40B4-BE49-F238E27FC236}">
                <a16:creationId xmlns:a16="http://schemas.microsoft.com/office/drawing/2014/main" xmlns="" id="{D6DD821C-DE57-17A0-743F-F1E86D391CB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6251082" y="9014470"/>
            <a:ext cx="330250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>
                <a:solidFill>
                  <a:srgbClr val="F9FDFF"/>
                </a:solidFill>
              </a:defRPr>
            </a:lvl1pPr>
          </a:lstStyle>
          <a:p>
            <a:pPr lvl="0"/>
            <a:r>
              <a:rPr lang="en-GB" dirty="0"/>
              <a:t>Subject/Title</a:t>
            </a:r>
          </a:p>
        </p:txBody>
      </p:sp>
      <p:sp>
        <p:nvSpPr>
          <p:cNvPr id="16" name="Subject / Title">
            <a:extLst>
              <a:ext uri="{FF2B5EF4-FFF2-40B4-BE49-F238E27FC236}">
                <a16:creationId xmlns:a16="http://schemas.microsoft.com/office/drawing/2014/main" xmlns="" id="{06D306DC-FDFD-A616-2611-939552C48E82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251079" y="10137546"/>
            <a:ext cx="3302507" cy="67710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800">
                <a:solidFill>
                  <a:srgbClr val="F9FDFF"/>
                </a:solidFill>
              </a:defRPr>
            </a:lvl1pPr>
          </a:lstStyle>
          <a:p>
            <a:pPr marL="0" marR="0" lvl="0" indent="0" algn="ctr" defTabSz="24383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Subject/Title</a:t>
            </a:r>
          </a:p>
        </p:txBody>
      </p:sp>
      <p:sp>
        <p:nvSpPr>
          <p:cNvPr id="17" name="Regular Slide with bullets">
            <a:extLst>
              <a:ext uri="{FF2B5EF4-FFF2-40B4-BE49-F238E27FC236}">
                <a16:creationId xmlns:a16="http://schemas.microsoft.com/office/drawing/2014/main" xmlns="" id="{7FD38AFA-E599-438D-F3CC-D701E0146C98}"/>
              </a:ext>
            </a:extLst>
          </p:cNvPr>
          <p:cNvSpPr txBox="1">
            <a:spLocks noGrp="1"/>
          </p:cNvSpPr>
          <p:nvPr>
            <p:ph type="body" sz="quarter" idx="36"/>
          </p:nvPr>
        </p:nvSpPr>
        <p:spPr>
          <a:xfrm>
            <a:off x="1286569" y="658415"/>
            <a:ext cx="13895652" cy="1012925"/>
          </a:xfrm>
          <a:prstGeom prst="rect">
            <a:avLst/>
          </a:prstGeom>
        </p:spPr>
        <p:txBody>
          <a:bodyPr/>
          <a:lstStyle>
            <a:lvl1pPr marL="0" indent="0" defTabSz="817244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940" b="1">
                <a:solidFill>
                  <a:srgbClr val="005D6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xmlns="" id="{5D37814B-5BA9-A4BF-AC3B-A0F7B015A33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430989" y="12928479"/>
            <a:ext cx="437258" cy="406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xmlns="" id="{1EFE8F22-DD88-B502-6BA4-70EC09CE803C}"/>
              </a:ext>
            </a:extLst>
          </p:cNvPr>
          <p:cNvSpPr/>
          <p:nvPr userDrawn="1"/>
        </p:nvSpPr>
        <p:spPr>
          <a:xfrm>
            <a:off x="3304363" y="4493584"/>
            <a:ext cx="17672646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xmlns="" id="{50206262-696C-C611-DFAE-D29C1A308A53}"/>
              </a:ext>
            </a:extLst>
          </p:cNvPr>
          <p:cNvSpPr/>
          <p:nvPr userDrawn="1"/>
        </p:nvSpPr>
        <p:spPr>
          <a:xfrm>
            <a:off x="3304363" y="5819023"/>
            <a:ext cx="17672646" cy="1"/>
          </a:xfrm>
          <a:prstGeom prst="line">
            <a:avLst/>
          </a:prstGeom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xmlns="" id="{58C0F127-EED3-2164-C4D5-0649DE3A043E}"/>
              </a:ext>
            </a:extLst>
          </p:cNvPr>
          <p:cNvSpPr/>
          <p:nvPr userDrawn="1"/>
        </p:nvSpPr>
        <p:spPr>
          <a:xfrm>
            <a:off x="3304363" y="6769597"/>
            <a:ext cx="17672646" cy="1"/>
          </a:xfrm>
          <a:prstGeom prst="line">
            <a:avLst/>
          </a:prstGeom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xmlns="" id="{D7A54236-4F58-9621-E915-E1F507649F05}"/>
              </a:ext>
            </a:extLst>
          </p:cNvPr>
          <p:cNvSpPr/>
          <p:nvPr userDrawn="1"/>
        </p:nvSpPr>
        <p:spPr>
          <a:xfrm>
            <a:off x="3304363" y="7788773"/>
            <a:ext cx="17672646" cy="1"/>
          </a:xfrm>
          <a:prstGeom prst="line">
            <a:avLst/>
          </a:prstGeom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xmlns="" id="{E1DC1A30-7391-DB90-F8D8-BD9CF76C8F2D}"/>
              </a:ext>
            </a:extLst>
          </p:cNvPr>
          <p:cNvSpPr/>
          <p:nvPr userDrawn="1"/>
        </p:nvSpPr>
        <p:spPr>
          <a:xfrm>
            <a:off x="3304363" y="8867553"/>
            <a:ext cx="17672646" cy="1"/>
          </a:xfrm>
          <a:prstGeom prst="line">
            <a:avLst/>
          </a:prstGeom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xmlns="" id="{73F74DC4-2675-2F72-B2F1-70F8C7BAE213}"/>
              </a:ext>
            </a:extLst>
          </p:cNvPr>
          <p:cNvSpPr/>
          <p:nvPr userDrawn="1"/>
        </p:nvSpPr>
        <p:spPr>
          <a:xfrm>
            <a:off x="3304363" y="9898098"/>
            <a:ext cx="17672646" cy="1"/>
          </a:xfrm>
          <a:prstGeom prst="line">
            <a:avLst/>
          </a:prstGeom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xmlns="" id="{DAE85A5B-1F5A-FF0B-8BBE-5C4C7AB55D31}"/>
              </a:ext>
            </a:extLst>
          </p:cNvPr>
          <p:cNvSpPr/>
          <p:nvPr userDrawn="1"/>
        </p:nvSpPr>
        <p:spPr>
          <a:xfrm>
            <a:off x="3304363" y="10917275"/>
            <a:ext cx="17672646" cy="1"/>
          </a:xfrm>
          <a:prstGeom prst="line">
            <a:avLst/>
          </a:prstGeom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xmlns="" id="{7AE4D7D6-2459-0332-1764-45B7E5960B3F}"/>
              </a:ext>
            </a:extLst>
          </p:cNvPr>
          <p:cNvSpPr/>
          <p:nvPr userDrawn="1"/>
        </p:nvSpPr>
        <p:spPr>
          <a:xfrm>
            <a:off x="-21661" y="12673183"/>
            <a:ext cx="24427322" cy="1"/>
          </a:xfrm>
          <a:prstGeom prst="line">
            <a:avLst/>
          </a:prstGeom>
          <a:ln w="25400">
            <a:solidFill>
              <a:srgbClr val="F2F2F1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4987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-110599" y="2107202"/>
            <a:ext cx="24502570" cy="1166496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EAEAE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5" name="Line"/>
          <p:cNvSpPr/>
          <p:nvPr/>
        </p:nvSpPr>
        <p:spPr>
          <a:xfrm>
            <a:off x="-21661" y="12673183"/>
            <a:ext cx="24427322" cy="1"/>
          </a:xfrm>
          <a:prstGeom prst="line">
            <a:avLst/>
          </a:prstGeom>
          <a:ln w="25400">
            <a:solidFill>
              <a:schemeClr val="accent2">
                <a:hueOff val="192982"/>
                <a:satOff val="17755"/>
                <a:lumOff val="-2848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012" y="365922"/>
            <a:ext cx="1140626" cy="1318511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Title"/>
          <p:cNvSpPr txBox="1">
            <a:spLocks noGrp="1"/>
          </p:cNvSpPr>
          <p:nvPr>
            <p:ph type="body" sz="quarter" idx="21"/>
          </p:nvPr>
        </p:nvSpPr>
        <p:spPr>
          <a:xfrm>
            <a:off x="1206500" y="673100"/>
            <a:ext cx="21971000" cy="14331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6000" b="1" spc="-119">
                <a:solidFill>
                  <a:srgbClr val="005D6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Your name | RIPE XX |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825" y="12910684"/>
            <a:ext cx="11094813" cy="482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/>
            </a:lvl1pPr>
          </a:lstStyle>
          <a:p>
            <a:r>
              <a:rPr lang="en-GB" dirty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Your name | RIPE XX | Date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1500" y="12958285"/>
            <a:ext cx="432004" cy="381001"/>
          </a:xfrm>
          <a:prstGeom prst="rect">
            <a:avLst/>
          </a:prstGeom>
        </p:spPr>
        <p:txBody>
          <a:bodyPr wrap="square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D4F269C-1B98-1CAC-F493-418A62A56D8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05565007"/>
              </p:ext>
            </p:extLst>
          </p:nvPr>
        </p:nvGraphicFramePr>
        <p:xfrm>
          <a:off x="1566954" y="3617756"/>
          <a:ext cx="21250092" cy="719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2523">
                  <a:extLst>
                    <a:ext uri="{9D8B030D-6E8A-4147-A177-3AD203B41FA5}">
                      <a16:colId xmlns:a16="http://schemas.microsoft.com/office/drawing/2014/main" xmlns="" val="3715499273"/>
                    </a:ext>
                  </a:extLst>
                </a:gridCol>
                <a:gridCol w="5312523">
                  <a:extLst>
                    <a:ext uri="{9D8B030D-6E8A-4147-A177-3AD203B41FA5}">
                      <a16:colId xmlns:a16="http://schemas.microsoft.com/office/drawing/2014/main" xmlns="" val="570379260"/>
                    </a:ext>
                  </a:extLst>
                </a:gridCol>
                <a:gridCol w="5312523">
                  <a:extLst>
                    <a:ext uri="{9D8B030D-6E8A-4147-A177-3AD203B41FA5}">
                      <a16:colId xmlns:a16="http://schemas.microsoft.com/office/drawing/2014/main" xmlns="" val="3794304893"/>
                    </a:ext>
                  </a:extLst>
                </a:gridCol>
                <a:gridCol w="5312523">
                  <a:extLst>
                    <a:ext uri="{9D8B030D-6E8A-4147-A177-3AD203B41FA5}">
                      <a16:colId xmlns:a16="http://schemas.microsoft.com/office/drawing/2014/main" xmlns="" val="3506962426"/>
                    </a:ext>
                  </a:extLst>
                </a:gridCol>
              </a:tblGrid>
              <a:tr h="179842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036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solidFill>
                      <a:srgbClr val="036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/>
                    </a:p>
                  </a:txBody>
                  <a:tcPr>
                    <a:solidFill>
                      <a:srgbClr val="036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/>
                    </a:p>
                  </a:txBody>
                  <a:tcPr>
                    <a:solidFill>
                      <a:srgbClr val="036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729053"/>
                  </a:ext>
                </a:extLst>
              </a:tr>
              <a:tr h="179842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3876849"/>
                  </a:ext>
                </a:extLst>
              </a:tr>
              <a:tr h="1798420">
                <a:tc>
                  <a:txBody>
                    <a:bodyPr/>
                    <a:lstStyle/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4599063"/>
                  </a:ext>
                </a:extLst>
              </a:tr>
              <a:tr h="1798420">
                <a:tc>
                  <a:txBody>
                    <a:bodyPr/>
                    <a:lstStyle/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36C66"/>
                        </a:solidFill>
                      </a:endParaRPr>
                    </a:p>
                    <a:p>
                      <a:pPr marL="0" marR="0" lvl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36C66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8286194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1283AF-ADD2-B8C8-D527-BE1663D340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7774" y="4543287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aseline="0">
                <a:ln>
                  <a:noFill/>
                </a:ln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Items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8747EF02-031C-D14F-79DE-3A115DCE69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57974" y="4416287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aseline="0">
                <a:ln>
                  <a:noFill/>
                </a:ln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7259D71B-5F6A-0749-D5BA-99E36278FF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115837" y="4416287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aseline="0">
                <a:ln>
                  <a:noFill/>
                </a:ln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214A2F8A-AEA8-54B8-0594-2367C5C1EE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449774" y="4416287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aseline="0">
                <a:ln>
                  <a:noFill/>
                </a:ln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314039FD-47ED-F627-59DF-9F817B0DC5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47774" y="6053841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 baseline="0">
                <a:ln>
                  <a:noFill/>
                </a:ln>
                <a:solidFill>
                  <a:srgbClr val="036C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17D3D70-67D3-43E2-C61F-7B4B387224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7774" y="7894595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 baseline="0">
                <a:ln>
                  <a:noFill/>
                </a:ln>
                <a:solidFill>
                  <a:srgbClr val="036C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8F3D1F40-48FC-CFD4-CDBF-8C24B02CAA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449774" y="6077178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 baseline="0">
                <a:ln>
                  <a:noFill/>
                </a:ln>
                <a:solidFill>
                  <a:srgbClr val="036C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06FB579-B7C8-33D6-A079-89A902FF77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53448" y="6053841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 baseline="0">
                <a:ln>
                  <a:noFill/>
                </a:ln>
                <a:solidFill>
                  <a:srgbClr val="036C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893C533F-C4E7-C560-3AA8-60BAA7C9EDE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57974" y="7772238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 baseline="0">
                <a:ln>
                  <a:noFill/>
                </a:ln>
                <a:solidFill>
                  <a:srgbClr val="036C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A7EF1056-BA39-26E0-3BBC-70B19DBED7F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0611" y="6053841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 baseline="0">
                <a:ln>
                  <a:noFill/>
                </a:ln>
                <a:solidFill>
                  <a:srgbClr val="036C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B63CE4E3-B540-B6B2-FA0A-2E6CC11F33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153448" y="7978914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 baseline="0">
                <a:ln>
                  <a:noFill/>
                </a:ln>
                <a:solidFill>
                  <a:srgbClr val="036C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A56B25B-B8D9-C8A9-D2F8-3B5B136761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449774" y="7871113"/>
            <a:ext cx="2336800" cy="66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 baseline="0">
                <a:ln>
                  <a:noFill/>
                </a:ln>
                <a:solidFill>
                  <a:srgbClr val="036C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196922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 userDrawn="1"/>
        </p:nvSpPr>
        <p:spPr>
          <a:xfrm>
            <a:off x="-96909" y="0"/>
            <a:ext cx="24502570" cy="13726727"/>
          </a:xfrm>
          <a:prstGeom prst="rect">
            <a:avLst/>
          </a:prstGeom>
          <a:solidFill>
            <a:srgbClr val="005D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EAEAE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1" name="Oval"/>
          <p:cNvSpPr/>
          <p:nvPr/>
        </p:nvSpPr>
        <p:spPr>
          <a:xfrm>
            <a:off x="13651177" y="2881047"/>
            <a:ext cx="8054447" cy="795390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65100" dist="63500" dir="5400000" rotWithShape="0">
              <a:srgbClr val="000000">
                <a:alpha val="50000"/>
              </a:srgbClr>
            </a:outerShdw>
          </a:effectLst>
        </p:spPr>
        <p:txBody>
          <a:bodyPr lIns="121919" tIns="121919" rIns="121919" bIns="121919"/>
          <a:lstStyle/>
          <a:p>
            <a:pPr defTabSz="2438400">
              <a:defRPr sz="6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?"/>
          <p:cNvSpPr txBox="1"/>
          <p:nvPr/>
        </p:nvSpPr>
        <p:spPr>
          <a:xfrm>
            <a:off x="16361502" y="3281679"/>
            <a:ext cx="2633795" cy="716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2438400">
              <a:defRPr sz="40000" b="1">
                <a:solidFill>
                  <a:schemeClr val="accent4">
                    <a:hueOff val="-858837"/>
                    <a:lumOff val="-9791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?</a:t>
            </a:r>
          </a:p>
        </p:txBody>
      </p:sp>
      <p:sp>
        <p:nvSpPr>
          <p:cNvPr id="193" name="Your name | RIPE XX |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59225" y="12910684"/>
            <a:ext cx="11094813" cy="482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>
                <a:solidFill>
                  <a:srgbClr val="FFFFFF"/>
                </a:solidFill>
              </a:defRPr>
            </a:lvl1pPr>
          </a:lstStyle>
          <a:p>
            <a:pPr marL="0" marR="0" lvl="0" indent="0" algn="l" defTabSz="24383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Your name | RIPE XX | Date</a:t>
            </a:r>
          </a:p>
        </p:txBody>
      </p:sp>
      <p:sp>
        <p:nvSpPr>
          <p:cNvPr id="194" name="Line"/>
          <p:cNvSpPr/>
          <p:nvPr/>
        </p:nvSpPr>
        <p:spPr>
          <a:xfrm>
            <a:off x="-21661" y="12673183"/>
            <a:ext cx="2442732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5179" y="354282"/>
            <a:ext cx="1160767" cy="134179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D134050-F1AF-E990-CB98-1BDA92D48926}"/>
              </a:ext>
            </a:extLst>
          </p:cNvPr>
          <p:cNvSpPr txBox="1"/>
          <p:nvPr userDrawn="1"/>
        </p:nvSpPr>
        <p:spPr>
          <a:xfrm>
            <a:off x="1225663" y="4302534"/>
            <a:ext cx="12739215" cy="47089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0000" b="1" baseline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Questions,</a:t>
            </a:r>
            <a:endParaRPr lang="en-GB" sz="10000" baseline="0" dirty="0">
              <a:solidFill>
                <a:srgbClr val="FFFFFF"/>
              </a:solidFill>
              <a:effectLst/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10000" b="1" baseline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feedback</a:t>
            </a:r>
            <a:r>
              <a:rPr lang="en-GB" sz="10000" b="0" baseline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0000" b="1" baseline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&amp; </a:t>
            </a:r>
            <a:r>
              <a:rPr lang="en-GB" sz="10000" b="1" baseline="0" dirty="0">
                <a:solidFill>
                  <a:srgbClr val="EC5C07"/>
                </a:solidFill>
                <a:effectLst/>
                <a:latin typeface="Verdana" panose="020B0604030504040204" pitchFamily="34" charset="0"/>
              </a:rPr>
              <a:t>dialogue</a:t>
            </a:r>
            <a:endParaRPr lang="en-GB" sz="10000" baseline="0" dirty="0">
              <a:solidFill>
                <a:srgbClr val="EC5C07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Stock-508856160.jpg" descr="iStock-508856160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/>
          </p:cNvPicPr>
          <p:nvPr/>
        </p:nvPicPr>
        <p:blipFill>
          <a:blip r:embed="rId3" cstate="screen">
            <a:alphaModFix amt="84888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61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Your name | RIPE XX |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59225" y="12910684"/>
            <a:ext cx="11094813" cy="482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500">
                <a:solidFill>
                  <a:srgbClr val="FFFFFF"/>
                </a:solidFill>
              </a:defRPr>
            </a:lvl1pPr>
          </a:lstStyle>
          <a:p>
            <a:pPr marL="0" marR="0" lvl="0" indent="0" algn="l" defTabSz="24383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Your name | RIPE XX | Date</a:t>
            </a:r>
          </a:p>
        </p:txBody>
      </p:sp>
      <p:sp>
        <p:nvSpPr>
          <p:cNvPr id="207" name="Line"/>
          <p:cNvSpPr/>
          <p:nvPr/>
        </p:nvSpPr>
        <p:spPr>
          <a:xfrm>
            <a:off x="-21661" y="12673183"/>
            <a:ext cx="2442732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10" name="Group"/>
          <p:cNvGrpSpPr/>
          <p:nvPr/>
        </p:nvGrpSpPr>
        <p:grpSpPr>
          <a:xfrm>
            <a:off x="1236586" y="1035867"/>
            <a:ext cx="6706434" cy="1693092"/>
            <a:chOff x="0" y="0"/>
            <a:chExt cx="6706432" cy="1693090"/>
          </a:xfrm>
        </p:grpSpPr>
        <p:pic>
          <p:nvPicPr>
            <p:cNvPr id="208" name="Image" descr="Imag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30204" cy="1693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5282" y="424928"/>
              <a:ext cx="2211151" cy="907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14566" y="12964685"/>
            <a:ext cx="368505" cy="3746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98904F-D051-4E54-5E86-2629B474B091}"/>
              </a:ext>
            </a:extLst>
          </p:cNvPr>
          <p:cNvSpPr txBox="1"/>
          <p:nvPr userDrawn="1"/>
        </p:nvSpPr>
        <p:spPr>
          <a:xfrm>
            <a:off x="6018144" y="5576213"/>
            <a:ext cx="12354338" cy="2400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24383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1">
                <a:solidFill>
                  <a:srgbClr val="5E5E5E"/>
                </a:solidFill>
              </a:defRPr>
            </a:pPr>
            <a:r>
              <a:rPr lang="en-US" sz="15000" b="1" baseline="0" dirty="0">
                <a:solidFill>
                  <a:schemeClr val="bg1"/>
                </a:solidFill>
              </a:rPr>
              <a:t>THANK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15000" b="1" baseline="0" dirty="0">
                <a:solidFill>
                  <a:srgbClr val="16E7CF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08654261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ripe.net/participate/ripe/tf/ripe-accountability-task-force/accountability-task-force-recommendation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">
            <a:extLst>
              <a:ext uri="{FF2B5EF4-FFF2-40B4-BE49-F238E27FC236}">
                <a16:creationId xmlns:a16="http://schemas.microsoft.com/office/drawing/2014/main" xmlns="" id="{1C9650C2-CDD8-0B27-1F1F-0FBD7C8AC493}"/>
              </a:ext>
            </a:extLst>
          </p:cNvPr>
          <p:cNvSpPr/>
          <p:nvPr userDrawn="1"/>
        </p:nvSpPr>
        <p:spPr>
          <a:xfrm>
            <a:off x="-110599" y="2107202"/>
            <a:ext cx="24502570" cy="1166496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EAEAE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" name="Line">
            <a:extLst>
              <a:ext uri="{FF2B5EF4-FFF2-40B4-BE49-F238E27FC236}">
                <a16:creationId xmlns:a16="http://schemas.microsoft.com/office/drawing/2014/main" xmlns="" id="{21F55FA5-9060-23B6-83C1-8AB800CBE76C}"/>
              </a:ext>
            </a:extLst>
          </p:cNvPr>
          <p:cNvSpPr/>
          <p:nvPr userDrawn="1"/>
        </p:nvSpPr>
        <p:spPr>
          <a:xfrm>
            <a:off x="-21661" y="12673183"/>
            <a:ext cx="24427322" cy="1"/>
          </a:xfrm>
          <a:prstGeom prst="line">
            <a:avLst/>
          </a:prstGeom>
          <a:ln w="25400">
            <a:solidFill>
              <a:schemeClr val="accent2">
                <a:hueOff val="192982"/>
                <a:satOff val="17755"/>
                <a:lumOff val="-2848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3" name="Image" descr="Image">
            <a:extLst>
              <a:ext uri="{FF2B5EF4-FFF2-40B4-BE49-F238E27FC236}">
                <a16:creationId xmlns:a16="http://schemas.microsoft.com/office/drawing/2014/main" xmlns="" id="{A980469E-6FCF-0BAE-9013-D5B718EF47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012" y="365922"/>
            <a:ext cx="1140626" cy="131851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Title">
            <a:extLst>
              <a:ext uri="{FF2B5EF4-FFF2-40B4-BE49-F238E27FC236}">
                <a16:creationId xmlns:a16="http://schemas.microsoft.com/office/drawing/2014/main" xmlns="" id="{010E294B-5F74-A0B7-CD3D-8B72AD778C8B}"/>
              </a:ext>
            </a:extLst>
          </p:cNvPr>
          <p:cNvSpPr txBox="1">
            <a:spLocks/>
          </p:cNvSpPr>
          <p:nvPr userDrawn="1"/>
        </p:nvSpPr>
        <p:spPr>
          <a:xfrm>
            <a:off x="1206500" y="673100"/>
            <a:ext cx="21971000" cy="1433163"/>
          </a:xfrm>
          <a:prstGeom prst="rect">
            <a:avLst/>
          </a:prstGeom>
        </p:spPr>
        <p:txBody>
          <a:bodyPr/>
          <a:lstStyle>
            <a:lvl1pPr marL="0" marR="0" indent="0" algn="l" defTabSz="2438338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5D63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2192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18288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4384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36576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42672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48768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54864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r>
              <a:rPr lang="en-GB" dirty="0"/>
              <a:t>Click to edit Master text styles</a:t>
            </a:r>
          </a:p>
        </p:txBody>
      </p:sp>
      <p:sp>
        <p:nvSpPr>
          <p:cNvPr id="55" name="Your name | RIPE XX | Date">
            <a:extLst>
              <a:ext uri="{FF2B5EF4-FFF2-40B4-BE49-F238E27FC236}">
                <a16:creationId xmlns:a16="http://schemas.microsoft.com/office/drawing/2014/main" xmlns="" id="{04813E65-01D7-8CFD-094F-5588161884C1}"/>
              </a:ext>
            </a:extLst>
          </p:cNvPr>
          <p:cNvSpPr txBox="1">
            <a:spLocks/>
          </p:cNvSpPr>
          <p:nvPr userDrawn="1"/>
        </p:nvSpPr>
        <p:spPr>
          <a:xfrm>
            <a:off x="1206825" y="12910684"/>
            <a:ext cx="11094813" cy="482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marR="0" indent="0" algn="l" defTabSz="2438338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2192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18288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4384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36576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42672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48768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54864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Your name | RIPE XX | Date</a:t>
            </a:r>
          </a:p>
        </p:txBody>
      </p:sp>
      <p:sp>
        <p:nvSpPr>
          <p:cNvPr id="56" name="You can include bullets here…">
            <a:extLst>
              <a:ext uri="{FF2B5EF4-FFF2-40B4-BE49-F238E27FC236}">
                <a16:creationId xmlns:a16="http://schemas.microsoft.com/office/drawing/2014/main" xmlns="" id="{42470B0C-9985-AF6C-37CE-93AEFC0ADE65}"/>
              </a:ext>
            </a:extLst>
          </p:cNvPr>
          <p:cNvSpPr txBox="1">
            <a:spLocks/>
          </p:cNvSpPr>
          <p:nvPr userDrawn="1"/>
        </p:nvSpPr>
        <p:spPr>
          <a:xfrm>
            <a:off x="1206500" y="2729994"/>
            <a:ext cx="20707450" cy="8256012"/>
          </a:xfrm>
          <a:prstGeom prst="rect">
            <a:avLst/>
          </a:prstGeom>
        </p:spPr>
        <p:txBody>
          <a:bodyPr/>
          <a:lstStyle>
            <a:lvl1pPr marL="6096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2192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18288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50AB9F"/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4384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50AB9F"/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50AB9F"/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36576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42672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48768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5486400" marR="0" indent="-609600" algn="l" defTabSz="2438338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accent4">
                  <a:hueOff val="-1247790"/>
                  <a:lumOff val="-12326"/>
                </a:schemeClr>
              </a:buClr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>
              <a:defRPr sz="4600"/>
            </a:pPr>
            <a:r>
              <a:rPr lang="en-GB" sz="4600"/>
              <a:t>Click to edit Master text styles</a:t>
            </a:r>
          </a:p>
          <a:p>
            <a:pPr lvl="1">
              <a:defRPr sz="4600"/>
            </a:pPr>
            <a:r>
              <a:rPr lang="en-GB" sz="4600"/>
              <a:t>Second level</a:t>
            </a:r>
          </a:p>
          <a:p>
            <a:pPr lvl="2">
              <a:defRPr sz="4600"/>
            </a:pPr>
            <a:r>
              <a:rPr lang="en-GB" sz="4600"/>
              <a:t>Third level</a:t>
            </a:r>
          </a:p>
          <a:p>
            <a:pPr lvl="3">
              <a:defRPr sz="4600"/>
            </a:pPr>
            <a:r>
              <a:rPr lang="en-GB" sz="4600"/>
              <a:t>Fourth level</a:t>
            </a:r>
          </a:p>
          <a:p>
            <a:pPr lvl="4">
              <a:defRPr sz="4600"/>
            </a:pPr>
            <a:r>
              <a:rPr lang="en-GB" sz="4600"/>
              <a:t>Fifth level</a:t>
            </a:r>
            <a:endParaRPr lang="en-GB" sz="4600" u="sng" dirty="0">
              <a:hlinkClick r:id="rId11"/>
            </a:endParaRPr>
          </a:p>
        </p:txBody>
      </p:sp>
      <p:sp>
        <p:nvSpPr>
          <p:cNvPr id="57" name="Slide Number">
            <a:extLst>
              <a:ext uri="{FF2B5EF4-FFF2-40B4-BE49-F238E27FC236}">
                <a16:creationId xmlns:a16="http://schemas.microsoft.com/office/drawing/2014/main" xmlns="" id="{26BECAC8-2677-407D-31A9-28A2949D6D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431500" y="12958285"/>
            <a:ext cx="432004" cy="381001"/>
          </a:xfrm>
          <a:prstGeom prst="rect">
            <a:avLst/>
          </a:prstGeom>
        </p:spPr>
        <p:txBody>
          <a:bodyPr wrap="square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6" r:id="rId3"/>
    <p:sldLayoutId id="2147483665" r:id="rId4"/>
    <p:sldLayoutId id="2147483664" r:id="rId5"/>
    <p:sldLayoutId id="2147483663" r:id="rId6"/>
    <p:sldLayoutId id="2147483660" r:id="rId7"/>
    <p:sldLayoutId id="2147483667" r:id="rId8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5D63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6096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00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1pPr>
      <a:lvl2pPr marL="12192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23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2pPr>
      <a:lvl3pPr marL="18288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23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3pPr>
      <a:lvl4pPr marL="24384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23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4pPr>
      <a:lvl5pPr marL="30480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23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5pPr>
      <a:lvl6pPr marL="36576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23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6pPr>
      <a:lvl7pPr marL="42672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23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7pPr>
      <a:lvl8pPr marL="48768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23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8pPr>
      <a:lvl9pPr marL="5486400" marR="0" indent="-609600" algn="l" defTabSz="2438338" eaLnBrk="1" latinLnBrk="0" hangingPunct="1">
        <a:lnSpc>
          <a:spcPct val="90000"/>
        </a:lnSpc>
        <a:spcBef>
          <a:spcPts val="4500"/>
        </a:spcBef>
        <a:spcAft>
          <a:spcPts val="0"/>
        </a:spcAft>
        <a:buClr>
          <a:schemeClr val="accent4">
            <a:hueOff val="-1247790"/>
            <a:lumOff val="-12326"/>
          </a:schemeClr>
        </a:buClr>
        <a:buSzPct val="123000"/>
        <a:buFontTx/>
        <a:buChar char="•"/>
        <a:tabLst/>
        <a:defRPr sz="4800" b="0" i="0" u="none" strike="noStrike" cap="none" spc="0" baseline="0">
          <a:solidFill>
            <a:schemeClr val="accent2">
              <a:hueOff val="192982"/>
              <a:satOff val="17755"/>
              <a:lumOff val="-28483"/>
            </a:schemeClr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HERE IS YOUR PRESENTATION TITLE"/>
          <p:cNvSpPr txBox="1">
            <a:spLocks noGrp="1"/>
          </p:cNvSpPr>
          <p:nvPr>
            <p:ph type="body" sz="quarter" idx="4294967295"/>
          </p:nvPr>
        </p:nvSpPr>
        <p:spPr>
          <a:xfrm>
            <a:off x="10299876" y="4755972"/>
            <a:ext cx="12445707" cy="58273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500" b="1">
                <a:solidFill>
                  <a:srgbClr val="5E5E5E"/>
                </a:solidFill>
              </a:defRPr>
            </a:pPr>
            <a:r>
              <a:rPr lang="en-US" dirty="0">
                <a:solidFill>
                  <a:srgbClr val="FFFFFF"/>
                </a:solidFill>
              </a:rPr>
              <a:t>From Local LANs to a Distributed </a:t>
            </a:r>
            <a:r>
              <a:rPr lang="en-US" dirty="0" smtClean="0">
                <a:solidFill>
                  <a:srgbClr val="FFFFFF"/>
                </a:solidFill>
              </a:rPr>
              <a:t>IX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500" b="1">
                <a:solidFill>
                  <a:srgbClr val="5E5E5E"/>
                </a:solidFill>
              </a:defRPr>
            </a:pPr>
            <a:r>
              <a:rPr lang="ro-RO" dirty="0" err="1" smtClean="0">
                <a:solidFill>
                  <a:schemeClr val="accent2"/>
                </a:solidFill>
              </a:rPr>
              <a:t>Lessons</a:t>
            </a:r>
            <a:r>
              <a:rPr lang="ro-RO" dirty="0" smtClean="0">
                <a:solidFill>
                  <a:schemeClr val="accent2"/>
                </a:solidFill>
              </a:rPr>
              <a:t> </a:t>
            </a:r>
            <a:r>
              <a:rPr lang="ro-RO" dirty="0" err="1">
                <a:solidFill>
                  <a:schemeClr val="accent2"/>
                </a:solidFill>
              </a:rPr>
              <a:t>from</a:t>
            </a:r>
            <a:r>
              <a:rPr lang="ro-RO" dirty="0">
                <a:solidFill>
                  <a:schemeClr val="accent2"/>
                </a:solidFill>
              </a:rPr>
              <a:t> </a:t>
            </a:r>
            <a:r>
              <a:rPr lang="ro-RO" dirty="0" err="1">
                <a:solidFill>
                  <a:schemeClr val="accent2"/>
                </a:solidFill>
              </a:rPr>
              <a:t>Romania’s</a:t>
            </a:r>
            <a:r>
              <a:rPr lang="ro-RO" dirty="0">
                <a:solidFill>
                  <a:schemeClr val="accent2"/>
                </a:solidFill>
              </a:rPr>
              <a:t> Internet </a:t>
            </a:r>
            <a:r>
              <a:rPr lang="ro-RO" dirty="0" err="1">
                <a:solidFill>
                  <a:schemeClr val="accent2"/>
                </a:solidFill>
              </a:rPr>
              <a:t>Evolution</a:t>
            </a:r>
            <a:endParaRPr lang="ro-RO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500" b="1">
                <a:solidFill>
                  <a:srgbClr val="5E5E5E"/>
                </a:solidFill>
              </a:defRPr>
            </a:pPr>
            <a:endParaRPr dirty="0">
              <a:solidFill>
                <a:schemeClr val="accent2"/>
              </a:solidFill>
            </a:endParaRPr>
          </a:p>
        </p:txBody>
      </p:sp>
      <p:sp>
        <p:nvSpPr>
          <p:cNvPr id="222" name="Your Name | RIPE XX | Date"/>
          <p:cNvSpPr txBox="1">
            <a:spLocks noGrp="1"/>
          </p:cNvSpPr>
          <p:nvPr>
            <p:ph type="body" sz="quarter" idx="4294967295"/>
          </p:nvPr>
        </p:nvSpPr>
        <p:spPr>
          <a:xfrm>
            <a:off x="10460890" y="12186785"/>
            <a:ext cx="11356694" cy="6096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>
                <a:solidFill>
                  <a:schemeClr val="accent2"/>
                </a:solidFill>
              </a:rPr>
              <a:t>Eric Andrei B</a:t>
            </a:r>
            <a:r>
              <a:rPr lang="ro-RO" dirty="0" err="1" smtClean="0">
                <a:solidFill>
                  <a:schemeClr val="accent2"/>
                </a:solidFill>
              </a:rPr>
              <a:t>ăleanu</a:t>
            </a:r>
            <a:r>
              <a:rPr lang="ro-RO" dirty="0" smtClean="0">
                <a:solidFill>
                  <a:schemeClr val="accent2"/>
                </a:solidFill>
              </a:rPr>
              <a:t> </a:t>
            </a:r>
            <a:r>
              <a:rPr dirty="0" smtClean="0"/>
              <a:t>| </a:t>
            </a:r>
            <a:r>
              <a:rPr dirty="0"/>
              <a:t>RIPE </a:t>
            </a:r>
            <a:r>
              <a:rPr lang="ro-RO" dirty="0" smtClean="0"/>
              <a:t>NCC </a:t>
            </a:r>
            <a:r>
              <a:rPr lang="ro-RO" dirty="0" err="1" smtClean="0"/>
              <a:t>Days</a:t>
            </a:r>
            <a:r>
              <a:rPr lang="ro-RO" dirty="0" smtClean="0"/>
              <a:t> </a:t>
            </a:r>
            <a:r>
              <a:rPr lang="ro-RO" dirty="0" err="1" smtClean="0"/>
              <a:t>Baltics</a:t>
            </a:r>
            <a:r>
              <a:rPr dirty="0" smtClean="0"/>
              <a:t> </a:t>
            </a:r>
            <a:r>
              <a:rPr dirty="0"/>
              <a:t>| </a:t>
            </a:r>
            <a:r>
              <a:rPr lang="ro-RO" dirty="0" smtClean="0"/>
              <a:t>4 June 2026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12" y="3878149"/>
            <a:ext cx="8937564" cy="63814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Learning</a:t>
            </a:r>
            <a:r>
              <a:rPr lang="ro-RO" dirty="0"/>
              <a:t> </a:t>
            </a:r>
            <a:r>
              <a:rPr lang="en-US" dirty="0"/>
              <a:t>p</a:t>
            </a:r>
            <a:r>
              <a:rPr lang="ro-RO" dirty="0" err="1"/>
              <a:t>hase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 err="1"/>
              <a:t>Learning</a:t>
            </a:r>
            <a:r>
              <a:rPr lang="ro-RO" b="1" dirty="0"/>
              <a:t> </a:t>
            </a:r>
            <a:r>
              <a:rPr lang="ro-RO" b="1" dirty="0" err="1"/>
              <a:t>how</a:t>
            </a:r>
            <a:r>
              <a:rPr lang="ro-RO" b="1" dirty="0"/>
              <a:t> </a:t>
            </a:r>
            <a:r>
              <a:rPr lang="ro-RO" b="1" dirty="0" err="1"/>
              <a:t>IXs</a:t>
            </a:r>
            <a:r>
              <a:rPr lang="ro-RO" b="1" dirty="0"/>
              <a:t> operate</a:t>
            </a:r>
            <a:endParaRPr lang="en-US" b="1" dirty="0"/>
          </a:p>
          <a:p>
            <a:r>
              <a:rPr lang="en-US" dirty="0" smtClean="0"/>
              <a:t>In </a:t>
            </a:r>
            <a:r>
              <a:rPr lang="en-US" dirty="0"/>
              <a:t>the early stages, we built the exchange based on practical needs, without a clear understanding of how Internet Exchanges should operate.</a:t>
            </a:r>
          </a:p>
          <a:p>
            <a:r>
              <a:rPr lang="en-US" dirty="0" smtClean="0"/>
              <a:t>In </a:t>
            </a:r>
            <a:r>
              <a:rPr lang="en-US" dirty="0"/>
              <a:t>2008, we joined Euro-IX.</a:t>
            </a:r>
            <a:br>
              <a:rPr lang="en-US" dirty="0"/>
            </a:br>
            <a:r>
              <a:rPr lang="en-US" dirty="0"/>
              <a:t>This is where we learned how an Internet Exchange is actually built and run.</a:t>
            </a:r>
          </a:p>
          <a:p>
            <a:r>
              <a:rPr lang="en-US" dirty="0" smtClean="0"/>
              <a:t>Later</a:t>
            </a:r>
            <a:r>
              <a:rPr lang="en-US" dirty="0"/>
              <a:t>, through RIPE Meetings and other events, we became more connected to the broader Internet community.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9857193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/>
              <a:t>InterLAN</a:t>
            </a:r>
            <a:r>
              <a:rPr lang="en-US" dirty="0"/>
              <a:t>-IX</a:t>
            </a:r>
            <a:r>
              <a:rPr lang="ro-RO" dirty="0"/>
              <a:t> </a:t>
            </a:r>
            <a:r>
              <a:rPr lang="en-US" dirty="0"/>
              <a:t>m</a:t>
            </a:r>
            <a:r>
              <a:rPr lang="ro-RO" dirty="0" err="1"/>
              <a:t>odel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1095138" cy="8256012"/>
          </a:xfrm>
        </p:spPr>
        <p:txBody>
          <a:bodyPr/>
          <a:lstStyle/>
          <a:p>
            <a:pPr marL="0" indent="0">
              <a:buNone/>
            </a:pPr>
            <a:r>
              <a:rPr lang="ro-RO" b="1" dirty="0" err="1"/>
              <a:t>Membership-based</a:t>
            </a:r>
            <a:r>
              <a:rPr lang="ro-RO" b="1" dirty="0"/>
              <a:t> model</a:t>
            </a:r>
            <a:endParaRPr lang="en-US" b="1" dirty="0"/>
          </a:p>
          <a:p>
            <a:r>
              <a:rPr lang="en-US" dirty="0" smtClean="0"/>
              <a:t>InterLAN-IX </a:t>
            </a:r>
            <a:r>
              <a:rPr lang="en-US" dirty="0"/>
              <a:t>is owned by an association of network operators.</a:t>
            </a:r>
          </a:p>
          <a:p>
            <a:r>
              <a:rPr lang="en-US" dirty="0" smtClean="0"/>
              <a:t>Local </a:t>
            </a:r>
            <a:r>
              <a:rPr lang="en-US" dirty="0"/>
              <a:t>and regional operators can become members and access the exchange through membership.</a:t>
            </a:r>
          </a:p>
          <a:p>
            <a:r>
              <a:rPr lang="en-US" dirty="0" smtClean="0"/>
              <a:t>Larger </a:t>
            </a:r>
            <a:r>
              <a:rPr lang="en-US" dirty="0"/>
              <a:t>operators cannot become members, but can connect to InterLAN-IX based on commercial agreements.</a:t>
            </a:r>
          </a:p>
          <a:p>
            <a:pPr marL="0" indent="0">
              <a:buNone/>
            </a:pPr>
            <a:endParaRPr lang="ro-RO" dirty="0"/>
          </a:p>
          <a:p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638" y="2729994"/>
            <a:ext cx="10875862" cy="87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181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Expansion</a:t>
            </a:r>
            <a:r>
              <a:rPr lang="ro-RO" dirty="0"/>
              <a:t> </a:t>
            </a:r>
            <a:r>
              <a:rPr lang="ro-RO" dirty="0" err="1"/>
              <a:t>beyond</a:t>
            </a:r>
            <a:r>
              <a:rPr lang="ro-RO" dirty="0"/>
              <a:t> </a:t>
            </a:r>
            <a:r>
              <a:rPr lang="ro-RO" dirty="0" err="1"/>
              <a:t>Bucharest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ro-RO" b="1" dirty="0" err="1"/>
              <a:t>Operators</a:t>
            </a:r>
            <a:r>
              <a:rPr lang="ro-RO" b="1" dirty="0"/>
              <a:t> </a:t>
            </a:r>
            <a:r>
              <a:rPr lang="ro-RO" b="1" dirty="0" err="1"/>
              <a:t>outside</a:t>
            </a:r>
            <a:r>
              <a:rPr lang="ro-RO" b="1" dirty="0"/>
              <a:t> </a:t>
            </a:r>
            <a:r>
              <a:rPr lang="ro-RO" b="1" dirty="0" err="1"/>
              <a:t>Bucharest</a:t>
            </a:r>
            <a:r>
              <a:rPr lang="ro-RO" b="1" dirty="0"/>
              <a:t> </a:t>
            </a:r>
            <a:r>
              <a:rPr lang="ro-RO" b="1" dirty="0" err="1"/>
              <a:t>join</a:t>
            </a:r>
            <a:endParaRPr lang="ro-RO" dirty="0"/>
          </a:p>
          <a:p>
            <a:r>
              <a:rPr lang="en-US" dirty="0" smtClean="0"/>
              <a:t>As </a:t>
            </a:r>
            <a:r>
              <a:rPr lang="en-US" dirty="0"/>
              <a:t>the community grew, more operators from outside Bucharest started to join InterLAN.</a:t>
            </a:r>
          </a:p>
          <a:p>
            <a:r>
              <a:rPr lang="en-US" dirty="0" smtClean="0"/>
              <a:t>This </a:t>
            </a:r>
            <a:r>
              <a:rPr lang="en-US" dirty="0"/>
              <a:t>made it clear that not all networks could be physically present in the capital.</a:t>
            </a:r>
          </a:p>
          <a:p>
            <a:r>
              <a:rPr lang="en-US" dirty="0" smtClean="0"/>
              <a:t>At </a:t>
            </a:r>
            <a:r>
              <a:rPr lang="en-US" dirty="0"/>
              <a:t>the same time, most interconnection was still taking place in Bucharest.</a:t>
            </a:r>
          </a:p>
          <a:p>
            <a:r>
              <a:rPr lang="en-US" dirty="0" smtClean="0"/>
              <a:t>For </a:t>
            </a:r>
            <a:r>
              <a:rPr lang="en-US" dirty="0"/>
              <a:t>these operators, participating in the exchange required a different approach.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9174451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Distance</a:t>
            </a:r>
            <a:r>
              <a:rPr lang="ro-RO" dirty="0"/>
              <a:t> </a:t>
            </a:r>
            <a:r>
              <a:rPr lang="ro-RO" dirty="0" err="1" smtClean="0"/>
              <a:t>matters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16" y="2106263"/>
            <a:ext cx="15574712" cy="105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40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 smtClean="0"/>
              <a:t>Distance</a:t>
            </a:r>
            <a:r>
              <a:rPr lang="ro-RO" dirty="0" smtClean="0"/>
              <a:t> </a:t>
            </a:r>
            <a:r>
              <a:rPr lang="ro-RO" dirty="0" err="1" smtClean="0"/>
              <a:t>matters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2363196" cy="82560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Geographic constraints</a:t>
            </a:r>
          </a:p>
          <a:p>
            <a:r>
              <a:rPr lang="en-US" dirty="0" smtClean="0"/>
              <a:t>Romania </a:t>
            </a:r>
            <a:r>
              <a:rPr lang="en-US" dirty="0"/>
              <a:t>is a relatively large country, with a surface of around 238,000 square </a:t>
            </a:r>
            <a:r>
              <a:rPr lang="en-US" dirty="0" err="1"/>
              <a:t>kilometres</a:t>
            </a:r>
            <a:r>
              <a:rPr lang="en-US" dirty="0"/>
              <a:t>.</a:t>
            </a:r>
          </a:p>
          <a:p>
            <a:r>
              <a:rPr lang="en-US" dirty="0" smtClean="0"/>
              <a:t>Its </a:t>
            </a:r>
            <a:r>
              <a:rPr lang="en-US" dirty="0"/>
              <a:t>major cities are spread across long distances, often hundreds of </a:t>
            </a:r>
            <a:r>
              <a:rPr lang="en-US" dirty="0" err="1"/>
              <a:t>kilometres</a:t>
            </a:r>
            <a:r>
              <a:rPr lang="en-US" dirty="0"/>
              <a:t> apart.</a:t>
            </a:r>
          </a:p>
          <a:p>
            <a:r>
              <a:rPr lang="en-US" dirty="0" smtClean="0"/>
              <a:t>For </a:t>
            </a:r>
            <a:r>
              <a:rPr lang="en-US" dirty="0"/>
              <a:t>operators outside Bucharest, participating in the main interconnection ecosystem required building long-distance connections.</a:t>
            </a:r>
          </a:p>
          <a:p>
            <a:endParaRPr lang="ro-R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696" y="4115814"/>
            <a:ext cx="9607804" cy="64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3985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/>
              <a:t>A </a:t>
            </a:r>
            <a:r>
              <a:rPr lang="ro-RO" dirty="0" err="1"/>
              <a:t>practical</a:t>
            </a:r>
            <a:r>
              <a:rPr lang="ro-RO" dirty="0"/>
              <a:t> </a:t>
            </a:r>
            <a:r>
              <a:rPr lang="ro-RO" dirty="0" err="1"/>
              <a:t>limitation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/>
              <a:t>Limited </a:t>
            </a:r>
            <a:r>
              <a:rPr lang="ro-RO" b="1" dirty="0" err="1"/>
              <a:t>connectivity</a:t>
            </a:r>
            <a:r>
              <a:rPr lang="ro-RO" b="1" dirty="0"/>
              <a:t> </a:t>
            </a:r>
            <a:r>
              <a:rPr lang="ro-RO" b="1" dirty="0" err="1"/>
              <a:t>options</a:t>
            </a:r>
            <a:endParaRPr lang="en-US" b="1" dirty="0"/>
          </a:p>
          <a:p>
            <a:r>
              <a:rPr lang="en-US" dirty="0" smtClean="0"/>
              <a:t>Operators </a:t>
            </a:r>
            <a:r>
              <a:rPr lang="en-US" dirty="0"/>
              <a:t>from outside Bucharest had limited options.</a:t>
            </a:r>
          </a:p>
          <a:p>
            <a:endParaRPr lang="ro-RO" dirty="0" smtClean="0"/>
          </a:p>
          <a:p>
            <a:r>
              <a:rPr lang="en-US" dirty="0" smtClean="0"/>
              <a:t>They </a:t>
            </a:r>
            <a:r>
              <a:rPr lang="en-US" dirty="0"/>
              <a:t>could either build long-distance connections to the capital or rely on upstream providers for traffic exchange.</a:t>
            </a:r>
          </a:p>
          <a:p>
            <a:endParaRPr lang="ro-RO" dirty="0" smtClean="0"/>
          </a:p>
          <a:p>
            <a:r>
              <a:rPr lang="en-US" dirty="0" smtClean="0"/>
              <a:t>Both </a:t>
            </a:r>
            <a:r>
              <a:rPr lang="en-US" dirty="0"/>
              <a:t>options increased costs and reduced the benefits of direct interconnection.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3537203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Why</a:t>
            </a:r>
            <a:r>
              <a:rPr lang="ro-RO" dirty="0"/>
              <a:t> </a:t>
            </a:r>
            <a:r>
              <a:rPr lang="ro-RO" dirty="0" err="1"/>
              <a:t>not</a:t>
            </a:r>
            <a:r>
              <a:rPr lang="ro-RO" dirty="0"/>
              <a:t> local </a:t>
            </a:r>
            <a:r>
              <a:rPr lang="ro-RO" dirty="0" err="1"/>
              <a:t>IXs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3186156" cy="8256012"/>
          </a:xfrm>
        </p:spPr>
        <p:txBody>
          <a:bodyPr/>
          <a:lstStyle/>
          <a:p>
            <a:pPr marL="0" indent="0">
              <a:buNone/>
            </a:pPr>
            <a:r>
              <a:rPr lang="ro-RO" b="1" dirty="0"/>
              <a:t>Limited local scale</a:t>
            </a:r>
            <a:endParaRPr lang="en-US" b="1" dirty="0"/>
          </a:p>
          <a:p>
            <a:r>
              <a:rPr lang="en-US" dirty="0" smtClean="0"/>
              <a:t>One </a:t>
            </a:r>
            <a:r>
              <a:rPr lang="en-US" dirty="0"/>
              <a:t>possible approach would have been to build local Internet Exchanges in several cities.</a:t>
            </a:r>
          </a:p>
          <a:p>
            <a:r>
              <a:rPr lang="en-US" dirty="0" smtClean="0"/>
              <a:t>In </a:t>
            </a:r>
            <a:r>
              <a:rPr lang="en-US" dirty="0"/>
              <a:t>practice, this was not a strong option.</a:t>
            </a:r>
          </a:p>
          <a:p>
            <a:r>
              <a:rPr lang="en-US" dirty="0" smtClean="0"/>
              <a:t>In </a:t>
            </a:r>
            <a:r>
              <a:rPr lang="en-US" dirty="0"/>
              <a:t>many places, there were only a few operators, and the amount of local traffic was too small to justify a separate exchange.</a:t>
            </a:r>
          </a:p>
          <a:p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656" y="4334256"/>
            <a:ext cx="8784844" cy="58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943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ro-RO" dirty="0" err="1"/>
              <a:t>hosen</a:t>
            </a:r>
            <a:r>
              <a:rPr lang="ro-RO" dirty="0"/>
              <a:t> </a:t>
            </a:r>
            <a:r>
              <a:rPr lang="ro-RO" dirty="0" err="1"/>
              <a:t>approach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Extending InterLAN-IX</a:t>
            </a:r>
            <a:endParaRPr lang="en-US" dirty="0"/>
          </a:p>
          <a:p>
            <a:r>
              <a:rPr lang="en-US" dirty="0" smtClean="0"/>
              <a:t>Instead </a:t>
            </a:r>
            <a:r>
              <a:rPr lang="en-US" dirty="0"/>
              <a:t>of building multiple small exchanges, we chose to extend InterLAN-IX.</a:t>
            </a:r>
          </a:p>
          <a:p>
            <a:r>
              <a:rPr lang="en-US" dirty="0" smtClean="0"/>
              <a:t>We </a:t>
            </a:r>
            <a:r>
              <a:rPr lang="en-US" dirty="0"/>
              <a:t>created additional points of presence in other cities, allowing operators to connect locally while remaining part of the same exchange.</a:t>
            </a:r>
          </a:p>
          <a:p>
            <a:r>
              <a:rPr lang="en-US" dirty="0" smtClean="0"/>
              <a:t>The </a:t>
            </a:r>
            <a:r>
              <a:rPr lang="en-US" dirty="0"/>
              <a:t>goal was to provide access to the existing ecosystem, not to fragment it.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718683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One</a:t>
            </a:r>
            <a:r>
              <a:rPr lang="ro-RO" dirty="0"/>
              <a:t> </a:t>
            </a:r>
            <a:r>
              <a:rPr lang="ro-RO" dirty="0" err="1"/>
              <a:t>exchange</a:t>
            </a:r>
            <a:r>
              <a:rPr lang="ro-RO" dirty="0"/>
              <a:t>, multiple </a:t>
            </a:r>
            <a:r>
              <a:rPr lang="ro-RO" dirty="0" err="1"/>
              <a:t>locations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1832844" cy="82560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Distributed layer 2 platform.</a:t>
            </a:r>
          </a:p>
          <a:p>
            <a:r>
              <a:rPr lang="en-US" dirty="0"/>
              <a:t>It includes multiple points of presence connected as part of the same exchange.</a:t>
            </a:r>
          </a:p>
          <a:p>
            <a:r>
              <a:rPr lang="en-US" dirty="0"/>
              <a:t>Participants in different cities are part of the same interconnection environment, regardless of their physical location.</a:t>
            </a:r>
          </a:p>
          <a:p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344" y="2723666"/>
            <a:ext cx="10138156" cy="826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79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Results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Growth and regional reach</a:t>
            </a:r>
            <a:endParaRPr lang="en-US" dirty="0"/>
          </a:p>
          <a:p>
            <a:r>
              <a:rPr lang="en-US" dirty="0" smtClean="0"/>
              <a:t>Over </a:t>
            </a:r>
            <a:r>
              <a:rPr lang="en-US" dirty="0"/>
              <a:t>time, this approach allowed InterLAN-IX to expand beyond its initial presence in Bucharest.</a:t>
            </a:r>
          </a:p>
          <a:p>
            <a:r>
              <a:rPr lang="en-US" dirty="0" smtClean="0"/>
              <a:t>Today</a:t>
            </a:r>
            <a:r>
              <a:rPr lang="en-US" dirty="0"/>
              <a:t>, InterLAN-IX connects more than 140 network and content operators.</a:t>
            </a:r>
          </a:p>
          <a:p>
            <a:r>
              <a:rPr lang="en-US" dirty="0" smtClean="0"/>
              <a:t>Participants </a:t>
            </a:r>
            <a:r>
              <a:rPr lang="en-US" dirty="0"/>
              <a:t>are not only from Romania, but also from our </a:t>
            </a:r>
            <a:r>
              <a:rPr lang="en-US" dirty="0" err="1"/>
              <a:t>neighbouring</a:t>
            </a:r>
            <a:r>
              <a:rPr lang="en-US" dirty="0"/>
              <a:t> countries: Moldova, Bulgaria, Hungary, Serbia and Ukraine.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954561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2167F2A-43D3-C85E-B0A8-2D338678B1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/>
              <a:t>The </a:t>
            </a:r>
            <a:r>
              <a:rPr lang="en-US" dirty="0"/>
              <a:t>b</a:t>
            </a:r>
            <a:r>
              <a:rPr lang="ro-RO" dirty="0" err="1"/>
              <a:t>eginning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1DA941-6FC3-1490-881B-F5FF9485FA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6825" y="12908328"/>
            <a:ext cx="11094813" cy="487313"/>
          </a:xfrm>
        </p:spPr>
        <p:txBody>
          <a:bodyPr/>
          <a:lstStyle/>
          <a:p>
            <a:r>
              <a:rPr lang="ro-RO" dirty="0" smtClean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Eric Andrei Băleanu</a:t>
            </a:r>
            <a:r>
              <a:rPr lang="en-GB" dirty="0" smtClean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dirty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| RIPE </a:t>
            </a:r>
            <a:r>
              <a:rPr lang="ro-RO" dirty="0" smtClean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NCC </a:t>
            </a:r>
            <a:r>
              <a:rPr lang="ro-RO" dirty="0" err="1" smtClean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Days</a:t>
            </a:r>
            <a:r>
              <a:rPr lang="ro-RO" dirty="0" smtClean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o-RO" dirty="0" err="1" smtClean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Baltics</a:t>
            </a:r>
            <a:r>
              <a:rPr lang="en-GB" dirty="0" smtClean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dirty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| </a:t>
            </a:r>
            <a:r>
              <a:rPr lang="ro-RO" dirty="0" smtClean="0">
                <a:solidFill>
                  <a:srgbClr val="0C5A53"/>
                </a:solidFill>
                <a:effectLst/>
                <a:latin typeface="Verdana" panose="020B0604030504040204" pitchFamily="34" charset="0"/>
              </a:rPr>
              <a:t>4 June 2026</a:t>
            </a:r>
            <a:endParaRPr lang="en-GB" dirty="0">
              <a:solidFill>
                <a:srgbClr val="0C5A53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C00775-27AB-45C3-4746-9F26E214C716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6898620" cy="9394950"/>
          </a:xfrm>
          <a:noFill/>
        </p:spPr>
        <p:txBody>
          <a:bodyPr/>
          <a:lstStyle/>
          <a:p>
            <a:pPr marL="0" indent="0">
              <a:buNone/>
            </a:pPr>
            <a:r>
              <a:rPr lang="ro-RO" b="1" dirty="0" err="1"/>
              <a:t>User-built</a:t>
            </a:r>
            <a:r>
              <a:rPr lang="ro-RO" b="1" dirty="0"/>
              <a:t> </a:t>
            </a:r>
            <a:r>
              <a:rPr lang="ro-RO" b="1" dirty="0" err="1"/>
              <a:t>networks</a:t>
            </a:r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the late 1990s and early 2000s, many networks in Romania were built by users themselves, inside apartment buildings and </a:t>
            </a:r>
            <a:r>
              <a:rPr lang="en-US" dirty="0" err="1"/>
              <a:t>neighbourhoods</a:t>
            </a:r>
            <a:r>
              <a:rPr lang="en-US" dirty="0"/>
              <a:t>.</a:t>
            </a:r>
          </a:p>
          <a:p>
            <a:r>
              <a:rPr lang="en-US" dirty="0" smtClean="0"/>
              <a:t>People </a:t>
            </a:r>
            <a:r>
              <a:rPr lang="en-US" dirty="0"/>
              <a:t>connected their computers using Ethernet cables, often running them between apartments or across buildings. These networks were used mainly for gaming, chatting and sharing files.</a:t>
            </a:r>
          </a:p>
          <a:p>
            <a:r>
              <a:rPr lang="en-US" dirty="0" smtClean="0"/>
              <a:t>At </a:t>
            </a:r>
            <a:r>
              <a:rPr lang="en-US" dirty="0"/>
              <a:t>that time, these were not Internet service providers. They were simply local communities building their own networks to communicate and exchange content.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58" t="1660" r="25635"/>
          <a:stretch/>
        </p:blipFill>
        <p:spPr>
          <a:xfrm>
            <a:off x="18105120" y="4160790"/>
            <a:ext cx="5072381" cy="730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742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Impact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Supporting smaller operators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platform helps smaller and regional operators remain part of the interconnection ecosystem.</a:t>
            </a:r>
          </a:p>
          <a:p>
            <a:r>
              <a:rPr lang="en-US" dirty="0" smtClean="0"/>
              <a:t>It </a:t>
            </a:r>
            <a:r>
              <a:rPr lang="en-US" dirty="0"/>
              <a:t>lowers the barrier to participation and allows more networks to exchange traffic directly.</a:t>
            </a:r>
          </a:p>
          <a:p>
            <a:r>
              <a:rPr lang="en-US" dirty="0" smtClean="0"/>
              <a:t>At </a:t>
            </a:r>
            <a:r>
              <a:rPr lang="en-US" dirty="0"/>
              <a:t>the same time, the presence of many local operators makes the exchange more attractive for transit providers and content networks.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880791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Combined </a:t>
            </a:r>
            <a:r>
              <a:rPr lang="ro-RO" dirty="0" err="1"/>
              <a:t>effect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/>
              <a:t>Scale </a:t>
            </a:r>
            <a:r>
              <a:rPr lang="ro-RO" b="1" dirty="0" err="1"/>
              <a:t>with</a:t>
            </a:r>
            <a:r>
              <a:rPr lang="ro-RO" b="1" dirty="0"/>
              <a:t> </a:t>
            </a:r>
            <a:r>
              <a:rPr lang="ro-RO" b="1" dirty="0" err="1"/>
              <a:t>broad</a:t>
            </a:r>
            <a:r>
              <a:rPr lang="ro-RO" b="1" dirty="0"/>
              <a:t> </a:t>
            </a:r>
            <a:r>
              <a:rPr lang="ro-RO" b="1" dirty="0" err="1"/>
              <a:t>participation</a:t>
            </a:r>
            <a:endParaRPr lang="en-US" b="1" dirty="0"/>
          </a:p>
          <a:p>
            <a:r>
              <a:rPr lang="en-US" dirty="0" smtClean="0"/>
              <a:t>The </a:t>
            </a:r>
            <a:r>
              <a:rPr lang="en-US" dirty="0"/>
              <a:t>model allows a large number of smaller networks to remain active.</a:t>
            </a:r>
          </a:p>
          <a:p>
            <a:r>
              <a:rPr lang="en-US" dirty="0" smtClean="0"/>
              <a:t>At </a:t>
            </a:r>
            <a:r>
              <a:rPr lang="en-US" dirty="0"/>
              <a:t>the same time, it creates an environment that is relevant for larger operators and content providers.</a:t>
            </a:r>
          </a:p>
          <a:p>
            <a:r>
              <a:rPr lang="en-US" dirty="0" smtClean="0"/>
              <a:t>This </a:t>
            </a:r>
            <a:r>
              <a:rPr lang="en-US" dirty="0"/>
              <a:t>combination increases the overall value of the exchange.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306692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Lessons</a:t>
            </a:r>
            <a:r>
              <a:rPr lang="ro-RO" dirty="0"/>
              <a:t> </a:t>
            </a:r>
            <a:r>
              <a:rPr lang="ro-RO" dirty="0" err="1"/>
              <a:t>learned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Adapting to local conditions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InterLAN-IX model was shaped by the specific conditions of the Romanian market.</a:t>
            </a:r>
          </a:p>
          <a:p>
            <a:r>
              <a:rPr lang="en-US" dirty="0" smtClean="0"/>
              <a:t>It </a:t>
            </a:r>
            <a:r>
              <a:rPr lang="en-US" dirty="0"/>
              <a:t>reflects a country with large distances between cities and strong concentration of interconnection in the capital.</a:t>
            </a:r>
          </a:p>
          <a:p>
            <a:r>
              <a:rPr lang="en-US" dirty="0" smtClean="0"/>
              <a:t>In </a:t>
            </a:r>
            <a:r>
              <a:rPr lang="en-US" dirty="0"/>
              <a:t>this context, extending one exchange proved more effective than building multiple smaller ones.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2735992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 err="1"/>
              <a:t>Evolution</a:t>
            </a:r>
            <a:r>
              <a:rPr lang="ro-RO" b="1" dirty="0"/>
              <a:t> of InterLAN-IX</a:t>
            </a:r>
            <a:endParaRPr lang="en-US" b="1" dirty="0"/>
          </a:p>
          <a:p>
            <a:r>
              <a:rPr lang="en-US" dirty="0" smtClean="0"/>
              <a:t>InterLAN </a:t>
            </a:r>
            <a:r>
              <a:rPr lang="en-US" dirty="0"/>
              <a:t>started as a group of local networks solving practical problems.</a:t>
            </a:r>
          </a:p>
          <a:p>
            <a:r>
              <a:rPr lang="en-US" dirty="0" smtClean="0"/>
              <a:t>InterLAN-IX </a:t>
            </a:r>
            <a:r>
              <a:rPr lang="en-US" dirty="0"/>
              <a:t>emerged later as the structured form of that community.</a:t>
            </a:r>
          </a:p>
          <a:p>
            <a:r>
              <a:rPr lang="en-US" dirty="0" smtClean="0"/>
              <a:t>Its </a:t>
            </a:r>
            <a:r>
              <a:rPr lang="en-US" dirty="0"/>
              <a:t>distributed architecture was not the result of a single design decision, but of continuous adaptation to the way the network evolved.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0074716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2"/>
          </p:nvPr>
        </p:nvSpPr>
        <p:spPr>
          <a:xfrm>
            <a:off x="1359225" y="12913458"/>
            <a:ext cx="11094813" cy="477054"/>
          </a:xfrm>
        </p:spPr>
        <p:txBody>
          <a:bodyPr/>
          <a:lstStyle/>
          <a:p>
            <a:r>
              <a:rPr lang="ro-RO" dirty="0"/>
              <a:t>Eric Andrei Băleanu | RIPE NCC </a:t>
            </a:r>
            <a:r>
              <a:rPr lang="ro-RO" dirty="0" err="1"/>
              <a:t>Days</a:t>
            </a:r>
            <a:r>
              <a:rPr lang="ro-RO" dirty="0"/>
              <a:t> </a:t>
            </a:r>
            <a:r>
              <a:rPr lang="ro-RO" dirty="0" err="1"/>
              <a:t>Baltics</a:t>
            </a:r>
            <a:r>
              <a:rPr lang="ro-RO" dirty="0"/>
              <a:t> | 4 June </a:t>
            </a:r>
            <a:r>
              <a:rPr lang="ro-RO" dirty="0" smtClean="0"/>
              <a:t>2026</a:t>
            </a:r>
            <a:endParaRPr lang="ro-R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96" y="7328142"/>
            <a:ext cx="7759446" cy="5540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13" y="987552"/>
            <a:ext cx="3405412" cy="3811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816033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A22D271-9045-8CD4-BD8F-D4FB2E5606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59225" y="12913458"/>
            <a:ext cx="11094813" cy="477054"/>
          </a:xfrm>
        </p:spPr>
        <p:txBody>
          <a:bodyPr/>
          <a:lstStyle/>
          <a:p>
            <a:r>
              <a:rPr lang="en-US" dirty="0"/>
              <a:t>Eric Andrei Băleanu | RIPE NCC Days Baltics | 4 June </a:t>
            </a:r>
            <a:r>
              <a:rPr lang="en-US" dirty="0" smtClean="0"/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869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/>
              <a:t>Internet </a:t>
            </a:r>
            <a:r>
              <a:rPr lang="en-US" dirty="0"/>
              <a:t>c</a:t>
            </a:r>
            <a:r>
              <a:rPr lang="ro-RO" dirty="0" err="1"/>
              <a:t>omes</a:t>
            </a:r>
            <a:r>
              <a:rPr lang="ro-RO" dirty="0"/>
              <a:t> </a:t>
            </a:r>
            <a:r>
              <a:rPr lang="en-US" dirty="0"/>
              <a:t>l</a:t>
            </a:r>
            <a:r>
              <a:rPr lang="ro-RO" dirty="0" err="1"/>
              <a:t>ater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From local networks to Internet access</a:t>
            </a:r>
          </a:p>
          <a:p>
            <a:r>
              <a:rPr lang="en-US" dirty="0" smtClean="0"/>
              <a:t>Internet </a:t>
            </a:r>
            <a:r>
              <a:rPr lang="en-US" dirty="0"/>
              <a:t>access was limited and expensive. Most users relied on dial-up connections, charged per minute. Permanent connections existed, but they were typically available only to companies and were very costly.</a:t>
            </a:r>
          </a:p>
          <a:p>
            <a:r>
              <a:rPr lang="en-US" dirty="0" smtClean="0"/>
              <a:t>In </a:t>
            </a:r>
            <a:r>
              <a:rPr lang="en-US" dirty="0"/>
              <a:t>this context, users started sharing a single Internet connection across their local networks. A leased line or cable connection would be distributed to tens or even hundreds of users.</a:t>
            </a:r>
          </a:p>
          <a:p>
            <a:r>
              <a:rPr lang="en-US" dirty="0" smtClean="0"/>
              <a:t>As </a:t>
            </a:r>
            <a:r>
              <a:rPr lang="en-US" dirty="0"/>
              <a:t>a result, these local networks gradually became platforms for Internet access, not just local communication.</a:t>
            </a:r>
          </a:p>
          <a:p>
            <a:pPr marL="0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6251763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First</a:t>
            </a:r>
            <a:r>
              <a:rPr lang="ro-RO" dirty="0"/>
              <a:t> </a:t>
            </a:r>
            <a:r>
              <a:rPr lang="ro-RO" dirty="0" err="1"/>
              <a:t>interconnections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3405612" cy="82560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Local traffic exchange</a:t>
            </a:r>
          </a:p>
          <a:p>
            <a:r>
              <a:rPr lang="en-US" dirty="0" smtClean="0"/>
              <a:t>As </a:t>
            </a:r>
            <a:r>
              <a:rPr lang="en-US" dirty="0"/>
              <a:t>these networks grew, many of them became small Internet service providers.</a:t>
            </a:r>
          </a:p>
          <a:p>
            <a:r>
              <a:rPr lang="en-US" dirty="0" smtClean="0"/>
              <a:t>At </a:t>
            </a:r>
            <a:r>
              <a:rPr lang="en-US" dirty="0"/>
              <a:t>some point, operators </a:t>
            </a:r>
            <a:r>
              <a:rPr lang="en-US" dirty="0" err="1"/>
              <a:t>realised</a:t>
            </a:r>
            <a:r>
              <a:rPr lang="en-US" dirty="0"/>
              <a:t> that a large part of their traffic was local and could be exchanged directly. Instead of sending traffic through upstream providers, they began connecting their networks to each other</a:t>
            </a:r>
            <a:r>
              <a:rPr lang="en-US" dirty="0" smtClean="0"/>
              <a:t>.</a:t>
            </a:r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112" y="4130258"/>
            <a:ext cx="8565388" cy="57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172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First</a:t>
            </a:r>
            <a:r>
              <a:rPr lang="ro-RO" dirty="0"/>
              <a:t> </a:t>
            </a:r>
            <a:r>
              <a:rPr lang="ro-RO" dirty="0" err="1"/>
              <a:t>interconnections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3405612" cy="825601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These early interconnections were informal and built on practical needs, not on formal design.</a:t>
            </a:r>
          </a:p>
          <a:p>
            <a:r>
              <a:rPr lang="en-US" dirty="0"/>
              <a:t>We were effectively building an Internet Exchange, without knowing the term at the time.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112" y="4130258"/>
            <a:ext cx="8565388" cy="57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88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 err="1"/>
              <a:t>Birth</a:t>
            </a:r>
            <a:r>
              <a:rPr lang="ro-RO" dirty="0"/>
              <a:t> of InterLAN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6404844" cy="8256012"/>
          </a:xfrm>
        </p:spPr>
        <p:txBody>
          <a:bodyPr/>
          <a:lstStyle/>
          <a:p>
            <a:pPr marL="0" indent="0">
              <a:buNone/>
            </a:pPr>
            <a:r>
              <a:rPr lang="ro-RO" b="1" dirty="0" err="1"/>
              <a:t>Initial</a:t>
            </a:r>
            <a:r>
              <a:rPr lang="ro-RO" b="1" dirty="0"/>
              <a:t> </a:t>
            </a:r>
            <a:r>
              <a:rPr lang="ro-RO" b="1" dirty="0" err="1"/>
              <a:t>interconnection</a:t>
            </a:r>
            <a:r>
              <a:rPr lang="ro-RO" b="1" dirty="0"/>
              <a:t> </a:t>
            </a:r>
            <a:r>
              <a:rPr lang="ro-RO" b="1" dirty="0" err="1"/>
              <a:t>platform</a:t>
            </a:r>
            <a:endParaRPr lang="en-US" b="1" dirty="0"/>
          </a:p>
          <a:p>
            <a:r>
              <a:rPr lang="en-US" dirty="0" smtClean="0"/>
              <a:t>In </a:t>
            </a:r>
            <a:r>
              <a:rPr lang="en-US" dirty="0"/>
              <a:t>the early 2000s, around 20 local operators in Bucharest decided to interconnect their networks in a more </a:t>
            </a:r>
            <a:r>
              <a:rPr lang="en-US" dirty="0" err="1"/>
              <a:t>organised</a:t>
            </a:r>
            <a:r>
              <a:rPr lang="en-US" dirty="0"/>
              <a:t> way.</a:t>
            </a:r>
          </a:p>
          <a:p>
            <a:r>
              <a:rPr lang="en-US" dirty="0" smtClean="0"/>
              <a:t>This </a:t>
            </a:r>
            <a:r>
              <a:rPr lang="en-US" dirty="0"/>
              <a:t>initiative became InterLAN.</a:t>
            </a:r>
          </a:p>
          <a:p>
            <a:r>
              <a:rPr lang="en-US" dirty="0" smtClean="0"/>
              <a:t>The </a:t>
            </a:r>
            <a:r>
              <a:rPr lang="en-US" dirty="0"/>
              <a:t>name comes from “Interconnecting Local Area Networks”, which reflects exactly how it started.</a:t>
            </a:r>
          </a:p>
          <a:p>
            <a:r>
              <a:rPr lang="en-US" dirty="0" smtClean="0"/>
              <a:t>At </a:t>
            </a:r>
            <a:r>
              <a:rPr lang="en-US" dirty="0"/>
              <a:t>that time, we had little understanding of how Internet Exchanges were supposed to operate. The system evolved step by step, based on experience.</a:t>
            </a:r>
            <a:endParaRPr lang="ro-RO" dirty="0"/>
          </a:p>
          <a:p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344" y="4759134"/>
            <a:ext cx="5566156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855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Growth</a:t>
            </a:r>
            <a:r>
              <a:rPr lang="ro-RO" dirty="0"/>
              <a:t> of </a:t>
            </a:r>
            <a:r>
              <a:rPr lang="ro-RO" dirty="0" err="1"/>
              <a:t>ISPs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3332460" cy="8256012"/>
          </a:xfrm>
        </p:spPr>
        <p:txBody>
          <a:bodyPr/>
          <a:lstStyle/>
          <a:p>
            <a:pPr marL="0" indent="0">
              <a:buNone/>
            </a:pPr>
            <a:r>
              <a:rPr lang="ro-RO" b="1" dirty="0"/>
              <a:t>A </a:t>
            </a:r>
            <a:r>
              <a:rPr lang="ro-RO" b="1" dirty="0" err="1"/>
              <a:t>highly</a:t>
            </a:r>
            <a:r>
              <a:rPr lang="ro-RO" b="1" dirty="0"/>
              <a:t> </a:t>
            </a:r>
            <a:r>
              <a:rPr lang="ro-RO" b="1" dirty="0" err="1"/>
              <a:t>fragmented</a:t>
            </a:r>
            <a:r>
              <a:rPr lang="ro-RO" b="1" dirty="0"/>
              <a:t> market</a:t>
            </a:r>
          </a:p>
          <a:p>
            <a:r>
              <a:rPr lang="en-US" dirty="0" smtClean="0"/>
              <a:t>Between </a:t>
            </a:r>
            <a:r>
              <a:rPr lang="en-US" dirty="0"/>
              <a:t>2002 and 2006, the number of Internet service providers in Romania grew rapidly, reaching more than one thousand.</a:t>
            </a:r>
          </a:p>
          <a:p>
            <a:r>
              <a:rPr lang="en-US" dirty="0" smtClean="0"/>
              <a:t>Many </a:t>
            </a:r>
            <a:r>
              <a:rPr lang="en-US" dirty="0"/>
              <a:t>of these operators were small, local or regional networks, often originating from the same types of community-built infrastructures.</a:t>
            </a:r>
          </a:p>
          <a:p>
            <a:r>
              <a:rPr lang="en-US" dirty="0" smtClean="0"/>
              <a:t>This </a:t>
            </a:r>
            <a:r>
              <a:rPr lang="en-US" dirty="0"/>
              <a:t>created a very dynamic but also highly fragmented market, with many independent players.</a:t>
            </a:r>
          </a:p>
          <a:p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0" y="4272006"/>
            <a:ext cx="8638540" cy="51719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95380" y="9753334"/>
            <a:ext cx="3725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InterLAN-IX traffic in 2005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94990952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/>
              <a:t>Market </a:t>
            </a:r>
            <a:r>
              <a:rPr lang="en-US" dirty="0"/>
              <a:t>t</a:t>
            </a:r>
            <a:r>
              <a:rPr lang="ro-RO" dirty="0" err="1"/>
              <a:t>ransformation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1997436" cy="82560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From fragmentation to concentration</a:t>
            </a:r>
            <a:endParaRPr lang="en-US" dirty="0"/>
          </a:p>
          <a:p>
            <a:r>
              <a:rPr lang="en-US" dirty="0" smtClean="0"/>
              <a:t>Over </a:t>
            </a:r>
            <a:r>
              <a:rPr lang="en-US" dirty="0"/>
              <a:t>time, the market changed</a:t>
            </a:r>
          </a:p>
          <a:p>
            <a:r>
              <a:rPr lang="en-US" dirty="0" smtClean="0"/>
              <a:t>The </a:t>
            </a:r>
            <a:r>
              <a:rPr lang="en-US" dirty="0"/>
              <a:t>number of Internet service providers dropped sharply, by almost 80% compared to the peak years. </a:t>
            </a:r>
            <a:endParaRPr lang="en-US" dirty="0" smtClean="0"/>
          </a:p>
          <a:p>
            <a:r>
              <a:rPr lang="en-US" dirty="0" smtClean="0"/>
              <a:t>Today, the market is highly concentrated. The top three operators control more than 98% of fixed Internet connections. </a:t>
            </a:r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936" y="3769823"/>
            <a:ext cx="9973564" cy="6166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41184" y="9936148"/>
            <a:ext cx="8299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err="1"/>
              <a:t>s</a:t>
            </a:r>
            <a:r>
              <a:rPr lang="ro-RO" dirty="0" err="1" smtClean="0"/>
              <a:t>ource</a:t>
            </a:r>
            <a:r>
              <a:rPr lang="ro-RO" dirty="0" smtClean="0"/>
              <a:t>: ANCOM (Romanian Telecom </a:t>
            </a:r>
            <a:r>
              <a:rPr lang="ro-RO" dirty="0" err="1" smtClean="0"/>
              <a:t>Regulation</a:t>
            </a:r>
            <a:r>
              <a:rPr lang="ro-RO" dirty="0" smtClean="0"/>
              <a:t> </a:t>
            </a:r>
            <a:r>
              <a:rPr lang="ro-RO" dirty="0" err="1" smtClean="0"/>
              <a:t>Authority</a:t>
            </a:r>
            <a:r>
              <a:rPr lang="ro-RO" dirty="0" smtClean="0"/>
              <a:t>)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775726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o-RO" dirty="0"/>
              <a:t>Market </a:t>
            </a:r>
            <a:r>
              <a:rPr lang="en-US" dirty="0"/>
              <a:t>t</a:t>
            </a:r>
            <a:r>
              <a:rPr lang="ro-RO" dirty="0" err="1"/>
              <a:t>ransformation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06825" y="12913458"/>
            <a:ext cx="11094813" cy="477054"/>
          </a:xfrm>
        </p:spPr>
        <p:txBody>
          <a:bodyPr/>
          <a:lstStyle/>
          <a:p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Eric Andrei Băleanu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RIPE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NCC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Days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 </a:t>
            </a:r>
            <a:r>
              <a:rPr lang="ro-RO" dirty="0" err="1">
                <a:solidFill>
                  <a:srgbClr val="0C5A53"/>
                </a:solidFill>
                <a:latin typeface="Verdana" panose="020B0604030504040204" pitchFamily="34" charset="0"/>
              </a:rPr>
              <a:t>Baltics</a:t>
            </a:r>
            <a:r>
              <a:rPr lang="en-GB" dirty="0">
                <a:solidFill>
                  <a:srgbClr val="0C5A53"/>
                </a:solidFill>
                <a:latin typeface="Verdana" panose="020B0604030504040204" pitchFamily="34" charset="0"/>
              </a:rPr>
              <a:t> | </a:t>
            </a:r>
            <a:r>
              <a:rPr lang="ro-RO" dirty="0">
                <a:solidFill>
                  <a:srgbClr val="0C5A53"/>
                </a:solidFill>
                <a:latin typeface="Verdana" panose="020B0604030504040204" pitchFamily="34" charset="0"/>
              </a:rPr>
              <a:t>4 June </a:t>
            </a:r>
            <a:r>
              <a:rPr lang="ro-RO" dirty="0" smtClean="0">
                <a:solidFill>
                  <a:srgbClr val="0C5A53"/>
                </a:solidFill>
                <a:latin typeface="Verdana" panose="020B0604030504040204" pitchFamily="34" charset="0"/>
              </a:rPr>
              <a:t>2026</a:t>
            </a:r>
            <a:endParaRPr lang="en-GB" dirty="0">
              <a:solidFill>
                <a:srgbClr val="0C5A53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1206500" y="2729994"/>
            <a:ext cx="11997436" cy="825601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This shift changed the role and position of smaller and regional operators.</a:t>
            </a:r>
          </a:p>
          <a:p>
            <a:r>
              <a:rPr lang="en-US" dirty="0"/>
              <a:t>This change also forced us to better understand how interconnection should work.</a:t>
            </a:r>
          </a:p>
          <a:p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936" y="3769823"/>
            <a:ext cx="9973564" cy="6166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41184" y="9936148"/>
            <a:ext cx="8299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err="1"/>
              <a:t>s</a:t>
            </a:r>
            <a:r>
              <a:rPr lang="ro-RO" dirty="0" err="1" smtClean="0"/>
              <a:t>ource</a:t>
            </a:r>
            <a:r>
              <a:rPr lang="ro-RO" dirty="0" smtClean="0"/>
              <a:t>: ANCOM (Romanian Telecom </a:t>
            </a:r>
            <a:r>
              <a:rPr lang="ro-RO" dirty="0" err="1" smtClean="0"/>
              <a:t>Regulation</a:t>
            </a:r>
            <a:r>
              <a:rPr lang="ro-RO" dirty="0" smtClean="0"/>
              <a:t> </a:t>
            </a:r>
            <a:r>
              <a:rPr lang="ro-RO" dirty="0" err="1" smtClean="0"/>
              <a:t>Authority</a:t>
            </a:r>
            <a:r>
              <a:rPr lang="ro-RO" dirty="0" smtClean="0"/>
              <a:t>)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5052849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Verdana"/>
        <a:ea typeface="Verdana"/>
        <a:cs typeface="Verdan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RIPE Slides Template PowerPoint" id="{45DE9988-FEA7-7141-95C0-C098BE60D39A}" vid="{B6DE4626-CF14-9447-B6F0-A1181A743891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Verdana"/>
        <a:ea typeface="Verdana"/>
        <a:cs typeface="Verdan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RIPE_Template_PowerPoint</Template>
  <TotalTime>158</TotalTime>
  <Words>1507</Words>
  <Application>Microsoft Office PowerPoint</Application>
  <PresentationFormat>Custom</PresentationFormat>
  <Paragraphs>136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Helvetica</vt:lpstr>
      <vt:lpstr>Helvetica Neue</vt:lpstr>
      <vt:lpstr>Helvetica Neue Medium</vt:lpstr>
      <vt:lpstr>Open Sans</vt:lpstr>
      <vt:lpstr>Verdana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Eric Andrei Băleanu</dc:creator>
  <cp:keywords/>
  <dc:description/>
  <cp:lastModifiedBy>Eric Andrei Băleanu</cp:lastModifiedBy>
  <cp:revision>10</cp:revision>
  <dcterms:created xsi:type="dcterms:W3CDTF">2026-05-27T18:53:49Z</dcterms:created>
  <dcterms:modified xsi:type="dcterms:W3CDTF">2026-05-27T21:32:22Z</dcterms:modified>
  <cp:category/>
</cp:coreProperties>
</file>