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9" r:id="rId4"/>
    <p:sldId id="298" r:id="rId5"/>
    <p:sldId id="334" r:id="rId6"/>
    <p:sldId id="337" r:id="rId7"/>
    <p:sldId id="338" r:id="rId8"/>
    <p:sldId id="339" r:id="rId9"/>
    <p:sldId id="340" r:id="rId10"/>
    <p:sldId id="333" r:id="rId11"/>
    <p:sldId id="331" r:id="rId12"/>
    <p:sldId id="335" r:id="rId13"/>
    <p:sldId id="336" r:id="rId14"/>
    <p:sldId id="322" r:id="rId15"/>
    <p:sldId id="323" r:id="rId16"/>
    <p:sldId id="341" r:id="rId17"/>
    <p:sldId id="33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59534A-78F0-6319-7639-6452569989AF}" name="Amreesh Phokeer" initials="AP" userId="ZqPIBpWZlG21yMjDxBjIEvIEyb4EyzrHIWr46/ZklCQ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45C"/>
    <a:srgbClr val="143E50"/>
    <a:srgbClr val="EECA4A"/>
    <a:srgbClr val="3EB3A4"/>
    <a:srgbClr val="3A82E4"/>
    <a:srgbClr val="3F3A2C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/>
    <p:restoredTop sz="94648"/>
  </p:normalViewPr>
  <p:slideViewPr>
    <p:cSldViewPr snapToGrid="0">
      <p:cViewPr varScale="1">
        <p:scale>
          <a:sx n="117" d="100"/>
          <a:sy n="117" d="100"/>
        </p:scale>
        <p:origin x="8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4:37.20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6:07.8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6:11.0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6:20.19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11.85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12.94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19.57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27.92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29.85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5:42.19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6:02.0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6:06:05.20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11/10/2023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5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78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logo" descr="Internet Society logo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">
            <a:extLst>
              <a:ext uri="{FF2B5EF4-FFF2-40B4-BE49-F238E27FC236}">
                <a16:creationId xmlns:a16="http://schemas.microsoft.com/office/drawing/2014/main" id="{7BE6BD27-9F7E-CC44-B0D6-6A76616BB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Author">
            <a:extLst>
              <a:ext uri="{FF2B5EF4-FFF2-40B4-BE49-F238E27FC236}">
                <a16:creationId xmlns:a16="http://schemas.microsoft.com/office/drawing/2014/main" id="{741AE8C6-33DB-AF4E-AB01-8F8AD2E50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 anchor="b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87722"/>
            <a:ext cx="9144000" cy="58719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0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2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B0A3F75E-CC80-5E4D-A9D6-0A40915D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C5E4EC4C-7F20-504F-83E3-A7F63CD4B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80193B3-FE14-004D-BBD6-596D1E0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hank You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005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Gracias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7866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Merci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8988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8285C79F-AC8A-3745-A670-F7B18745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Accent Orang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B1B4F776-F712-0F42-9059-6A1A2DD3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419B79A-22E1-A140-BB35-748125B7B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Ground Gree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196D39AE-67AE-E14E-81C6-D3D9E006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FEB59307-87E7-EE48-AC25-230FBB5A1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Large Statement Depth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BE591B25-402B-894E-B123-A3EEC262B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9FE4699-7B30-0F4F-B541-E21F86AAB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sp>
        <p:nvSpPr>
          <p:cNvPr id="8" name="Main Content">
            <a:extLst>
              <a:ext uri="{FF2B5EF4-FFF2-40B4-BE49-F238E27FC236}">
                <a16:creationId xmlns:a16="http://schemas.microsoft.com/office/drawing/2014/main" id="{2E0EBDDF-042C-1744-AE46-71F2DF54D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Large Statement Acc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SOC Symbol">
            <a:extLst>
              <a:ext uri="{FF2B5EF4-FFF2-40B4-BE49-F238E27FC236}">
                <a16:creationId xmlns:a16="http://schemas.microsoft.com/office/drawing/2014/main" id="{F464B3E2-8374-A544-A6C1-E318F6E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Main Content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4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 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6" name="Main Content-Right">
            <a:extLst>
              <a:ext uri="{FF2B5EF4-FFF2-40B4-BE49-F238E27FC236}">
                <a16:creationId xmlns:a16="http://schemas.microsoft.com/office/drawing/2014/main" id="{03B27AED-85A0-F24B-81DD-66759D7A4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0757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Main Content-Lef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6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124B8441-C70C-8E4C-A92B-CBD41F5A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B04A428A-CB40-9B4A-BC0D-90E12859C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004C492-DDD5-E14C-8F97-9F57C2F76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Main Content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438CC12A-6611-6D4D-A5AD-D4A40ADC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174" y="1388182"/>
            <a:ext cx="11639826" cy="46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1337" y="566739"/>
            <a:ext cx="11628483" cy="6036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add a Master 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95" r:id="rId8"/>
    <p:sldLayoutId id="2147483786" r:id="rId9"/>
    <p:sldLayoutId id="2147483787" r:id="rId10"/>
    <p:sldLayoutId id="2147483788" r:id="rId11"/>
    <p:sldLayoutId id="2147483789" r:id="rId12"/>
    <p:sldLayoutId id="2147483793" r:id="rId13"/>
    <p:sldLayoutId id="2147483794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4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690563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20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7763" indent="-2286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3375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6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6057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4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6858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ex.apnic.net/as-interconnections?allocationType=ipv4,ipv6&amp;economy=S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4" Type="http://schemas.openxmlformats.org/officeDocument/2006/relationships/image" Target="../media/image25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lse.internetsociety.org/wp-content/uploads/2021/11/Internet-Society-Pulse-IRI-Methodology-October-2021-v1.0-Final-EN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FA09DE-F739-C741-9EBF-02D46588F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Aftab Siddiqui</a:t>
            </a:r>
            <a:endParaRPr lang="en-US" dirty="0"/>
          </a:p>
          <a:p>
            <a:r>
              <a:rPr lang="en-US" dirty="0" err="1">
                <a:cs typeface="Hind Medium"/>
              </a:rPr>
              <a:t>siddiqui@isoc.org</a:t>
            </a:r>
            <a:endParaRPr lang="en-US" dirty="0">
              <a:cs typeface="Hind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8A0BD-ECE4-1245-8F57-85F2A9772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970756"/>
            <a:ext cx="8604000" cy="9164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Internet Resilience in the MENA region</a:t>
            </a:r>
            <a:br>
              <a:rPr lang="en-US" b="1" dirty="0">
                <a:ea typeface="+mj-lt"/>
                <a:cs typeface="+mj-lt"/>
              </a:rPr>
            </a:br>
            <a:r>
              <a:rPr lang="en-US" sz="2700" b="1" dirty="0">
                <a:solidFill>
                  <a:schemeClr val="tx2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An 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89102-6807-E6CE-83DE-462B68BEA8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E65CB-FE50-9833-4FF8-15CE83C23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10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86A9-132A-EC85-6FEE-E1EA2C5644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Hind Medium"/>
              </a:rPr>
              <a:t>KSA: A Role Model for Internet Resilience in the MENA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074B1-ADE5-3895-0A1F-B4B511681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11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BE9333-092D-3924-6DA7-E345EC5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Hind Light"/>
              </a:rPr>
              <a:t>KSA– Internet Resilience Index</a:t>
            </a:r>
          </a:p>
          <a:p>
            <a:endParaRPr lang="en-US" dirty="0">
              <a:cs typeface="Hind Ligh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274AAA-A179-1487-2509-768F9DD7632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77791" y="1429702"/>
            <a:ext cx="5736771" cy="418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1D15D-E4AA-C1CC-AE82-F34FA874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1" y="1429702"/>
            <a:ext cx="5999770" cy="4182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A8E5AC-3752-0CCF-76D9-F2618A54E654}"/>
              </a:ext>
            </a:extLst>
          </p:cNvPr>
          <p:cNvSpPr/>
          <p:nvPr/>
        </p:nvSpPr>
        <p:spPr>
          <a:xfrm>
            <a:off x="9137944" y="1786410"/>
            <a:ext cx="2776618" cy="9204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D411D-1D94-C410-3C2A-A3D742041448}"/>
              </a:ext>
            </a:extLst>
          </p:cNvPr>
          <p:cNvSpPr/>
          <p:nvPr/>
        </p:nvSpPr>
        <p:spPr>
          <a:xfrm>
            <a:off x="9137944" y="3213522"/>
            <a:ext cx="2776618" cy="4198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1563F6-8227-782D-CDEF-0C833221B5C5}"/>
              </a:ext>
            </a:extLst>
          </p:cNvPr>
          <p:cNvSpPr/>
          <p:nvPr/>
        </p:nvSpPr>
        <p:spPr>
          <a:xfrm>
            <a:off x="9137944" y="4263164"/>
            <a:ext cx="2776618" cy="2543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9679ED-DEA3-3DC7-D66D-50714B48FF07}"/>
              </a:ext>
            </a:extLst>
          </p:cNvPr>
          <p:cNvSpPr/>
          <p:nvPr/>
        </p:nvSpPr>
        <p:spPr>
          <a:xfrm>
            <a:off x="9162168" y="5097204"/>
            <a:ext cx="2776618" cy="2543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62FB9-A323-9E25-910F-56340CE5F3EF}"/>
              </a:ext>
            </a:extLst>
          </p:cNvPr>
          <p:cNvSpPr/>
          <p:nvPr/>
        </p:nvSpPr>
        <p:spPr>
          <a:xfrm>
            <a:off x="3309406" y="2452529"/>
            <a:ext cx="2776618" cy="4723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74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074B1-ADE5-3895-0A1F-B4B511681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12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BE9333-092D-3924-6DA7-E345EC5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Hind Light"/>
              </a:rPr>
              <a:t>KSA– Internet Resilience Index</a:t>
            </a:r>
          </a:p>
          <a:p>
            <a:endParaRPr lang="en-US" dirty="0">
              <a:cs typeface="Hind Ligh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274AAA-A179-1487-2509-768F9DD7632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77791" y="1429702"/>
            <a:ext cx="5736771" cy="418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1D15D-E4AA-C1CC-AE82-F34FA874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1" y="1429702"/>
            <a:ext cx="5999770" cy="4182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362FB9-A323-9E25-910F-56340CE5F3EF}"/>
              </a:ext>
            </a:extLst>
          </p:cNvPr>
          <p:cNvSpPr/>
          <p:nvPr/>
        </p:nvSpPr>
        <p:spPr>
          <a:xfrm>
            <a:off x="3319382" y="2950604"/>
            <a:ext cx="2776618" cy="472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C6F14-7A8C-A81D-1D11-F80A905744E1}"/>
              </a:ext>
            </a:extLst>
          </p:cNvPr>
          <p:cNvSpPr/>
          <p:nvPr/>
        </p:nvSpPr>
        <p:spPr>
          <a:xfrm>
            <a:off x="9137944" y="5322898"/>
            <a:ext cx="2776618" cy="289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F6682-5EE5-28AC-F168-00CCE61E230C}"/>
              </a:ext>
            </a:extLst>
          </p:cNvPr>
          <p:cNvSpPr/>
          <p:nvPr/>
        </p:nvSpPr>
        <p:spPr>
          <a:xfrm>
            <a:off x="9137944" y="4475110"/>
            <a:ext cx="2776618" cy="413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6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074B1-ADE5-3895-0A1F-B4B511681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13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BE9333-092D-3924-6DA7-E345EC5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Hind Light"/>
              </a:rPr>
              <a:t>KSA– IPv6 capability</a:t>
            </a:r>
          </a:p>
          <a:p>
            <a:endParaRPr lang="en-US" dirty="0">
              <a:cs typeface="Hind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E37C33-A09C-4635-2208-0F2EF75645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4451761" cy="44513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IPv6 </a:t>
            </a:r>
            <a:r>
              <a:rPr lang="fr-FR" dirty="0" err="1"/>
              <a:t>Task</a:t>
            </a:r>
            <a:r>
              <a:rPr lang="fr-FR" dirty="0"/>
              <a:t> Force for the last 15 </a:t>
            </a:r>
            <a:r>
              <a:rPr lang="fr-FR" dirty="0" err="1"/>
              <a:t>years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Clearly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Key Performance Indicator (KPI) </a:t>
            </a:r>
            <a:r>
              <a:rPr lang="fr-FR" dirty="0" err="1"/>
              <a:t>reporting</a:t>
            </a:r>
            <a:r>
              <a:rPr lang="fr-FR" dirty="0"/>
              <a:t> has been </a:t>
            </a:r>
            <a:r>
              <a:rPr lang="fr-FR" dirty="0" err="1"/>
              <a:t>adopted</a:t>
            </a:r>
            <a:r>
              <a:rPr lang="fr-FR" dirty="0"/>
              <a:t> to </a:t>
            </a:r>
            <a:r>
              <a:rPr lang="fr-FR" dirty="0" err="1"/>
              <a:t>track</a:t>
            </a:r>
            <a:r>
              <a:rPr lang="fr-FR" dirty="0"/>
              <a:t> and </a:t>
            </a:r>
            <a:r>
              <a:rPr lang="fr-FR" dirty="0" err="1"/>
              <a:t>maintain</a:t>
            </a:r>
            <a:r>
              <a:rPr lang="fr-FR" dirty="0"/>
              <a:t> IPv6 </a:t>
            </a:r>
            <a:r>
              <a:rPr lang="fr-FR" dirty="0" err="1"/>
              <a:t>deployment</a:t>
            </a:r>
            <a:r>
              <a:rPr lang="fr-FR" dirty="0"/>
              <a:t> efforts.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Saudi</a:t>
            </a:r>
            <a:r>
              <a:rPr lang="fr-FR" dirty="0"/>
              <a:t> mobile </a:t>
            </a:r>
            <a:r>
              <a:rPr lang="fr-FR" dirty="0" err="1"/>
              <a:t>operators</a:t>
            </a:r>
            <a:r>
              <a:rPr lang="fr-FR" dirty="0"/>
              <a:t> have </a:t>
            </a:r>
            <a:r>
              <a:rPr lang="fr-FR" dirty="0" err="1"/>
              <a:t>identified</a:t>
            </a:r>
            <a:r>
              <a:rPr lang="fr-FR" dirty="0"/>
              <a:t> solutions to </a:t>
            </a:r>
            <a:r>
              <a:rPr lang="fr-FR" dirty="0" err="1"/>
              <a:t>their</a:t>
            </a:r>
            <a:r>
              <a:rPr lang="fr-FR" dirty="0"/>
              <a:t> challenges,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upgrading</a:t>
            </a:r>
            <a:r>
              <a:rPr lang="fr-FR" dirty="0"/>
              <a:t> </a:t>
            </a:r>
            <a:r>
              <a:rPr lang="fr-FR" dirty="0" err="1"/>
              <a:t>billing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to support IPv6.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94128-3798-21B3-DFFD-EB6AAF20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059" y="1326183"/>
            <a:ext cx="5979109" cy="45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65642-F2E3-D65B-658A-35C4CB113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BE5F007-28FD-B845-A833-24BC97E499D9}" type="slidenum">
              <a:rPr lang="uk-UA" altLang="en-US" smtClean="0"/>
              <a:pPr>
                <a:spcAft>
                  <a:spcPts val="600"/>
                </a:spcAft>
              </a:pPr>
              <a:t>14</a:t>
            </a:fld>
            <a:endParaRPr lang="uk-UA" alt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B08DD95-8392-7D65-9C6A-3DE5CC66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KSA – IPv4 and v6 Interconnection (APNIC </a:t>
            </a:r>
            <a:r>
              <a:rPr lang="en-US" dirty="0" err="1">
                <a:ea typeface="ＭＳ Ｐゴシック"/>
              </a:rPr>
              <a:t>REx</a:t>
            </a:r>
            <a:r>
              <a:rPr lang="en-US" dirty="0">
                <a:ea typeface="ＭＳ Ｐゴシック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EAD5B-C02C-56B6-6651-2D9644F9B21A}"/>
              </a:ext>
            </a:extLst>
          </p:cNvPr>
          <p:cNvSpPr txBox="1"/>
          <p:nvPr/>
        </p:nvSpPr>
        <p:spPr>
          <a:xfrm>
            <a:off x="2951752" y="6387618"/>
            <a:ext cx="723289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Hind Light"/>
                <a:ea typeface="ＭＳ Ｐゴシック"/>
                <a:cs typeface="Hind Light"/>
                <a:hlinkClick r:id="rId2"/>
              </a:rPr>
              <a:t>https://rex.apnic.net/as-interconnections?allocationType=ipv4,ipv6&amp;economy=SA</a:t>
            </a:r>
            <a:endParaRPr lang="en-US" sz="1600" dirty="0">
              <a:latin typeface="Hind Light"/>
              <a:ea typeface="ＭＳ Ｐゴシック"/>
              <a:cs typeface="Hind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04E03-5024-F52F-4941-10479FFE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51" y="1137568"/>
            <a:ext cx="9241971" cy="52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97BC3-253F-9E9F-AAE5-FC0141468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31954" y="6191770"/>
            <a:ext cx="168166" cy="378262"/>
          </a:xfrm>
        </p:spPr>
        <p:txBody>
          <a:bodyPr/>
          <a:lstStyle/>
          <a:p>
            <a:fld id="{DBE5F007-28FD-B845-A833-24BC97E499D9}" type="slidenum">
              <a:rPr lang="uk-UA" altLang="en-US" smtClean="0"/>
              <a:pPr/>
              <a:t>15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14E46-7E97-3FDC-9057-189F36DA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KSA – ASN Dependency (IIJ Internet Health Report)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DB430-E842-4A8A-5258-C3F2D2EB1779}"/>
              </a:ext>
            </a:extLst>
          </p:cNvPr>
          <p:cNvSpPr txBox="1"/>
          <p:nvPr/>
        </p:nvSpPr>
        <p:spPr>
          <a:xfrm>
            <a:off x="2209800" y="6400755"/>
            <a:ext cx="799209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Hind Light"/>
                <a:ea typeface="ＭＳ Ｐゴシック"/>
                <a:cs typeface="Hind Light"/>
              </a:rPr>
              <a:t>https://</a:t>
            </a:r>
            <a:r>
              <a:rPr lang="en-US" sz="1600" dirty="0" err="1">
                <a:latin typeface="Hind Light"/>
                <a:ea typeface="ＭＳ Ｐゴシック"/>
                <a:cs typeface="Hind Light"/>
              </a:rPr>
              <a:t>ihr.iijlab.net</a:t>
            </a:r>
            <a:r>
              <a:rPr lang="en-US" sz="1600" dirty="0">
                <a:latin typeface="Hind Light"/>
                <a:ea typeface="ＭＳ Ｐゴシック"/>
                <a:cs typeface="Hind Light"/>
              </a:rPr>
              <a:t>/</a:t>
            </a:r>
            <a:r>
              <a:rPr lang="en-US" sz="1600" dirty="0" err="1">
                <a:latin typeface="Hind Light"/>
                <a:ea typeface="ＭＳ Ｐゴシック"/>
                <a:cs typeface="Hind Light"/>
              </a:rPr>
              <a:t>ihr</a:t>
            </a:r>
            <a:r>
              <a:rPr lang="en-US" sz="1600" dirty="0">
                <a:latin typeface="Hind Light"/>
                <a:ea typeface="ＭＳ Ｐゴシック"/>
                <a:cs typeface="Hind Light"/>
              </a:rPr>
              <a:t>/</a:t>
            </a:r>
            <a:r>
              <a:rPr lang="en-US" sz="1600" dirty="0" err="1">
                <a:latin typeface="Hind Light"/>
                <a:ea typeface="ＭＳ Ｐゴシック"/>
                <a:cs typeface="Hind Light"/>
              </a:rPr>
              <a:t>en</a:t>
            </a:r>
            <a:r>
              <a:rPr lang="en-US" sz="1600" dirty="0">
                <a:latin typeface="Hind Light"/>
                <a:ea typeface="ＭＳ Ｐゴシック"/>
                <a:cs typeface="Hind Light"/>
              </a:rPr>
              <a:t>-us/countries/</a:t>
            </a:r>
            <a:r>
              <a:rPr lang="en-US" sz="1600" dirty="0" err="1">
                <a:latin typeface="Hind Light"/>
                <a:ea typeface="ＭＳ Ｐゴシック"/>
                <a:cs typeface="Hind Light"/>
              </a:rPr>
              <a:t>SA?af</a:t>
            </a:r>
            <a:r>
              <a:rPr lang="en-US" sz="1600" dirty="0">
                <a:latin typeface="Hind Light"/>
                <a:ea typeface="ＭＳ Ｐゴシック"/>
                <a:cs typeface="Hind Light"/>
              </a:rPr>
              <a:t>=4&amp;last=3&amp;date=2023-09-17&amp;rov_tb=routes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874BC-9A9D-45BD-C030-4004BF47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1111557"/>
            <a:ext cx="7772400" cy="5179704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A155AE8-15B3-EDB1-D8A2-98B511E51C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3" y="1389380"/>
            <a:ext cx="3367468" cy="43002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the high concentration mark (~2500 HHI index)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Upstream</a:t>
            </a:r>
            <a:r>
              <a:rPr lang="fr-FR" dirty="0"/>
              <a:t> provider </a:t>
            </a:r>
            <a:r>
              <a:rPr lang="fr-FR" dirty="0" err="1"/>
              <a:t>diversity</a:t>
            </a:r>
            <a:r>
              <a:rPr lang="fr-FR" dirty="0"/>
              <a:t> (</a:t>
            </a:r>
            <a:r>
              <a:rPr lang="en-G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Gini Coefficient (G) = </a:t>
            </a:r>
            <a:r>
              <a:rPr lang="en-GB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0.26032) </a:t>
            </a:r>
          </a:p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</a:rPr>
              <a:t>Relative equality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82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AA79D-8AFC-6C2E-CD1B-F06567942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16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36E6D-816D-F9AA-583B-2BF9D938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KSA – International </a:t>
            </a:r>
            <a:br>
              <a:rPr lang="fr-FR" dirty="0"/>
            </a:br>
            <a:r>
              <a:rPr lang="fr-FR" dirty="0" err="1"/>
              <a:t>Gateways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880A4-BB5E-A1CD-8F99-82821BA8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58" y="388938"/>
            <a:ext cx="8166904" cy="61679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0F4AB5-9E46-FE75-4C80-83F793523E6C}"/>
                  </a:ext>
                </a:extLst>
              </p14:cNvPr>
              <p14:cNvContentPartPr/>
              <p14:nvPr/>
            </p14:nvContentPartPr>
            <p14:xfrm>
              <a:off x="6153340" y="45729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0F4AB5-9E46-FE75-4C80-83F793523E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340" y="45099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393DB5-C413-05B9-DE56-C24F084D3A0D}"/>
                  </a:ext>
                </a:extLst>
              </p14:cNvPr>
              <p14:cNvContentPartPr/>
              <p14:nvPr/>
            </p14:nvContentPartPr>
            <p14:xfrm>
              <a:off x="5821060" y="371832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393DB5-C413-05B9-DE56-C24F084D3A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420" y="36553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4773C53-E1CF-D72F-C7CA-FC8252E142BC}"/>
                  </a:ext>
                </a:extLst>
              </p14:cNvPr>
              <p14:cNvContentPartPr/>
              <p14:nvPr/>
            </p14:nvContentPartPr>
            <p14:xfrm>
              <a:off x="5329660" y="291156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4773C53-E1CF-D72F-C7CA-FC8252E142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7020" y="28485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0F5BBA3-FB3E-91F7-9D1B-E2CC126DD54D}"/>
                  </a:ext>
                </a:extLst>
              </p14:cNvPr>
              <p14:cNvContentPartPr/>
              <p14:nvPr/>
            </p14:nvContentPartPr>
            <p14:xfrm>
              <a:off x="4858420" y="181680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0F5BBA3-FB3E-91F7-9D1B-E2CC126DD5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5420" y="17541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4964FBB-B01E-9B23-721F-832CA8E88D48}"/>
                  </a:ext>
                </a:extLst>
              </p14:cNvPr>
              <p14:cNvContentPartPr/>
              <p14:nvPr/>
            </p14:nvContentPartPr>
            <p14:xfrm>
              <a:off x="5566900" y="11058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4964FBB-B01E-9B23-721F-832CA8E88D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4260" y="10431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9F06D9-BE48-B9A7-1375-288BF902D7A7}"/>
                  </a:ext>
                </a:extLst>
              </p14:cNvPr>
              <p14:cNvContentPartPr/>
              <p14:nvPr/>
            </p14:nvContentPartPr>
            <p14:xfrm>
              <a:off x="6970900" y="98556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9F06D9-BE48-B9A7-1375-288BF902D7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7900" y="9225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A90639-B783-C89D-1765-B1670F6FDA91}"/>
                  </a:ext>
                </a:extLst>
              </p14:cNvPr>
              <p14:cNvContentPartPr/>
              <p14:nvPr/>
            </p14:nvContentPartPr>
            <p14:xfrm>
              <a:off x="8604220" y="184776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A90639-B783-C89D-1765-B1670F6FD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1580" y="17847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2EE107B-C3FE-8535-1DBC-21C493F5E943}"/>
                  </a:ext>
                </a:extLst>
              </p14:cNvPr>
              <p14:cNvContentPartPr/>
              <p14:nvPr/>
            </p14:nvContentPartPr>
            <p14:xfrm>
              <a:off x="9168700" y="212172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2EE107B-C3FE-8535-1DBC-21C493F5E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5700" y="20590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4EEEAA-AED7-3E85-D6B3-93BA5E83B3D5}"/>
                  </a:ext>
                </a:extLst>
              </p14:cNvPr>
              <p14:cNvContentPartPr/>
              <p14:nvPr/>
            </p14:nvContentPartPr>
            <p14:xfrm>
              <a:off x="9362020" y="246660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4EEEAA-AED7-3E85-D6B3-93BA5E83B3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9380" y="24036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18C920-BA29-D0ED-4F4E-F169DBE88323}"/>
                  </a:ext>
                </a:extLst>
              </p14:cNvPr>
              <p14:cNvContentPartPr/>
              <p14:nvPr/>
            </p14:nvContentPartPr>
            <p14:xfrm>
              <a:off x="9743980" y="289068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18C920-BA29-D0ED-4F4E-F169DBE88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1340" y="28276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405D0F-71D5-18C9-B487-9617FED30D7E}"/>
                  </a:ext>
                </a:extLst>
              </p14:cNvPr>
              <p14:cNvContentPartPr/>
              <p14:nvPr/>
            </p14:nvContentPartPr>
            <p14:xfrm>
              <a:off x="9909580" y="340152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405D0F-71D5-18C9-B487-9617FED30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6580" y="33388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34F5D0-CF23-EC74-0FD5-EDA2F2407E8A}"/>
                  </a:ext>
                </a:extLst>
              </p14:cNvPr>
              <p14:cNvContentPartPr/>
              <p14:nvPr/>
            </p14:nvContentPartPr>
            <p14:xfrm>
              <a:off x="10201180" y="368160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34F5D0-CF23-EC74-0FD5-EDA2F2407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8540" y="361896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FD658AE-20CD-C135-3BD1-75BE74379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3" y="1816800"/>
            <a:ext cx="3309186" cy="3974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Balanced</a:t>
            </a:r>
            <a:r>
              <a:rPr lang="fr-FR" dirty="0"/>
              <a:t> mixed of </a:t>
            </a:r>
            <a:r>
              <a:rPr lang="fr-FR" dirty="0" err="1"/>
              <a:t>cable</a:t>
            </a:r>
            <a:r>
              <a:rPr lang="fr-FR" dirty="0"/>
              <a:t> landing stations and cross-border exit points (Jordan, Iraq, Kuwait, Qatar)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Provides</a:t>
            </a:r>
            <a:r>
              <a:rPr lang="fr-FR" dirty="0"/>
              <a:t> alternative routes to </a:t>
            </a:r>
            <a:r>
              <a:rPr lang="fr-FR" dirty="0" err="1"/>
              <a:t>Yemen</a:t>
            </a:r>
            <a:r>
              <a:rPr lang="fr-FR" dirty="0"/>
              <a:t> and Oman </a:t>
            </a:r>
          </a:p>
        </p:txBody>
      </p:sp>
    </p:spTree>
    <p:extLst>
      <p:ext uri="{BB962C8B-B14F-4D97-AF65-F5344CB8AC3E}">
        <p14:creationId xmlns:p14="http://schemas.microsoft.com/office/powerpoint/2010/main" val="210838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FA09DE-F739-C741-9EBF-02D46588F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>
                <a:cs typeface="Hind Medium"/>
              </a:rPr>
              <a:t>Robbie Mitchell</a:t>
            </a:r>
            <a:endParaRPr lang="en-US"/>
          </a:p>
          <a:p>
            <a:r>
              <a:rPr lang="en-US">
                <a:cs typeface="Hind Medium"/>
              </a:rPr>
              <a:t>mitchell@isoc.org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8A0BD-ECE4-1245-8F57-85F2A9772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417720"/>
            <a:ext cx="6067727" cy="5871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a typeface="+mj-lt"/>
                <a:cs typeface="+mj-lt"/>
              </a:rPr>
              <a:t>Subscribe to the Pulse Newsletter </a:t>
            </a:r>
          </a:p>
          <a:p>
            <a:endParaRPr lang="en-US" b="1" dirty="0">
              <a:cs typeface="Hind Light"/>
            </a:endParaRPr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915E626-B9E4-551E-3F96-7AA394091B0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23367" y="3207237"/>
            <a:ext cx="2722562" cy="2761439"/>
          </a:xfrm>
        </p:spPr>
      </p:pic>
    </p:spTree>
    <p:extLst>
      <p:ext uri="{BB962C8B-B14F-4D97-AF65-F5344CB8AC3E}">
        <p14:creationId xmlns:p14="http://schemas.microsoft.com/office/powerpoint/2010/main" val="27325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04" y="2484023"/>
            <a:ext cx="3920638" cy="131580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600" b="1">
                <a:latin typeface="Hind Light"/>
                <a:cs typeface="Hind Light"/>
              </a:rPr>
              <a:t>pulse.internetsociety.org</a:t>
            </a:r>
            <a:endParaRPr lang="en-US" sz="2600"/>
          </a:p>
          <a:p>
            <a:br>
              <a:rPr lang="en-US"/>
            </a:br>
            <a:r>
              <a:rPr lang="en-US">
                <a:latin typeface="Hind Light"/>
                <a:cs typeface="Hind Light"/>
              </a:rPr>
              <a:t>Your Data Dashboard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E4582-1AD2-0122-94E2-429AE75B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2436">
            <a:off x="4465983" y="409953"/>
            <a:ext cx="7772400" cy="58577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90510" dist="723452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7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3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>
                <a:cs typeface="Hind Medium"/>
              </a:rPr>
              <a:t>Internet Resilience Index (IRI)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38ED6-9846-0C3E-8230-17DC89B30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4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B95D55-2DB6-A151-3E4D-66FBCBD62B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250168"/>
            <a:ext cx="11108349" cy="6779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The framework collates around 30 sets of public metric data that relate to </a:t>
            </a:r>
            <a:r>
              <a:rPr lang="en-US" sz="2000" b="1">
                <a:latin typeface="Arial"/>
                <a:cs typeface="Arial"/>
              </a:rPr>
              <a:t>four pillars</a:t>
            </a:r>
            <a:r>
              <a:rPr lang="en-US" sz="2000">
                <a:latin typeface="Arial"/>
                <a:cs typeface="Arial"/>
              </a:rPr>
              <a:t> of a resilient Internet:</a:t>
            </a:r>
            <a:br>
              <a:rPr lang="en-US" sz="2000">
                <a:latin typeface="Arial"/>
                <a:cs typeface="Arial"/>
              </a:rPr>
            </a:br>
            <a:br>
              <a:rPr lang="en-US" sz="2000">
                <a:latin typeface="Arial"/>
                <a:cs typeface="Arial"/>
              </a:rPr>
            </a:br>
            <a:br>
              <a:rPr lang="en-US" sz="2000">
                <a:latin typeface="Arial"/>
                <a:cs typeface="Arial"/>
              </a:rPr>
            </a:br>
            <a:br>
              <a:rPr lang="en-US" sz="2000">
                <a:latin typeface="Arial"/>
                <a:cs typeface="Arial"/>
              </a:rPr>
            </a:br>
            <a:endParaRPr lang="en-US" sz="2000">
              <a:latin typeface="Arial"/>
              <a:cs typeface="Arial"/>
            </a:endParaRPr>
          </a:p>
          <a:p>
            <a:endParaRPr lang="en-US" sz="2000" b="1"/>
          </a:p>
          <a:p>
            <a:endParaRPr lang="en-US" sz="2000" b="1"/>
          </a:p>
          <a:p>
            <a:r>
              <a:rPr lang="en-US" sz="2000">
                <a:cs typeface="Hind Medium"/>
              </a:rPr>
              <a:t>. </a:t>
            </a:r>
            <a:endParaRPr lang="en-US" sz="2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8B1DE5-C71E-78D3-C63B-49F4ACF1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Internet Resiliency Index (IRI)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8A97C-0179-0937-FB2A-C2A783EB67F6}"/>
              </a:ext>
            </a:extLst>
          </p:cNvPr>
          <p:cNvSpPr txBox="1"/>
          <p:nvPr/>
        </p:nvSpPr>
        <p:spPr>
          <a:xfrm>
            <a:off x="1267327" y="5956730"/>
            <a:ext cx="8412231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u="sng">
                <a:latin typeface="Hind Light"/>
                <a:ea typeface="ＭＳ Ｐゴシック"/>
                <a:cs typeface="Hind Light"/>
                <a:hlinkClick r:id="rId2"/>
              </a:rPr>
              <a:t>Methodology:</a:t>
            </a:r>
            <a:r>
              <a:rPr lang="en-US" sz="1400">
                <a:latin typeface="Hind Light"/>
                <a:ea typeface="ＭＳ Ｐゴシック"/>
                <a:cs typeface="Hind Light"/>
                <a:hlinkClick r:id="rId2"/>
              </a:rPr>
              <a:t> </a:t>
            </a:r>
            <a:r>
              <a:rPr lang="en-US" sz="1400">
                <a:latin typeface="Hind Light"/>
                <a:ea typeface="ＭＳ Ｐゴシック"/>
                <a:cs typeface="Hind Light"/>
              </a:rPr>
              <a:t>https://pulse.internetsociety.org/wp-content/uploads/2023/07/Internet-Society-Pulse-IRI-Methodology-July-2023-v2.0-Final-EN.pdf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07720-6747-F8F5-F3A1-0EA519BE8184}"/>
              </a:ext>
            </a:extLst>
          </p:cNvPr>
          <p:cNvSpPr/>
          <p:nvPr/>
        </p:nvSpPr>
        <p:spPr>
          <a:xfrm>
            <a:off x="1096108" y="2063262"/>
            <a:ext cx="2028091" cy="3654667"/>
          </a:xfrm>
          <a:prstGeom prst="rect">
            <a:avLst/>
          </a:prstGeom>
          <a:solidFill>
            <a:srgbClr val="3A8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Hind Light"/>
            </a:endParaRPr>
          </a:p>
          <a:p>
            <a:pPr algn="ctr"/>
            <a:r>
              <a:rPr lang="en-US" b="1">
                <a:cs typeface="Hind Light"/>
              </a:rPr>
              <a:t>Infrastructure</a:t>
            </a:r>
            <a:endParaRPr lang="en-US"/>
          </a:p>
          <a:p>
            <a:pPr algn="ctr"/>
            <a:endParaRPr lang="en-US" b="1">
              <a:cs typeface="Hind Light"/>
            </a:endParaRPr>
          </a:p>
          <a:p>
            <a:pPr algn="ctr"/>
            <a:endParaRPr lang="en-US" b="1">
              <a:latin typeface="Hind Light"/>
              <a:cs typeface="Hind Light"/>
            </a:endParaRPr>
          </a:p>
          <a:p>
            <a:pPr algn="ctr"/>
            <a:endParaRPr lang="en-US" b="1">
              <a:latin typeface="Hind Light"/>
              <a:cs typeface="Hind Light"/>
            </a:endParaRPr>
          </a:p>
          <a:p>
            <a:pPr algn="ctr"/>
            <a:endParaRPr lang="en-US">
              <a:latin typeface="Hind Light"/>
              <a:cs typeface="Hind Light"/>
            </a:endParaRPr>
          </a:p>
          <a:p>
            <a:pPr algn="ctr"/>
            <a:r>
              <a:rPr lang="en-US" sz="1600">
                <a:latin typeface="Arial"/>
                <a:cs typeface="Arial"/>
              </a:rPr>
              <a:t>The existence and availability of physical infrastructure that provides Internet</a:t>
            </a:r>
            <a:br>
              <a:rPr lang="en-US" sz="1600">
                <a:latin typeface="Arial"/>
                <a:cs typeface="Arial"/>
              </a:rPr>
            </a:br>
            <a:r>
              <a:rPr lang="en-US" sz="1600">
                <a:latin typeface="Arial"/>
                <a:cs typeface="Arial"/>
              </a:rPr>
              <a:t>connectivity.</a:t>
            </a:r>
            <a:endParaRPr lang="en-US" sz="1600">
              <a:cs typeface="Hind Light"/>
            </a:endParaRPr>
          </a:p>
          <a:p>
            <a:pPr algn="ctr"/>
            <a:endParaRPr lang="en-US">
              <a:cs typeface="Hind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F5487-8E75-6F36-16D9-8B74C977C077}"/>
              </a:ext>
            </a:extLst>
          </p:cNvPr>
          <p:cNvSpPr/>
          <p:nvPr/>
        </p:nvSpPr>
        <p:spPr>
          <a:xfrm>
            <a:off x="3719146" y="2063262"/>
            <a:ext cx="2028091" cy="3654667"/>
          </a:xfrm>
          <a:prstGeom prst="rect">
            <a:avLst/>
          </a:prstGeom>
          <a:solidFill>
            <a:srgbClr val="3E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cs typeface="Hind Light"/>
            </a:endParaRPr>
          </a:p>
          <a:p>
            <a:pPr algn="ctr"/>
            <a:r>
              <a:rPr lang="en-US" b="1">
                <a:cs typeface="Hind Light"/>
              </a:rPr>
              <a:t>Performance</a:t>
            </a:r>
            <a:endParaRPr lang="en-US"/>
          </a:p>
          <a:p>
            <a:pPr algn="ctr"/>
            <a:endParaRPr lang="en-US" b="1">
              <a:cs typeface="Hind Light"/>
            </a:endParaRPr>
          </a:p>
          <a:p>
            <a:pPr algn="ctr"/>
            <a:endParaRPr lang="en-US" b="1">
              <a:latin typeface="Hind Light"/>
              <a:cs typeface="Hind Light"/>
            </a:endParaRPr>
          </a:p>
          <a:p>
            <a:pPr algn="ctr"/>
            <a:endParaRPr lang="en-US" b="1">
              <a:latin typeface="Hind Light"/>
              <a:cs typeface="Hind Light"/>
            </a:endParaRPr>
          </a:p>
          <a:p>
            <a:pPr algn="ctr"/>
            <a:endParaRPr lang="en-US">
              <a:latin typeface="Hind Light"/>
              <a:cs typeface="Hind Light"/>
            </a:endParaRPr>
          </a:p>
          <a:p>
            <a:pPr algn="ctr"/>
            <a:r>
              <a:rPr lang="en-US" sz="1600">
                <a:latin typeface="Arial"/>
                <a:cs typeface="Arial"/>
              </a:rPr>
              <a:t>The ability of the network to provide end-users with seamless and reliable access to Internet services.</a:t>
            </a:r>
            <a:endParaRPr lang="en-US" sz="1600">
              <a:cs typeface="Hind Light"/>
            </a:endParaRPr>
          </a:p>
          <a:p>
            <a:pPr algn="ctr"/>
            <a:endParaRPr lang="en-US">
              <a:cs typeface="Hind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7F800-DD15-22A9-DA2B-A5C3546FF019}"/>
              </a:ext>
            </a:extLst>
          </p:cNvPr>
          <p:cNvSpPr/>
          <p:nvPr/>
        </p:nvSpPr>
        <p:spPr>
          <a:xfrm>
            <a:off x="6408127" y="2063262"/>
            <a:ext cx="2028091" cy="3654667"/>
          </a:xfrm>
          <a:prstGeom prst="rect">
            <a:avLst/>
          </a:prstGeom>
          <a:solidFill>
            <a:srgbClr val="EEC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cs typeface="Hind Light"/>
            </a:endParaRPr>
          </a:p>
          <a:p>
            <a:pPr algn="ctr"/>
            <a:r>
              <a:rPr lang="en-US" b="1">
                <a:solidFill>
                  <a:schemeClr val="tx1"/>
                </a:solidFill>
                <a:cs typeface="Hind Light"/>
              </a:rPr>
              <a:t>Security</a:t>
            </a:r>
            <a:endParaRPr lang="en-US">
              <a:solidFill>
                <a:schemeClr val="tx1"/>
              </a:solidFill>
              <a:cs typeface="Hind Light"/>
            </a:endParaRPr>
          </a:p>
          <a:p>
            <a:pPr algn="ctr"/>
            <a:endParaRPr lang="en-US">
              <a:solidFill>
                <a:schemeClr val="tx1"/>
              </a:solidFill>
              <a:cs typeface="Hind Light"/>
            </a:endParaRPr>
          </a:p>
          <a:p>
            <a:pPr algn="ctr"/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The ability of the network to resist intentional or unintentional disruptions through the adoption of security technologies and best practices.</a:t>
            </a:r>
            <a:endParaRPr lang="en-US" sz="1600">
              <a:solidFill>
                <a:schemeClr val="tx1"/>
              </a:solidFill>
              <a:cs typeface="Hind Light"/>
            </a:endParaRPr>
          </a:p>
          <a:p>
            <a:pPr algn="ctr"/>
            <a:endParaRPr lang="en-US">
              <a:solidFill>
                <a:schemeClr val="tx1"/>
              </a:solidFill>
              <a:cs typeface="Hind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D0459-85CB-F13F-CF60-CEEE03358510}"/>
              </a:ext>
            </a:extLst>
          </p:cNvPr>
          <p:cNvSpPr/>
          <p:nvPr/>
        </p:nvSpPr>
        <p:spPr>
          <a:xfrm>
            <a:off x="9104434" y="2048608"/>
            <a:ext cx="2028091" cy="3654667"/>
          </a:xfrm>
          <a:prstGeom prst="rect">
            <a:avLst/>
          </a:prstGeom>
          <a:solidFill>
            <a:srgbClr val="7E2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cs typeface="Hind Light"/>
            </a:endParaRPr>
          </a:p>
          <a:p>
            <a:pPr algn="ctr"/>
            <a:r>
              <a:rPr lang="en-US" b="1">
                <a:cs typeface="Hind Light"/>
              </a:rPr>
              <a:t>Market Readiness</a:t>
            </a:r>
            <a:endParaRPr lang="en-US"/>
          </a:p>
          <a:p>
            <a:pPr algn="ctr"/>
            <a:endParaRPr lang="en-US">
              <a:cs typeface="Hind Light"/>
            </a:endParaRPr>
          </a:p>
          <a:p>
            <a:pPr algn="ctr"/>
            <a:r>
              <a:rPr lang="en-US" sz="1600">
                <a:latin typeface="Arial"/>
                <a:cs typeface="Arial"/>
              </a:rPr>
              <a:t>The ability of the market to self-regulate and provide affordable prices to</a:t>
            </a:r>
            <a:br>
              <a:rPr lang="en-US" sz="1600">
                <a:latin typeface="Arial"/>
                <a:cs typeface="Arial"/>
              </a:rPr>
            </a:br>
            <a:r>
              <a:rPr lang="en-US" sz="1600">
                <a:latin typeface="Arial"/>
                <a:cs typeface="Arial"/>
              </a:rPr>
              <a:t>end-users by maintaining a diverse and competitive market.</a:t>
            </a:r>
            <a:endParaRPr lang="en-US" sz="1600">
              <a:cs typeface="Hind Light"/>
            </a:endParaRPr>
          </a:p>
          <a:p>
            <a:pPr algn="ctr"/>
            <a:endParaRPr lang="en-US">
              <a:cs typeface="Hi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76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074B1-ADE5-3895-0A1F-B4B511681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5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BE9333-092D-3924-6DA7-E345EC5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Hind Light"/>
              </a:rPr>
              <a:t>Global outlook</a:t>
            </a:r>
          </a:p>
          <a:p>
            <a:endParaRPr lang="en-US" dirty="0">
              <a:cs typeface="Hind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0F8E6-97D7-4616-AE14-4333ED6D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61" y="1042696"/>
            <a:ext cx="10370878" cy="5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414E5-F34D-C785-7111-AFA6FE462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6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8C6F49-3D47-4692-3792-1DFB6995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Internet </a:t>
            </a:r>
            <a:r>
              <a:rPr lang="en-US" dirty="0"/>
              <a:t>Resilience</a:t>
            </a:r>
            <a:r>
              <a:rPr lang="fr-FR" dirty="0"/>
              <a:t> in MENA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2303A-2C56-71BD-98FF-9276364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1189841"/>
            <a:ext cx="10656099" cy="5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ED323-082F-76A8-C364-59589678E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7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4DDCF-8A57-96E8-18ED-9E9B314A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 10 countries in MENA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1ACBC-441C-9A70-3812-0ED61F93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8539"/>
            <a:ext cx="10937000" cy="39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ED323-082F-76A8-C364-59589678E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8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4DDCF-8A57-96E8-18ED-9E9B314A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 5 countries by </a:t>
            </a:r>
            <a:r>
              <a:rPr lang="fr-FR" dirty="0" err="1"/>
              <a:t>pillar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52532-66A3-9A4D-6DFE-DF910BFE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3" y="1245656"/>
            <a:ext cx="10377309" cy="2395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EFC59-9DF8-F4ED-F4F8-7C50D701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2" y="3814685"/>
            <a:ext cx="10377309" cy="24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ED323-082F-76A8-C364-59589678E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9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4DDCF-8A57-96E8-18ED-9E9B314A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 5 countries by </a:t>
            </a:r>
            <a:r>
              <a:rPr lang="fr-FR" dirty="0" err="1"/>
              <a:t>pillar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B6538-E26D-1B54-296C-89A4568DE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1" y="1129781"/>
            <a:ext cx="10377309" cy="2381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8652D-AB52-BD87-683E-E3C5C313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0" y="3738720"/>
            <a:ext cx="10377309" cy="23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5614"/>
      </p:ext>
    </p:extLst>
  </p:cSld>
  <p:clrMapOvr>
    <a:masterClrMapping/>
  </p:clrMapOvr>
</p:sld>
</file>

<file path=ppt/theme/theme1.xml><?xml version="1.0" encoding="utf-8"?>
<a:theme xmlns:a="http://schemas.openxmlformats.org/drawingml/2006/main" name="2022 ISOC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6B19B41D-D214-694C-A8DC-70C0B086D75D}" vid="{B9561870-D3A5-5542-820A-22728252C8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ISOC</Template>
  <TotalTime>3297</TotalTime>
  <Words>413</Words>
  <Application>Microsoft Macintosh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Hind Light</vt:lpstr>
      <vt:lpstr>Tahoma</vt:lpstr>
      <vt:lpstr>2022 ISOC</vt:lpstr>
      <vt:lpstr>Internet Resilience in the MENA region An overview</vt:lpstr>
      <vt:lpstr>PowerPoint Presentation</vt:lpstr>
      <vt:lpstr>PowerPoint Presentation</vt:lpstr>
      <vt:lpstr>The Internet Resiliency Index (IRI)</vt:lpstr>
      <vt:lpstr>Global outlook </vt:lpstr>
      <vt:lpstr>Internet Resilience in MENA</vt:lpstr>
      <vt:lpstr>Top 10 countries in MENA</vt:lpstr>
      <vt:lpstr>Top 5 countries by pillar</vt:lpstr>
      <vt:lpstr>Top 5 countries by pillar</vt:lpstr>
      <vt:lpstr>PowerPoint Presentation</vt:lpstr>
      <vt:lpstr>KSA– Internet Resilience Index </vt:lpstr>
      <vt:lpstr>KSA– Internet Resilience Index </vt:lpstr>
      <vt:lpstr>KSA– IPv6 capability </vt:lpstr>
      <vt:lpstr>KSA – IPv4 and v6 Interconnection (APNIC REx)</vt:lpstr>
      <vt:lpstr>KSA – ASN Dependency (IIJ Internet Health Report)</vt:lpstr>
      <vt:lpstr>KSA – International  Gateways</vt:lpstr>
      <vt:lpstr>Subscribe to the Pulse Newsletter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Pulse Perspective on the APAC Region</dc:title>
  <dc:creator>Olaf Kolkman</dc:creator>
  <cp:lastModifiedBy>Amreesh Phokeer</cp:lastModifiedBy>
  <cp:revision>183</cp:revision>
  <cp:lastPrinted>2016-06-14T17:50:38Z</cp:lastPrinted>
  <dcterms:created xsi:type="dcterms:W3CDTF">2023-03-24T06:11:07Z</dcterms:created>
  <dcterms:modified xsi:type="dcterms:W3CDTF">2023-10-11T06:29:17Z</dcterms:modified>
</cp:coreProperties>
</file>