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6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0" r:id="rId3"/>
    <p:sldId id="289" r:id="rId4"/>
    <p:sldId id="286" r:id="rId5"/>
    <p:sldId id="287" r:id="rId6"/>
    <p:sldId id="288" r:id="rId7"/>
    <p:sldId id="290" r:id="rId8"/>
    <p:sldId id="291" r:id="rId9"/>
    <p:sldId id="293" r:id="rId10"/>
    <p:sldId id="295" r:id="rId11"/>
    <p:sldId id="294" r:id="rId12"/>
    <p:sldId id="292" r:id="rId13"/>
    <p:sldId id="284" r:id="rId14"/>
  </p:sldIdLst>
  <p:sldSz cx="12192000" cy="6858000"/>
  <p:notesSz cx="6858000" cy="9144000"/>
  <p:defaultTextStyle>
    <a:defPPr>
      <a:defRPr lang="e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E50"/>
    <a:srgbClr val="085856"/>
    <a:srgbClr val="D0E6DA"/>
    <a:srgbClr val="00000D"/>
    <a:srgbClr val="EEF2E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90" autoAdjust="0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224" y="2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420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98BAE-C84A-694A-898B-5CF88760D6F5}" type="datetimeFigureOut">
              <a:rPr lang="en-US" smtClean="0"/>
              <a:t>10/12/23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F491E-6BDF-894F-89D9-4BED6DF379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002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74FA06C-4A8C-0E48-B922-007B77153C27}" type="datetimeFigureOut">
              <a:rPr lang="en-GB" altLang="en-US"/>
              <a:pPr/>
              <a:t>12/10/2023</a:t>
            </a:fld>
            <a:endParaRPr lang="en-GB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620D7F3-EDE1-C147-A04A-D4416A63828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20663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0D7F3-EDE1-C147-A04A-D4416A638280}" type="slidenum">
              <a:rPr lang="en-GB" altLang="en-US" smtClean="0"/>
              <a:pPr/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56769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23-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4F635FF-42BE-CF49-96A5-805FC86C31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2708455"/>
            <a:ext cx="9144000" cy="587191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4976D5B7-51B6-EB48-81BC-4F5164ABA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3387722"/>
            <a:ext cx="9144000" cy="587190"/>
          </a:xfrm>
        </p:spPr>
        <p:txBody>
          <a:bodyPr lIns="0" anchor="t"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Author">
            <a:extLst>
              <a:ext uri="{FF2B5EF4-FFF2-40B4-BE49-F238E27FC236}">
                <a16:creationId xmlns:a16="http://schemas.microsoft.com/office/drawing/2014/main" id="{741AE8C6-33DB-AF4E-AB01-8F8AD2E508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0000" y="5537202"/>
            <a:ext cx="5851525" cy="1077912"/>
          </a:xfrm>
        </p:spPr>
        <p:txBody>
          <a:bodyPr anchor="b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">
            <a:extLst>
              <a:ext uri="{FF2B5EF4-FFF2-40B4-BE49-F238E27FC236}">
                <a16:creationId xmlns:a16="http://schemas.microsoft.com/office/drawing/2014/main" id="{7BE6BD27-9F7E-CC44-B0D6-6A76616BB73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40000" y="563564"/>
            <a:ext cx="3910806" cy="4365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ISOC logo" descr="Internet Society logo">
            <a:extLst>
              <a:ext uri="{FF2B5EF4-FFF2-40B4-BE49-F238E27FC236}">
                <a16:creationId xmlns:a16="http://schemas.microsoft.com/office/drawing/2014/main" id="{54D3DF5E-479B-7A45-AF40-D789415BE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813" y="2970213"/>
            <a:ext cx="17287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62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023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480193B3-FE14-004D-BBD6-596D1E04C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C5E4EC4C-7F20-504F-83E3-A7F63CD4B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56920" y="619177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E5F007-28FD-B845-A833-24BC97E499D9}" type="slidenum">
              <a:rPr lang="uk-UA" altLang="en-US" smtClean="0"/>
              <a:pPr/>
              <a:t>‹#›</a:t>
            </a:fld>
            <a:endParaRPr lang="uk-UA" altLang="en-US" dirty="0">
              <a:solidFill>
                <a:schemeClr val="tx1"/>
              </a:solidFill>
            </a:endParaRPr>
          </a:p>
        </p:txBody>
      </p:sp>
      <p:pic>
        <p:nvPicPr>
          <p:cNvPr id="8" name="ISOC Symbol">
            <a:extLst>
              <a:ext uri="{FF2B5EF4-FFF2-40B4-BE49-F238E27FC236}">
                <a16:creationId xmlns:a16="http://schemas.microsoft.com/office/drawing/2014/main" id="{B0A3F75E-CC80-5E4D-A9D6-0A40915DA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68" y="6191770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34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917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hor">
            <a:extLst>
              <a:ext uri="{FF2B5EF4-FFF2-40B4-BE49-F238E27FC236}">
                <a16:creationId xmlns:a16="http://schemas.microsoft.com/office/drawing/2014/main" id="{9E8C90AF-93F0-074A-BD13-5E0F93028E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 b="0" i="0">
                <a:solidFill>
                  <a:srgbClr val="EEF2EC"/>
                </a:solidFill>
                <a:latin typeface="Hind Light" panose="02000000000000000000" pitchFamily="2" charset="77"/>
                <a:cs typeface="Hind Light" panose="02000000000000000000" pitchFamily="2" charset="77"/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 b="0" i="0">
                <a:solidFill>
                  <a:schemeClr val="bg1"/>
                </a:solidFill>
                <a:latin typeface="Hind Light" panose="02000000000000000000" pitchFamily="2" charset="77"/>
                <a:cs typeface="Hind Light" panose="02000000000000000000" pitchFamily="2" charset="77"/>
              </a:defRPr>
            </a:lvl2pPr>
            <a:lvl3pPr marL="0" indent="0">
              <a:lnSpc>
                <a:spcPct val="117000"/>
              </a:lnSpc>
              <a:buNone/>
              <a:defRPr sz="1500" b="0" i="0">
                <a:solidFill>
                  <a:schemeClr val="accent1"/>
                </a:solidFill>
                <a:latin typeface="Hind Light" panose="02000000000000000000" pitchFamily="2" charset="77"/>
                <a:cs typeface="Hind Light" panose="02000000000000000000" pitchFamily="2" charset="77"/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Geneva Address">
            <a:extLst>
              <a:ext uri="{FF2B5EF4-FFF2-40B4-BE49-F238E27FC236}">
                <a16:creationId xmlns:a16="http://schemas.microsoft.com/office/drawing/2014/main" id="{B295026F-36C3-E04B-83A3-DD56B346C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7759669" y="2653916"/>
            <a:ext cx="1575151" cy="5711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Rue Vallin 2</a:t>
            </a:r>
            <a:br>
              <a:rPr lang="en-US" b="0" i="0" dirty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CH-1201 Geneva</a:t>
            </a:r>
            <a:br>
              <a:rPr lang="en-US" b="0" i="0" dirty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Switzerland</a:t>
            </a:r>
            <a:endParaRPr lang="en-GB" b="0" i="0" dirty="0">
              <a:latin typeface="Hind Light" panose="02000000000000000000" pitchFamily="2" charset="77"/>
              <a:cs typeface="Hind Light" panose="02000000000000000000" pitchFamily="2" charset="77"/>
            </a:endParaRPr>
          </a:p>
        </p:txBody>
      </p:sp>
      <p:sp>
        <p:nvSpPr>
          <p:cNvPr id="9" name="U.S. Address">
            <a:extLst>
              <a:ext uri="{FF2B5EF4-FFF2-40B4-BE49-F238E27FC236}">
                <a16:creationId xmlns:a16="http://schemas.microsoft.com/office/drawing/2014/main" id="{BDE58A37-5F5E-82E1-167A-9E74200A3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9888537" y="2653916"/>
            <a:ext cx="1575151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Light" panose="02000000000000000000" pitchFamily="2" charset="77"/>
              </a:rPr>
              <a:t>11710 Plaza America Drive Suite 400</a:t>
            </a:r>
            <a:br>
              <a:rPr lang="en-US" b="0" i="0" dirty="0">
                <a:latin typeface="+mn-lt"/>
                <a:cs typeface="Hind Light" panose="02000000000000000000" pitchFamily="2" charset="77"/>
              </a:rPr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Light" panose="02000000000000000000" pitchFamily="2" charset="77"/>
              </a:rPr>
              <a:t>Reston, VA 20190</a:t>
            </a:r>
            <a:r>
              <a:rPr lang="de-DE" b="0" i="0" dirty="0">
                <a:latin typeface="+mn-lt"/>
                <a:cs typeface="Hind Light" panose="02000000000000000000" pitchFamily="2" charset="77"/>
              </a:rPr>
              <a:t>, USA</a:t>
            </a:r>
            <a:br>
              <a:rPr lang="de-DE" b="0" i="0" dirty="0">
                <a:latin typeface="+mn-lt"/>
                <a:cs typeface="Hind Light" panose="02000000000000000000" pitchFamily="2" charset="77"/>
              </a:rPr>
            </a:br>
            <a:endParaRPr lang="de-DE" b="0" i="0" dirty="0">
              <a:latin typeface="+mn-lt"/>
              <a:cs typeface="Hind Light" panose="02000000000000000000" pitchFamily="2" charset="77"/>
            </a:endParaRPr>
          </a:p>
          <a:p>
            <a:pPr fontAlgn="auto">
              <a:spcAft>
                <a:spcPts val="0"/>
              </a:spcAft>
              <a:defRPr/>
            </a:pPr>
            <a:endParaRPr lang="en-GB" b="0" i="0" dirty="0">
              <a:latin typeface="+mn-lt"/>
              <a:cs typeface="Hind Light" panose="02000000000000000000" pitchFamily="2" charset="77"/>
            </a:endParaRPr>
          </a:p>
        </p:txBody>
      </p:sp>
      <p:sp>
        <p:nvSpPr>
          <p:cNvPr id="16" name="Uruguay Address">
            <a:extLst>
              <a:ext uri="{FF2B5EF4-FFF2-40B4-BE49-F238E27FC236}">
                <a16:creationId xmlns:a16="http://schemas.microsoft.com/office/drawing/2014/main" id="{780AA1EA-F647-6F4E-91B2-72811C77E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7759669" y="3522746"/>
            <a:ext cx="1939700" cy="5711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 err="1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Rambla</a:t>
            </a: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 </a:t>
            </a:r>
            <a:r>
              <a:rPr lang="en-US" sz="1000" b="0" i="0" kern="1200" spc="20" dirty="0" err="1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Republica</a:t>
            </a: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 de Mexico 6125</a:t>
            </a:r>
            <a:br>
              <a:rPr lang="en-US" b="0" i="0" dirty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11000 Montevideo,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Uruguay</a:t>
            </a:r>
            <a:endParaRPr lang="en-GB" b="0" i="0" dirty="0">
              <a:latin typeface="Hind Light" panose="02000000000000000000" pitchFamily="2" charset="77"/>
              <a:cs typeface="Hind Light" panose="02000000000000000000" pitchFamily="2" charset="77"/>
            </a:endParaRPr>
          </a:p>
        </p:txBody>
      </p:sp>
      <p:sp>
        <p:nvSpPr>
          <p:cNvPr id="6" name="Canada Address">
            <a:extLst>
              <a:ext uri="{FF2B5EF4-FFF2-40B4-BE49-F238E27FC236}">
                <a16:creationId xmlns:a16="http://schemas.microsoft.com/office/drawing/2014/main" id="{393B4D83-198B-F168-3744-9CA08121F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9888537" y="3522746"/>
            <a:ext cx="1773238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Light" panose="02000000000000000000" pitchFamily="2" charset="77"/>
              </a:rPr>
              <a:t>66 Centrepoint Drive</a:t>
            </a:r>
            <a:br>
              <a:rPr lang="en-US" b="0" i="0" dirty="0">
                <a:latin typeface="+mn-lt"/>
                <a:cs typeface="Hind Light" panose="02000000000000000000" pitchFamily="2" charset="77"/>
              </a:rPr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Light" panose="02000000000000000000" pitchFamily="2" charset="77"/>
              </a:rPr>
              <a:t>Nepean, Ontario, K2G 6J5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Light" panose="02000000000000000000" pitchFamily="2" charset="77"/>
              </a:rPr>
              <a:t>Canada</a:t>
            </a:r>
            <a:endParaRPr lang="en-GB" b="0" i="0" dirty="0">
              <a:latin typeface="+mn-lt"/>
              <a:cs typeface="Hind Light" panose="02000000000000000000" pitchFamily="2" charset="77"/>
            </a:endParaRPr>
          </a:p>
        </p:txBody>
      </p:sp>
      <p:sp>
        <p:nvSpPr>
          <p:cNvPr id="18" name="Netherlands Address">
            <a:extLst>
              <a:ext uri="{FF2B5EF4-FFF2-40B4-BE49-F238E27FC236}">
                <a16:creationId xmlns:a16="http://schemas.microsoft.com/office/drawing/2014/main" id="{B741BCBA-A368-534D-A0BE-DCE2DC159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7759668" y="4432654"/>
            <a:ext cx="1575151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Science Park 400</a:t>
            </a:r>
            <a:br>
              <a:rPr lang="en-US" b="0" i="0" dirty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1098 XH Amsterdam</a:t>
            </a:r>
            <a:br>
              <a:rPr lang="en-US" b="0" i="0" dirty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Netherlands</a:t>
            </a:r>
            <a:br>
              <a:rPr lang="de-DE" b="0" i="0" dirty="0">
                <a:latin typeface="Hind Light" panose="02000000000000000000" pitchFamily="2" charset="77"/>
                <a:cs typeface="Hind Light" panose="02000000000000000000" pitchFamily="2" charset="77"/>
              </a:rPr>
            </a:br>
            <a:endParaRPr lang="de-DE" b="0" i="0" dirty="0">
              <a:latin typeface="Hind Light" panose="02000000000000000000" pitchFamily="2" charset="77"/>
              <a:cs typeface="Hind Light" panose="02000000000000000000" pitchFamily="2" charset="77"/>
            </a:endParaRPr>
          </a:p>
          <a:p>
            <a:pPr fontAlgn="auto">
              <a:spcAft>
                <a:spcPts val="0"/>
              </a:spcAft>
              <a:defRPr/>
            </a:pPr>
            <a:endParaRPr lang="en-GB" b="0" i="0" dirty="0">
              <a:latin typeface="Hind Light" panose="02000000000000000000" pitchFamily="2" charset="77"/>
              <a:cs typeface="Hind Light" panose="02000000000000000000" pitchFamily="2" charset="77"/>
            </a:endParaRPr>
          </a:p>
        </p:txBody>
      </p:sp>
      <p:sp>
        <p:nvSpPr>
          <p:cNvPr id="4" name="Singapore Address">
            <a:extLst>
              <a:ext uri="{FF2B5EF4-FFF2-40B4-BE49-F238E27FC236}">
                <a16:creationId xmlns:a16="http://schemas.microsoft.com/office/drawing/2014/main" id="{669FA21B-CD73-AFBA-C113-AC992D219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9888537" y="4432654"/>
            <a:ext cx="1575151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0" i="0" u="none" strike="noStrike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Light" panose="02000000000000000000" pitchFamily="2" charset="77"/>
              </a:rPr>
              <a:t>6 Battery Road #38-04</a:t>
            </a:r>
          </a:p>
          <a:p>
            <a:r>
              <a:rPr lang="en-US" sz="1000" b="0" i="0" u="none" strike="noStrike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Light" panose="02000000000000000000" pitchFamily="2" charset="77"/>
              </a:rPr>
              <a:t>Singapore 049909</a:t>
            </a:r>
          </a:p>
        </p:txBody>
      </p:sp>
      <p:sp>
        <p:nvSpPr>
          <p:cNvPr id="13" name="ISOC URL">
            <a:extLst>
              <a:ext uri="{FF2B5EF4-FFF2-40B4-BE49-F238E27FC236}">
                <a16:creationId xmlns:a16="http://schemas.microsoft.com/office/drawing/2014/main" id="{33F2D433-6C5F-7B41-9745-057DE976E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055433" y="6205387"/>
            <a:ext cx="1812925" cy="49052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b="0" i="0" dirty="0" err="1">
                <a:latin typeface="Hind Light" panose="02000000000000000000" pitchFamily="2" charset="77"/>
                <a:cs typeface="Hind Light" panose="02000000000000000000" pitchFamily="2" charset="77"/>
              </a:rPr>
              <a:t>internetsociety.org</a:t>
            </a:r>
            <a:endParaRPr lang="en-GB" b="0" i="0" dirty="0">
              <a:latin typeface="Hind Light" panose="02000000000000000000" pitchFamily="2" charset="77"/>
              <a:cs typeface="Hind Light" panose="02000000000000000000" pitchFamily="2" charset="77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b="0" i="0" dirty="0">
                <a:latin typeface="Hind Light" panose="02000000000000000000" pitchFamily="2" charset="77"/>
                <a:cs typeface="Hind Light" panose="02000000000000000000" pitchFamily="2" charset="77"/>
              </a:rPr>
              <a:t>@internetsociety</a:t>
            </a:r>
          </a:p>
        </p:txBody>
      </p:sp>
      <p:pic>
        <p:nvPicPr>
          <p:cNvPr id="12" name="ISOC Symbol">
            <a:extLst>
              <a:ext uri="{FF2B5EF4-FFF2-40B4-BE49-F238E27FC236}">
                <a16:creationId xmlns:a16="http://schemas.microsoft.com/office/drawing/2014/main" id="{761A59AB-8C9D-114E-951A-E8A15F4EA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45276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20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023 Ground Blue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540000" y="2461259"/>
            <a:ext cx="11127883" cy="768224"/>
          </a:xfrm>
        </p:spPr>
        <p:txBody>
          <a:bodyPr lIns="91440" rIns="91440"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 dirty="0"/>
              <a:t>Click here to edit divider text</a:t>
            </a:r>
            <a:endParaRPr lang="en-GB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540000" y="4279119"/>
            <a:ext cx="5715734" cy="4339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GB" sz="2400" b="0" i="0" dirty="0">
                <a:solidFill>
                  <a:srgbClr val="EEF2EC"/>
                </a:solidFill>
                <a:latin typeface="Hind Light" panose="02000000000000000000" pitchFamily="2" charset="77"/>
                <a:ea typeface="+mj-ea"/>
                <a:cs typeface="Hind Light" panose="02000000000000000000" pitchFamily="2" charset="77"/>
              </a:defRPr>
            </a:lvl1pPr>
          </a:lstStyle>
          <a:p>
            <a:pPr lvl="0"/>
            <a:r>
              <a:rPr lang="en-US" dirty="0"/>
              <a:t>Click to edit divider subtitle</a:t>
            </a:r>
            <a:endParaRPr lang="en-GB" dirty="0"/>
          </a:p>
        </p:txBody>
      </p:sp>
      <p:pic>
        <p:nvPicPr>
          <p:cNvPr id="4" name="ISOC symbo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95284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87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023 Accent Purple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15BBDA41-205F-2742-B93C-1ED4DCAD55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2461259"/>
            <a:ext cx="11127883" cy="768224"/>
          </a:xfrm>
        </p:spPr>
        <p:txBody>
          <a:bodyPr lIns="91440" rIns="91440"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 dirty="0"/>
              <a:t>Click here to edit divider text</a:t>
            </a:r>
            <a:endParaRPr lang="en-GB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540000" y="4279119"/>
            <a:ext cx="5715734" cy="4339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GB" sz="2400" b="0" i="0" dirty="0">
                <a:solidFill>
                  <a:srgbClr val="EEF2EC"/>
                </a:solidFill>
                <a:latin typeface="Hind Light" panose="02000000000000000000" pitchFamily="2" charset="77"/>
                <a:ea typeface="+mj-ea"/>
                <a:cs typeface="Hind Light" panose="02000000000000000000" pitchFamily="2" charset="77"/>
              </a:defRPr>
            </a:lvl1pPr>
          </a:lstStyle>
          <a:p>
            <a:pPr lvl="0"/>
            <a:r>
              <a:rPr lang="en-US" dirty="0"/>
              <a:t>Click to edit divider subtitle</a:t>
            </a:r>
            <a:endParaRPr lang="en-GB" dirty="0"/>
          </a:p>
        </p:txBody>
      </p:sp>
      <p:pic>
        <p:nvPicPr>
          <p:cNvPr id="11" name="ISOC Symbol">
            <a:extLst>
              <a:ext uri="{FF2B5EF4-FFF2-40B4-BE49-F238E27FC236}">
                <a16:creationId xmlns:a16="http://schemas.microsoft.com/office/drawing/2014/main" id="{B1B4F776-F712-0F42-9059-6A1A2DD32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83561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4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023 Ground Gree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15BBDA41-205F-2742-B93C-1ED4DCAD55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2461259"/>
            <a:ext cx="11127883" cy="768224"/>
          </a:xfrm>
        </p:spPr>
        <p:txBody>
          <a:bodyPr lIns="91440" rIns="91440"/>
          <a:lstStyle>
            <a:lvl1pPr algn="l">
              <a:lnSpc>
                <a:spcPct val="104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here to edit divider text</a:t>
            </a:r>
            <a:endParaRPr lang="en-GB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540000" y="4279119"/>
            <a:ext cx="5715734" cy="48385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GB" sz="2400" b="0" i="0" dirty="0">
                <a:solidFill>
                  <a:schemeClr val="tx1"/>
                </a:solidFill>
                <a:latin typeface="Hind Light" panose="02000000000000000000" pitchFamily="2" charset="77"/>
                <a:ea typeface="+mj-ea"/>
                <a:cs typeface="Hind Light" panose="02000000000000000000" pitchFamily="2" charset="77"/>
              </a:defRPr>
            </a:lvl1pPr>
          </a:lstStyle>
          <a:p>
            <a:pPr lvl="0"/>
            <a:r>
              <a:rPr lang="en-US" dirty="0"/>
              <a:t>Click to edit divider subtitle</a:t>
            </a:r>
            <a:endParaRPr lang="en-GB" dirty="0"/>
          </a:p>
        </p:txBody>
      </p:sp>
      <p:pic>
        <p:nvPicPr>
          <p:cNvPr id="2" name="ISOC Symbol">
            <a:extLst>
              <a:ext uri="{FF2B5EF4-FFF2-40B4-BE49-F238E27FC236}">
                <a16:creationId xmlns:a16="http://schemas.microsoft.com/office/drawing/2014/main" id="{A870B875-8303-F0A7-3B5C-607043207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68" y="6191770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39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023 Large Statement Depth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in Content">
            <a:extLst>
              <a:ext uri="{FF2B5EF4-FFF2-40B4-BE49-F238E27FC236}">
                <a16:creationId xmlns:a16="http://schemas.microsoft.com/office/drawing/2014/main" id="{2E0EBDDF-042C-1744-AE46-71F2DF54D88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79593" y="2067951"/>
            <a:ext cx="10205749" cy="279947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E9FE4699-7B30-0F4F-B541-E21F86AAB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56920" y="61917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E5F007-28FD-B845-A833-24BC97E499D9}" type="slidenum">
              <a:rPr lang="uk-UA" altLang="en-US" smtClean="0"/>
              <a:pPr/>
              <a:t>‹#›</a:t>
            </a:fld>
            <a:endParaRPr lang="uk-UA" altLang="en-US" dirty="0">
              <a:solidFill>
                <a:schemeClr val="bg1"/>
              </a:solidFill>
            </a:endParaRPr>
          </a:p>
        </p:txBody>
      </p:sp>
      <p:pic>
        <p:nvPicPr>
          <p:cNvPr id="11" name="ISOC Symbol">
            <a:extLst>
              <a:ext uri="{FF2B5EF4-FFF2-40B4-BE49-F238E27FC236}">
                <a16:creationId xmlns:a16="http://schemas.microsoft.com/office/drawing/2014/main" id="{BE591B25-402B-894E-B123-A3EEC262B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95284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97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023 Large Statement Accent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in Content">
            <a:extLst>
              <a:ext uri="{FF2B5EF4-FFF2-40B4-BE49-F238E27FC236}">
                <a16:creationId xmlns:a16="http://schemas.microsoft.com/office/drawing/2014/main" id="{ADF46D6C-541E-9F40-B7AA-4D21FB7F09D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79593" y="2067951"/>
            <a:ext cx="10205749" cy="2799471"/>
          </a:xfrm>
        </p:spPr>
        <p:txBody>
          <a:bodyPr anchor="ctr">
            <a:normAutofit/>
          </a:bodyPr>
          <a:lstStyle>
            <a:lvl1pPr algn="ctr">
              <a:defRPr sz="4800"/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56920" y="619177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E5F007-28FD-B845-A833-24BC97E499D9}" type="slidenum">
              <a:rPr lang="uk-UA" altLang="en-US" smtClean="0"/>
              <a:pPr/>
              <a:t>‹#›</a:t>
            </a:fld>
            <a:endParaRPr lang="uk-UA" altLang="en-US" dirty="0">
              <a:solidFill>
                <a:schemeClr val="tx1"/>
              </a:solidFill>
            </a:endParaRPr>
          </a:p>
        </p:txBody>
      </p:sp>
      <p:pic>
        <p:nvPicPr>
          <p:cNvPr id="9" name="ISOC Symbol">
            <a:extLst>
              <a:ext uri="{FF2B5EF4-FFF2-40B4-BE49-F238E27FC236}">
                <a16:creationId xmlns:a16="http://schemas.microsoft.com/office/drawing/2014/main" id="{F464B3E2-8374-A544-A6C1-E318F6E91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68" y="6191770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09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23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A3D5433-C30F-7B45-99E2-D91CD7AC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566739"/>
            <a:ext cx="11109600" cy="5630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Main Content">
            <a:extLst>
              <a:ext uri="{FF2B5EF4-FFF2-40B4-BE49-F238E27FC236}">
                <a16:creationId xmlns:a16="http://schemas.microsoft.com/office/drawing/2014/main" id="{FE6995CB-E8F1-9145-91FB-1FC5F2C2496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44132" y="1389380"/>
            <a:ext cx="11115675" cy="445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ISOC Symbol">
            <a:extLst>
              <a:ext uri="{FF2B5EF4-FFF2-40B4-BE49-F238E27FC236}">
                <a16:creationId xmlns:a16="http://schemas.microsoft.com/office/drawing/2014/main" id="{D81B4F08-7334-2149-9EA5-905CA1743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68" y="6191770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">
            <a:extLst>
              <a:ext uri="{FF2B5EF4-FFF2-40B4-BE49-F238E27FC236}">
                <a16:creationId xmlns:a16="http://schemas.microsoft.com/office/drawing/2014/main" id="{36ED3E37-FF79-FE49-8427-154242BBC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56920" y="619177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E5F007-28FD-B845-A833-24BC97E499D9}" type="slidenum">
              <a:rPr lang="uk-UA" altLang="en-US" smtClean="0"/>
              <a:pPr/>
              <a:t>‹#›</a:t>
            </a:fld>
            <a:endParaRPr lang="uk-UA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132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23 2-colum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A3D5433-C30F-7B45-99E2-D91CD7AC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566739"/>
            <a:ext cx="11109600" cy="5630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Main Content-Left">
            <a:extLst>
              <a:ext uri="{FF2B5EF4-FFF2-40B4-BE49-F238E27FC236}">
                <a16:creationId xmlns:a16="http://schemas.microsoft.com/office/drawing/2014/main" id="{FE6995CB-E8F1-9145-91FB-1FC5F2C2496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44132" y="1389380"/>
            <a:ext cx="5329363" cy="445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Main Content-Right">
            <a:extLst>
              <a:ext uri="{FF2B5EF4-FFF2-40B4-BE49-F238E27FC236}">
                <a16:creationId xmlns:a16="http://schemas.microsoft.com/office/drawing/2014/main" id="{03B27AED-85A0-F24B-81DD-66759D7A43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0757" y="1389380"/>
            <a:ext cx="5329363" cy="445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36ED3E37-FF79-FE49-8427-154242BBC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56920" y="619177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E5F007-28FD-B845-A833-24BC97E499D9}" type="slidenum">
              <a:rPr lang="uk-UA" altLang="en-US" smtClean="0"/>
              <a:pPr/>
              <a:t>‹#›</a:t>
            </a:fld>
            <a:endParaRPr lang="uk-UA" altLang="en-US" dirty="0">
              <a:solidFill>
                <a:schemeClr val="tx1"/>
              </a:solidFill>
            </a:endParaRPr>
          </a:p>
        </p:txBody>
      </p:sp>
      <p:pic>
        <p:nvPicPr>
          <p:cNvPr id="8" name="ISOC Symbol">
            <a:extLst>
              <a:ext uri="{FF2B5EF4-FFF2-40B4-BE49-F238E27FC236}">
                <a16:creationId xmlns:a16="http://schemas.microsoft.com/office/drawing/2014/main" id="{D81B4F08-7334-2149-9EA5-905CA1743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68" y="6191770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86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23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">
            <a:extLst>
              <a:ext uri="{FF2B5EF4-FFF2-40B4-BE49-F238E27FC236}">
                <a16:creationId xmlns:a16="http://schemas.microsoft.com/office/drawing/2014/main" id="{CD902B53-9D84-C24C-93E5-6DA34EE3D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771" y="566739"/>
            <a:ext cx="5564373" cy="5630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Main Content">
            <a:extLst>
              <a:ext uri="{FF2B5EF4-FFF2-40B4-BE49-F238E27FC236}">
                <a16:creationId xmlns:a16="http://schemas.microsoft.com/office/drawing/2014/main" id="{822E8AE2-50D4-754F-844E-C2D1E259E67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48640" y="1389380"/>
            <a:ext cx="5564373" cy="4708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1004C492-DDD5-E14C-8F97-9F57C2F7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05106" y="0"/>
            <a:ext cx="5886893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B04A428A-CB40-9B4A-BC0D-90E12859C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56920" y="619177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E5F007-28FD-B845-A833-24BC97E499D9}" type="slidenum">
              <a:rPr lang="uk-UA" altLang="en-US" smtClean="0"/>
              <a:pPr/>
              <a:t>‹#›</a:t>
            </a:fld>
            <a:endParaRPr lang="uk-UA" altLang="en-US" dirty="0">
              <a:solidFill>
                <a:schemeClr val="tx1"/>
              </a:solidFill>
            </a:endParaRPr>
          </a:p>
        </p:txBody>
      </p:sp>
      <p:pic>
        <p:nvPicPr>
          <p:cNvPr id="12" name="ISOC Symbol">
            <a:extLst>
              <a:ext uri="{FF2B5EF4-FFF2-40B4-BE49-F238E27FC236}">
                <a16:creationId xmlns:a16="http://schemas.microsoft.com/office/drawing/2014/main" id="{124B8441-C70C-8E4C-A92B-CBD41F5AA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68" y="6191770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96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1337" y="566739"/>
            <a:ext cx="11628483" cy="60369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 dirty="0"/>
              <a:t>Click to add a Master title</a:t>
            </a:r>
            <a:endParaRPr lang="en-GB" noProof="0" dirty="0"/>
          </a:p>
        </p:txBody>
      </p:sp>
      <p:sp>
        <p:nvSpPr>
          <p:cNvPr id="3" name="Main Text">
            <a:extLst>
              <a:ext uri="{FF2B5EF4-FFF2-40B4-BE49-F238E27FC236}">
                <a16:creationId xmlns:a16="http://schemas.microsoft.com/office/drawing/2014/main" id="{438CC12A-6611-6D4D-A5AD-D4A40ADCC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174" y="1388182"/>
            <a:ext cx="11639826" cy="4619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8575" y="6342063"/>
            <a:ext cx="2743200" cy="1730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4C3A41F-A775-1140-95F7-087AA6C6EBC6}" type="slidenum">
              <a:rPr lang="en-GB" altLang="en-US" noProof="0" smtClean="0"/>
              <a:pPr/>
              <a:t>‹#›</a:t>
            </a:fld>
            <a:endParaRPr lang="en-GB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61638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3000" kern="1200" spc="20">
          <a:solidFill>
            <a:schemeClr val="accent1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2pPr>
      <a:lvl3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3pPr>
      <a:lvl4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4pPr>
      <a:lvl5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5pPr>
      <a:lvl6pPr marL="4572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6pPr>
      <a:lvl7pPr marL="9144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7pPr>
      <a:lvl8pPr marL="13716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8pPr>
      <a:lvl9pPr marL="18288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9pPr>
    </p:titleStyle>
    <p:bodyStyle>
      <a:lvl1pPr algn="l" rtl="0" eaLnBrk="1" fontAlgn="base" hangingPunct="1">
        <a:lnSpc>
          <a:spcPct val="106000"/>
        </a:lnSpc>
        <a:spcBef>
          <a:spcPct val="0"/>
        </a:spcBef>
        <a:spcAft>
          <a:spcPts val="0"/>
        </a:spcAft>
        <a:buFont typeface="Arial" charset="0"/>
        <a:defRPr sz="2400" kern="1200" spc="20">
          <a:solidFill>
            <a:schemeClr val="tx1"/>
          </a:solidFill>
          <a:latin typeface="+mn-lt"/>
          <a:ea typeface="Hind Medium" charset="0"/>
          <a:cs typeface="Hind Medium" charset="0"/>
        </a:defRPr>
      </a:lvl1pPr>
      <a:lvl2pPr marL="690563" indent="-227013" algn="l" rtl="0" eaLnBrk="1" fontAlgn="base" hangingPunct="1">
        <a:lnSpc>
          <a:spcPct val="113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tabLst/>
        <a:defRPr sz="20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7763" indent="-228600" algn="l" rtl="0" eaLnBrk="1" fontAlgn="base" hangingPunct="1">
        <a:lnSpc>
          <a:spcPct val="113000"/>
        </a:lnSpc>
        <a:spcBef>
          <a:spcPct val="0"/>
        </a:spcBef>
        <a:spcAft>
          <a:spcPts val="0"/>
        </a:spcAft>
        <a:buSzPct val="100000"/>
        <a:buFont typeface="Arial" panose="020B0604020202020204" pitchFamily="34" charset="0"/>
        <a:buChar char="•"/>
        <a:tabLst/>
        <a:defRPr sz="18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3375" indent="-227013" algn="l" rtl="0" eaLnBrk="1" fontAlgn="base" hangingPunct="1">
        <a:lnSpc>
          <a:spcPct val="113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Char char="•"/>
        <a:tabLst/>
        <a:defRPr sz="16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60575" indent="-228600" algn="l" rtl="0" eaLnBrk="1" fontAlgn="base" hangingPunct="1">
        <a:lnSpc>
          <a:spcPct val="112000"/>
        </a:lnSpc>
        <a:spcBef>
          <a:spcPct val="0"/>
        </a:spcBef>
        <a:spcAft>
          <a:spcPts val="0"/>
        </a:spcAft>
        <a:buSzPct val="100000"/>
        <a:buFont typeface="Arial" panose="020B0604020202020204" pitchFamily="34" charset="0"/>
        <a:buChar char="•"/>
        <a:tabLst/>
        <a:defRPr sz="14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685800" indent="-228600" algn="l" defTabSz="914400" rtl="0" eaLnBrk="1" latinLnBrk="0" hangingPunct="1">
        <a:lnSpc>
          <a:spcPct val="112000"/>
        </a:lnSpc>
        <a:spcBef>
          <a:spcPts val="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914400" indent="-228600" algn="l" defTabSz="914400" rtl="0" eaLnBrk="1" latinLnBrk="0" hangingPunct="1">
        <a:lnSpc>
          <a:spcPct val="112000"/>
        </a:lnSpc>
        <a:spcBef>
          <a:spcPts val="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8A0BD-ECE4-1245-8F57-85F2A97729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dirty="0"/>
              <a:t>Vision 50/50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F79657-123D-0440-8287-8EA309163C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" dirty="0"/>
              <a:t>Keeping half of Internet </a:t>
            </a:r>
            <a:r>
              <a:rPr lang="en"/>
              <a:t>traffic local</a:t>
            </a:r>
            <a:endParaRPr lang="en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6FA09DE-F739-C741-9EBF-02D46588FE9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" sz="1800" b="1" dirty="0"/>
              <a:t>Hanna Kreitem</a:t>
            </a:r>
          </a:p>
          <a:p>
            <a:r>
              <a:rPr lang="en-GB" sz="1600" dirty="0"/>
              <a:t>Senior Advisor, Internet Technology and Development – MENA</a:t>
            </a:r>
          </a:p>
          <a:p>
            <a:r>
              <a:rPr lang="en" sz="1600" dirty="0" err="1"/>
              <a:t>kreitem@isoc.org</a:t>
            </a:r>
            <a:endParaRPr lang="es-ES_tradnl" sz="1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AD0D3B-578B-5E48-A03E-1D70E177EAE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" dirty="0"/>
              <a:t>October 2023</a:t>
            </a:r>
          </a:p>
        </p:txBody>
      </p:sp>
    </p:spTree>
    <p:extLst>
      <p:ext uri="{BB962C8B-B14F-4D97-AF65-F5344CB8AC3E}">
        <p14:creationId xmlns:p14="http://schemas.microsoft.com/office/powerpoint/2010/main" val="33489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FEE4-D8C2-4D49-806E-00D1D7E5A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Measurements related to ME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9B382297-77AA-39DC-FE4F-76204AEDD3DC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4825427" y="3014661"/>
            <a:ext cx="2895600" cy="3276600"/>
          </a:xfrm>
        </p:spPr>
      </p:pic>
      <p:pic>
        <p:nvPicPr>
          <p:cNvPr id="7" name="Picture 6" descr="A screenshot of a graph&#10;&#10;Description automatically generated">
            <a:extLst>
              <a:ext uri="{FF2B5EF4-FFF2-40B4-BE49-F238E27FC236}">
                <a16:creationId xmlns:a16="http://schemas.microsoft.com/office/drawing/2014/main" id="{351B7965-6483-B77E-9171-92F83D3A7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5100" y="1129781"/>
            <a:ext cx="4406900" cy="3276600"/>
          </a:xfrm>
          <a:prstGeom prst="rect">
            <a:avLst/>
          </a:prstGeom>
        </p:spPr>
      </p:pic>
      <p:pic>
        <p:nvPicPr>
          <p:cNvPr id="9" name="Picture 8" descr="A screenshot of a graph&#10;&#10;Description automatically generated">
            <a:extLst>
              <a:ext uri="{FF2B5EF4-FFF2-40B4-BE49-F238E27FC236}">
                <a16:creationId xmlns:a16="http://schemas.microsoft.com/office/drawing/2014/main" id="{26693329-06CC-C19B-28C0-5E5FC129FD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454" y="1152368"/>
            <a:ext cx="4406900" cy="3276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858C21-6573-CCA5-6956-4CC5BAB6C39D}"/>
              </a:ext>
            </a:extLst>
          </p:cNvPr>
          <p:cNvSpPr txBox="1"/>
          <p:nvPr/>
        </p:nvSpPr>
        <p:spPr>
          <a:xfrm>
            <a:off x="1073426" y="4782302"/>
            <a:ext cx="2703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 = Local</a:t>
            </a:r>
            <a:br>
              <a:rPr lang="en-US" dirty="0"/>
            </a:br>
            <a:r>
              <a:rPr lang="en-US" dirty="0"/>
              <a:t>2 = Regional</a:t>
            </a:r>
            <a:br>
              <a:rPr lang="en-US" dirty="0"/>
            </a:br>
            <a:r>
              <a:rPr lang="en-US" dirty="0"/>
              <a:t>3 = Global</a:t>
            </a:r>
          </a:p>
        </p:txBody>
      </p:sp>
    </p:spTree>
    <p:extLst>
      <p:ext uri="{BB962C8B-B14F-4D97-AF65-F5344CB8AC3E}">
        <p14:creationId xmlns:p14="http://schemas.microsoft.com/office/powerpoint/2010/main" val="27199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3C6729-81F0-1446-8FDF-C1471D8E5D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dirty="0"/>
              <a:t>How to help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62565600-C1A4-8F4A-B6F9-084B7246D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483850"/>
          </a:xfrm>
        </p:spPr>
        <p:txBody>
          <a:bodyPr/>
          <a:lstStyle/>
          <a:p>
            <a:r>
              <a:rPr lang="en" dirty="0"/>
              <a:t>Achieving Our Goal Together</a:t>
            </a:r>
          </a:p>
        </p:txBody>
      </p:sp>
    </p:spTree>
    <p:extLst>
      <p:ext uri="{BB962C8B-B14F-4D97-AF65-F5344CB8AC3E}">
        <p14:creationId xmlns:p14="http://schemas.microsoft.com/office/powerpoint/2010/main" val="295494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FEE4-D8C2-4D49-806E-00D1D7E5A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Join the Movement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F6A40-B734-DD44-8BE1-628E48402E5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" dirty="0"/>
              <a:t>Our goal is to understand how far your network traffic reaches when you access OTT services: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dirty="0"/>
          </a:p>
          <a:p>
            <a:pPr marL="1033463" lvl="1" indent="-342900"/>
            <a:r>
              <a:rPr lang="en" dirty="0"/>
              <a:t>Deploy a RIPE Atlas and OONI probes</a:t>
            </a:r>
          </a:p>
          <a:p>
            <a:pPr lvl="2" indent="0">
              <a:buNone/>
            </a:pPr>
            <a:r>
              <a:rPr lang="en" dirty="0" err="1"/>
              <a:t>pulse.internetsociety.org</a:t>
            </a:r>
            <a:endParaRPr lang="es-ES_tradnl" dirty="0"/>
          </a:p>
          <a:p>
            <a:pPr marL="1033463" lvl="1" indent="-342900"/>
            <a:endParaRPr lang="es-ES_tradnl" dirty="0"/>
          </a:p>
          <a:p>
            <a:pPr marL="1033463" lvl="1" indent="-342900"/>
            <a:r>
              <a:rPr lang="en" dirty="0"/>
              <a:t>Participate at peering forums</a:t>
            </a:r>
            <a:endParaRPr lang="es-ES_tradnl" dirty="0"/>
          </a:p>
          <a:p>
            <a:pPr lvl="1" indent="0">
              <a:buNone/>
            </a:pPr>
            <a:endParaRPr lang="es-ES_tradnl" dirty="0"/>
          </a:p>
          <a:p>
            <a:pPr marL="1033463" lvl="1" indent="-342900"/>
            <a:r>
              <a:rPr lang="en" dirty="0"/>
              <a:t>Sign up for our IXP course</a:t>
            </a:r>
          </a:p>
          <a:p>
            <a:pPr lvl="2" indent="0">
              <a:buNone/>
            </a:pPr>
            <a:r>
              <a:rPr lang="en" dirty="0" err="1"/>
              <a:t>learning.internetsociety.org</a:t>
            </a:r>
            <a:endParaRPr lang="es-ES_tradnl" dirty="0"/>
          </a:p>
          <a:p>
            <a:pPr marL="1033463" lvl="1" indent="-342900"/>
            <a:endParaRPr lang="es-ES_tradnl" dirty="0">
              <a:solidFill>
                <a:schemeClr val="accent1"/>
              </a:solidFill>
            </a:endParaRPr>
          </a:p>
          <a:p>
            <a:pPr marL="1033463" lvl="1" indent="-342900"/>
            <a:r>
              <a:rPr lang="en" b="1" dirty="0">
                <a:solidFill>
                  <a:schemeClr val="accent1"/>
                </a:solidFill>
              </a:rPr>
              <a:t>Donate to our cause - 100% of your donation works towards achieving an Internet for all</a:t>
            </a:r>
          </a:p>
          <a:p>
            <a:pPr lvl="2" indent="0">
              <a:buNone/>
            </a:pPr>
            <a:r>
              <a:rPr lang="en" b="1" dirty="0" err="1">
                <a:solidFill>
                  <a:schemeClr val="accent4"/>
                </a:solidFill>
              </a:rPr>
              <a:t>internetsociety.org</a:t>
            </a:r>
            <a:r>
              <a:rPr lang="en" b="1" dirty="0">
                <a:solidFill>
                  <a:schemeClr val="accent4"/>
                </a:solidFill>
              </a:rPr>
              <a:t>/donate</a:t>
            </a:r>
            <a:endParaRPr lang="es-ES_tradnl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960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cias">
            <a:extLst>
              <a:ext uri="{FF2B5EF4-FFF2-40B4-BE49-F238E27FC236}">
                <a16:creationId xmlns:a16="http://schemas.microsoft.com/office/drawing/2014/main" id="{E0B98643-BB2F-2288-7012-4EC527F3343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2281238"/>
            <a:ext cx="9001125" cy="10064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6000" b="0" i="0" u="none" strike="noStrike" kern="12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ind Light" panose="02000000000000000000" pitchFamily="2" charset="77"/>
                <a:ea typeface="+mj-ea"/>
                <a:cs typeface="Hind Light" panose="02000000000000000000" pitchFamily="2" charset="77"/>
              </a:rPr>
              <a:t>Thank you.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7D6EA3-178A-854D-BABA-F5F25FCC63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" b="1" dirty="0"/>
              <a:t>Hanna Kreitem</a:t>
            </a:r>
          </a:p>
          <a:p>
            <a:r>
              <a:rPr lang="en" dirty="0" err="1"/>
              <a:t>kreitem@isoc.org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57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D35F75-01DC-7D8F-F86F-627C18A0D9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9475" y="2068513"/>
            <a:ext cx="10206038" cy="27987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" sz="4800" b="0" i="0" u="none" strike="noStrike" kern="1200" cap="none" spc="2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Hind Medium" charset="0"/>
                <a:cs typeface="Hind Medium" charset="0"/>
              </a:rPr>
              <a:t>The fastest route from point A to point B is a straight line.</a:t>
            </a:r>
            <a:endParaRPr kumimoji="0" lang="en-US" sz="4800" b="0" i="0" u="none" strike="noStrike" kern="1200" cap="none" spc="2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Hind Medium" charset="0"/>
              <a:cs typeface="Hind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24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3C6729-81F0-1446-8FDF-C1471D8E5D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/>
              <a:t>The 50/50 Vision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62565600-C1A4-8F4A-B6F9-084B7246D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999" y="4279119"/>
            <a:ext cx="6523991" cy="875368"/>
          </a:xfrm>
        </p:spPr>
        <p:txBody>
          <a:bodyPr/>
          <a:lstStyle/>
          <a:p>
            <a:r>
              <a:rPr lang="en" dirty="0"/>
              <a:t>Faster, stronger and more affordable Internet</a:t>
            </a:r>
          </a:p>
        </p:txBody>
      </p:sp>
    </p:spTree>
    <p:extLst>
      <p:ext uri="{BB962C8B-B14F-4D97-AF65-F5344CB8AC3E}">
        <p14:creationId xmlns:p14="http://schemas.microsoft.com/office/powerpoint/2010/main" val="23401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FEE4-D8C2-4D49-806E-00D1D7E5A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The 50/50 Vision for Internet Traffic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F6A40-B734-DD44-8BE1-628E48402E5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" dirty="0"/>
              <a:t>An ambitious plan to keep at least half of all internet traffic local in selected economies by 2025.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dirty="0"/>
              <a:t>When we reach this goal, the people who need it most will have access to the Internet:</a:t>
            </a:r>
          </a:p>
          <a:p>
            <a:pPr marL="1033463" lvl="1" indent="-342900"/>
            <a:r>
              <a:rPr lang="en" dirty="0"/>
              <a:t>Faster.</a:t>
            </a:r>
          </a:p>
          <a:p>
            <a:pPr marL="1033463" lvl="1" indent="-342900"/>
            <a:r>
              <a:rPr lang="en-GB" dirty="0"/>
              <a:t>S</a:t>
            </a:r>
            <a:r>
              <a:rPr lang="en" dirty="0" err="1"/>
              <a:t>tronger</a:t>
            </a:r>
            <a:r>
              <a:rPr lang="en" dirty="0"/>
              <a:t>.</a:t>
            </a:r>
          </a:p>
          <a:p>
            <a:pPr marL="1033463" lvl="1" indent="-342900"/>
            <a:r>
              <a:rPr lang="en-GB" dirty="0"/>
              <a:t>C</a:t>
            </a:r>
            <a:r>
              <a:rPr lang="en" dirty="0"/>
              <a:t>heaper.</a:t>
            </a:r>
          </a:p>
        </p:txBody>
      </p:sp>
    </p:spTree>
    <p:extLst>
      <p:ext uri="{BB962C8B-B14F-4D97-AF65-F5344CB8AC3E}">
        <p14:creationId xmlns:p14="http://schemas.microsoft.com/office/powerpoint/2010/main" val="647230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FEE4-D8C2-4D49-806E-00D1D7E5A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A Collaborative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F6A40-B734-DD44-8BE1-628E48402E5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" dirty="0"/>
              <a:t>Public policy makers</a:t>
            </a:r>
          </a:p>
          <a:p>
            <a:pPr marL="1033463" lvl="1" indent="-342900"/>
            <a:r>
              <a:rPr lang="en-GB" dirty="0"/>
              <a:t>Encourage a </a:t>
            </a:r>
            <a:r>
              <a:rPr lang="en-GB" dirty="0">
                <a:solidFill>
                  <a:srgbClr val="FF0000"/>
                </a:solidFill>
              </a:rPr>
              <a:t>thriving and open connectivity </a:t>
            </a:r>
            <a:r>
              <a:rPr lang="en-GB" dirty="0"/>
              <a:t>market and foster strong technical communities.</a:t>
            </a:r>
          </a:p>
          <a:p>
            <a:pPr marL="1033463" lvl="1" indent="-342900"/>
            <a:r>
              <a:rPr lang="en-GB" dirty="0"/>
              <a:t>Streamline policy and regulatory processes to encourage regional and international entities to participate in the local interconnection environment.</a:t>
            </a:r>
          </a:p>
          <a:p>
            <a:pPr marL="1033463" lvl="1" indent="-342900"/>
            <a:r>
              <a:rPr lang="en-GB" dirty="0"/>
              <a:t>Support increasing local traffic and content.</a:t>
            </a:r>
          </a:p>
          <a:p>
            <a:pPr lvl="1" indent="0">
              <a:buNone/>
            </a:pPr>
            <a:endParaRPr lang="es-ES_trad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dirty="0"/>
              <a:t>Technical communities</a:t>
            </a:r>
          </a:p>
          <a:p>
            <a:pPr marL="1033463" lvl="1" indent="-342900"/>
            <a:r>
              <a:rPr lang="en-GB" dirty="0"/>
              <a:t>Actively support </a:t>
            </a:r>
            <a:r>
              <a:rPr lang="en-GB" dirty="0">
                <a:solidFill>
                  <a:srgbClr val="FF0000"/>
                </a:solidFill>
              </a:rPr>
              <a:t>knowledge exchange.</a:t>
            </a:r>
          </a:p>
          <a:p>
            <a:pPr marL="1033463" lvl="1" indent="-342900"/>
            <a:r>
              <a:rPr lang="en-GB" dirty="0"/>
              <a:t>Events and peering forums that share best practices and serve to find peering partners.</a:t>
            </a:r>
          </a:p>
          <a:p>
            <a:pPr marL="1033463" lvl="1" indent="-342900"/>
            <a:r>
              <a:rPr lang="en-GB" dirty="0"/>
              <a:t>Share this vision and contribute to ensuring at least 50 percent of local traffic remains local in their communities.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274590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FEE4-D8C2-4D49-806E-00D1D7E5A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A Collaborative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F6A40-B734-DD44-8BE1-628E48402E5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" dirty="0"/>
              <a:t>Internet Society Community</a:t>
            </a:r>
            <a:endParaRPr lang="es-ES_tradnl" dirty="0"/>
          </a:p>
          <a:p>
            <a:pPr marL="1033463" lvl="1" indent="-342900"/>
            <a:r>
              <a:rPr lang="en-GB" dirty="0">
                <a:solidFill>
                  <a:srgbClr val="FF0000"/>
                </a:solidFill>
              </a:rPr>
              <a:t>Taking training courses </a:t>
            </a:r>
            <a:r>
              <a:rPr lang="en-GB" dirty="0"/>
              <a:t>on the importance of IXPs and how to build and support them.</a:t>
            </a:r>
          </a:p>
          <a:p>
            <a:pPr marL="1033463" lvl="1" indent="-342900"/>
            <a:r>
              <a:rPr lang="en-GB" dirty="0">
                <a:solidFill>
                  <a:srgbClr val="FF0000"/>
                </a:solidFill>
              </a:rPr>
              <a:t>Defending peering and interconnection </a:t>
            </a:r>
            <a:r>
              <a:rPr lang="en-GB" dirty="0"/>
              <a:t>in their local communities.</a:t>
            </a:r>
          </a:p>
          <a:p>
            <a:pPr marL="1033463" lvl="1" indent="-342900"/>
            <a:r>
              <a:rPr lang="en-GB" dirty="0">
                <a:solidFill>
                  <a:srgbClr val="FF0000"/>
                </a:solidFill>
              </a:rPr>
              <a:t>Engaging</a:t>
            </a:r>
            <a:r>
              <a:rPr lang="en-GB" dirty="0"/>
              <a:t> with local IXPs to understand their impact on the local Internet ecosystem.</a:t>
            </a:r>
            <a:endParaRPr lang="en" dirty="0"/>
          </a:p>
        </p:txBody>
      </p:sp>
      <p:pic>
        <p:nvPicPr>
          <p:cNvPr id="6" name="Picture 5" descr="A group of people sitting in chairs in a room&#10;&#10;Description automatically generated">
            <a:extLst>
              <a:ext uri="{FF2B5EF4-FFF2-40B4-BE49-F238E27FC236}">
                <a16:creationId xmlns:a16="http://schemas.microsoft.com/office/drawing/2014/main" id="{17617711-D6A6-47FC-7E84-93244EA200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575" b="17584"/>
          <a:stretch/>
        </p:blipFill>
        <p:spPr>
          <a:xfrm>
            <a:off x="2967401" y="3429000"/>
            <a:ext cx="6257197" cy="243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75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3C6729-81F0-1446-8FDF-C1471D8E5D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dirty="0"/>
              <a:t>How Do We Measure Our Progress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62565600-C1A4-8F4A-B6F9-084B7246D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483850"/>
          </a:xfrm>
        </p:spPr>
        <p:txBody>
          <a:bodyPr/>
          <a:lstStyle/>
          <a:p>
            <a:r>
              <a:rPr lang="en" dirty="0"/>
              <a:t>Data for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322130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FEE4-D8C2-4D49-806E-00D1D7E5A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The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F6A40-B734-DD44-8BE1-628E48402E5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s-ES_trad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dirty="0"/>
              <a:t>Measuring local vs non-local traffic levels </a:t>
            </a:r>
            <a:r>
              <a:rPr lang="en" dirty="0">
                <a:solidFill>
                  <a:schemeClr val="accent5"/>
                </a:solidFill>
              </a:rPr>
              <a:t>is often not straightforward </a:t>
            </a:r>
            <a:r>
              <a:rPr lang="en" dirty="0"/>
              <a:t>.</a:t>
            </a:r>
          </a:p>
          <a:p>
            <a:pPr marL="1033463" lvl="1" indent="-342900"/>
            <a:r>
              <a:rPr lang="en" dirty="0"/>
              <a:t>Access providers often know the most used services, but they do not distinguish between local and non-local traffic, and the data they collect is rarely shared publicly.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dirty="0"/>
              <a:t>To map traffic flows, we use data from two open source tools:</a:t>
            </a:r>
          </a:p>
          <a:p>
            <a:pPr marL="1033463" lvl="1" indent="-342900"/>
            <a:r>
              <a:rPr lang="en" dirty="0"/>
              <a:t>Open Observatory for Network Interference (</a:t>
            </a:r>
            <a:r>
              <a:rPr lang="en" dirty="0">
                <a:solidFill>
                  <a:schemeClr val="accent5"/>
                </a:solidFill>
              </a:rPr>
              <a:t>OONI</a:t>
            </a:r>
            <a:r>
              <a:rPr lang="en" dirty="0"/>
              <a:t>), </a:t>
            </a:r>
            <a:r>
              <a:rPr lang="en" dirty="0">
                <a:solidFill>
                  <a:schemeClr val="accent5"/>
                </a:solidFill>
              </a:rPr>
              <a:t>RIPE Atlas</a:t>
            </a:r>
            <a:r>
              <a:rPr lang="en" dirty="0"/>
              <a:t>, and </a:t>
            </a:r>
            <a:r>
              <a:rPr lang="en" dirty="0" err="1">
                <a:solidFill>
                  <a:schemeClr val="accent5"/>
                </a:solidFill>
              </a:rPr>
              <a:t>BrightData</a:t>
            </a:r>
            <a:r>
              <a:rPr lang="en" dirty="0">
                <a:solidFill>
                  <a:schemeClr val="accent5"/>
                </a:solidFill>
              </a:rPr>
              <a:t>.</a:t>
            </a:r>
            <a:endParaRPr lang="en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dirty="0"/>
              <a:t>Our methodology quantifies the level to which OTT services (video streaming, web browsing, social media, etc.) </a:t>
            </a:r>
            <a:r>
              <a:rPr lang="en" dirty="0">
                <a:solidFill>
                  <a:schemeClr val="accent5"/>
                </a:solidFill>
              </a:rPr>
              <a:t>obtain their content from a local server/cache </a:t>
            </a:r>
            <a:r>
              <a:rPr lang="en" dirty="0"/>
              <a:t>rather than outside the country.</a:t>
            </a:r>
          </a:p>
        </p:txBody>
      </p:sp>
    </p:spTree>
    <p:extLst>
      <p:ext uri="{BB962C8B-B14F-4D97-AF65-F5344CB8AC3E}">
        <p14:creationId xmlns:p14="http://schemas.microsoft.com/office/powerpoint/2010/main" val="1131089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3C6729-81F0-1446-8FDF-C1471D8E5D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dirty="0"/>
              <a:t>50/50 in ME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62565600-C1A4-8F4A-B6F9-084B7246D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483850"/>
          </a:xfrm>
        </p:spPr>
        <p:txBody>
          <a:bodyPr/>
          <a:lstStyle/>
          <a:p>
            <a:r>
              <a:rPr lang="en" dirty="0"/>
              <a:t>Results and Measurements</a:t>
            </a:r>
          </a:p>
        </p:txBody>
      </p:sp>
    </p:spTree>
    <p:extLst>
      <p:ext uri="{BB962C8B-B14F-4D97-AF65-F5344CB8AC3E}">
        <p14:creationId xmlns:p14="http://schemas.microsoft.com/office/powerpoint/2010/main" val="241768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ISOC">
  <a:themeElements>
    <a:clrScheme name="2023 ISOC">
      <a:dk1>
        <a:srgbClr val="0C1C2C"/>
      </a:dk1>
      <a:lt1>
        <a:srgbClr val="EEF2EC"/>
      </a:lt1>
      <a:dk2>
        <a:srgbClr val="23366E"/>
      </a:dk2>
      <a:lt2>
        <a:srgbClr val="DEDAD0"/>
      </a:lt2>
      <a:accent1>
        <a:srgbClr val="3982E3"/>
      </a:accent1>
      <a:accent2>
        <a:srgbClr val="045856"/>
      </a:accent2>
      <a:accent3>
        <a:srgbClr val="40B2A4"/>
      </a:accent3>
      <a:accent4>
        <a:srgbClr val="7E245C"/>
      </a:accent4>
      <a:accent5>
        <a:srgbClr val="D25238"/>
      </a:accent5>
      <a:accent6>
        <a:srgbClr val="EECA4A"/>
      </a:accent6>
      <a:hlink>
        <a:srgbClr val="0C1C2C"/>
      </a:hlink>
      <a:folHlink>
        <a:srgbClr val="0C1C2C"/>
      </a:folHlink>
    </a:clrScheme>
    <a:fontScheme name="Office 2">
      <a:majorFont>
        <a:latin typeface="Hind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Hind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3 ISOC PPT.potx" id="{F64DA138-3888-CE4C-B1AC-B8DA3915D0DF}" vid="{0632CB17-4749-E449-AE49-173D51CF78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ISOC</Template>
  <TotalTime>52</TotalTime>
  <Words>459</Words>
  <Application>Microsoft Macintosh PowerPoint</Application>
  <PresentationFormat>Widescreen</PresentationFormat>
  <Paragraphs>65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Hind Light</vt:lpstr>
      <vt:lpstr>ISOC</vt:lpstr>
      <vt:lpstr>Vision 50/50</vt:lpstr>
      <vt:lpstr>The fastest route from point A to point B is a straight line.</vt:lpstr>
      <vt:lpstr>The 50/50 Vision</vt:lpstr>
      <vt:lpstr>The 50/50 Vision for Internet Traffic</vt:lpstr>
      <vt:lpstr>A Collaborative Approach</vt:lpstr>
      <vt:lpstr>A Collaborative Approach</vt:lpstr>
      <vt:lpstr>How Do We Measure Our Progress</vt:lpstr>
      <vt:lpstr>The methodology</vt:lpstr>
      <vt:lpstr>50/50 in ME</vt:lpstr>
      <vt:lpstr>Measurements related to ME</vt:lpstr>
      <vt:lpstr>How to help</vt:lpstr>
      <vt:lpstr>Join the Movement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Visión 50 / 50</dc:title>
  <dc:creator>Israel Rosas</dc:creator>
  <cp:lastModifiedBy>Hanna Kreitem</cp:lastModifiedBy>
  <cp:revision>11</cp:revision>
  <cp:lastPrinted>2016-06-14T17:50:38Z</cp:lastPrinted>
  <dcterms:created xsi:type="dcterms:W3CDTF">2023-08-31T15:18:41Z</dcterms:created>
  <dcterms:modified xsi:type="dcterms:W3CDTF">2023-10-12T09:49:49Z</dcterms:modified>
</cp:coreProperties>
</file>