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76" r:id="rId3"/>
    <p:sldId id="278" r:id="rId4"/>
    <p:sldId id="279" r:id="rId5"/>
    <p:sldId id="287" r:id="rId6"/>
    <p:sldId id="816" r:id="rId7"/>
    <p:sldId id="814" r:id="rId8"/>
    <p:sldId id="288" r:id="rId9"/>
    <p:sldId id="802" r:id="rId10"/>
    <p:sldId id="799" r:id="rId11"/>
    <p:sldId id="283" r:id="rId12"/>
    <p:sldId id="293" r:id="rId13"/>
    <p:sldId id="805" r:id="rId14"/>
    <p:sldId id="807" r:id="rId15"/>
    <p:sldId id="806" r:id="rId16"/>
    <p:sldId id="808" r:id="rId17"/>
    <p:sldId id="819" r:id="rId18"/>
    <p:sldId id="281" r:id="rId19"/>
    <p:sldId id="820" r:id="rId20"/>
    <p:sldId id="285" r:id="rId21"/>
    <p:sldId id="821" r:id="rId22"/>
    <p:sldId id="282" r:id="rId23"/>
    <p:sldId id="811" r:id="rId24"/>
    <p:sldId id="284" r:id="rId25"/>
    <p:sldId id="813" r:id="rId26"/>
    <p:sldId id="280" r:id="rId27"/>
    <p:sldId id="817" r:id="rId28"/>
    <p:sldId id="257" r:id="rId2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/>
    <p:restoredTop sz="85306"/>
  </p:normalViewPr>
  <p:slideViewPr>
    <p:cSldViewPr snapToGrid="0" snapToObjects="1">
      <p:cViewPr varScale="1">
        <p:scale>
          <a:sx n="144" d="100"/>
          <a:sy n="144" d="100"/>
        </p:scale>
        <p:origin x="9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ben van den Brink" userId="561c9ee4-2342-4273-b45b-3063bf4293fb" providerId="ADAL" clId="{FEAAA39D-F031-A747-8711-0EDD2CF5E422}"/>
    <pc:docChg chg="custSel delSld modSld">
      <pc:chgData name="Ruben van den Brink" userId="561c9ee4-2342-4273-b45b-3063bf4293fb" providerId="ADAL" clId="{FEAAA39D-F031-A747-8711-0EDD2CF5E422}" dt="2022-11-25T11:57:01.633" v="6" actId="2696"/>
      <pc:docMkLst>
        <pc:docMk/>
      </pc:docMkLst>
      <pc:sldChg chg="del">
        <pc:chgData name="Ruben van den Brink" userId="561c9ee4-2342-4273-b45b-3063bf4293fb" providerId="ADAL" clId="{FEAAA39D-F031-A747-8711-0EDD2CF5E422}" dt="2022-11-25T11:56:59.875" v="5" actId="2696"/>
        <pc:sldMkLst>
          <pc:docMk/>
          <pc:sldMk cId="1765534952" sldId="260"/>
        </pc:sldMkLst>
      </pc:sldChg>
      <pc:sldChg chg="del">
        <pc:chgData name="Ruben van den Brink" userId="561c9ee4-2342-4273-b45b-3063bf4293fb" providerId="ADAL" clId="{FEAAA39D-F031-A747-8711-0EDD2CF5E422}" dt="2022-11-25T11:56:57.424" v="4" actId="2696"/>
        <pc:sldMkLst>
          <pc:docMk/>
          <pc:sldMk cId="1049724807" sldId="261"/>
        </pc:sldMkLst>
      </pc:sldChg>
      <pc:sldChg chg="del">
        <pc:chgData name="Ruben van den Brink" userId="561c9ee4-2342-4273-b45b-3063bf4293fb" providerId="ADAL" clId="{FEAAA39D-F031-A747-8711-0EDD2CF5E422}" dt="2022-11-25T11:57:01.633" v="6" actId="2696"/>
        <pc:sldMkLst>
          <pc:docMk/>
          <pc:sldMk cId="1888405249" sldId="800"/>
        </pc:sldMkLst>
      </pc:sldChg>
      <pc:sldChg chg="delSp mod">
        <pc:chgData name="Ruben van den Brink" userId="561c9ee4-2342-4273-b45b-3063bf4293fb" providerId="ADAL" clId="{FEAAA39D-F031-A747-8711-0EDD2CF5E422}" dt="2022-11-25T11:56:23.585" v="1" actId="478"/>
        <pc:sldMkLst>
          <pc:docMk/>
          <pc:sldMk cId="4036469455" sldId="806"/>
        </pc:sldMkLst>
        <pc:spChg chg="del">
          <ac:chgData name="Ruben van den Brink" userId="561c9ee4-2342-4273-b45b-3063bf4293fb" providerId="ADAL" clId="{FEAAA39D-F031-A747-8711-0EDD2CF5E422}" dt="2022-11-25T11:56:20.809" v="0" actId="478"/>
          <ac:spMkLst>
            <pc:docMk/>
            <pc:sldMk cId="4036469455" sldId="806"/>
            <ac:spMk id="23" creationId="{02062391-DA87-70B4-DB66-3DA505A32396}"/>
          </ac:spMkLst>
        </pc:spChg>
        <pc:spChg chg="del">
          <ac:chgData name="Ruben van den Brink" userId="561c9ee4-2342-4273-b45b-3063bf4293fb" providerId="ADAL" clId="{FEAAA39D-F031-A747-8711-0EDD2CF5E422}" dt="2022-11-25T11:56:23.585" v="1" actId="478"/>
          <ac:spMkLst>
            <pc:docMk/>
            <pc:sldMk cId="4036469455" sldId="806"/>
            <ac:spMk id="24" creationId="{9B848F57-D771-1415-DB50-E84CF4219A72}"/>
          </ac:spMkLst>
        </pc:spChg>
      </pc:sldChg>
      <pc:sldChg chg="delSp mod">
        <pc:chgData name="Ruben van den Brink" userId="561c9ee4-2342-4273-b45b-3063bf4293fb" providerId="ADAL" clId="{FEAAA39D-F031-A747-8711-0EDD2CF5E422}" dt="2022-11-25T11:56:31.726" v="3" actId="478"/>
        <pc:sldMkLst>
          <pc:docMk/>
          <pc:sldMk cId="3985457053" sldId="808"/>
        </pc:sldMkLst>
        <pc:spChg chg="del">
          <ac:chgData name="Ruben van den Brink" userId="561c9ee4-2342-4273-b45b-3063bf4293fb" providerId="ADAL" clId="{FEAAA39D-F031-A747-8711-0EDD2CF5E422}" dt="2022-11-25T11:56:29.175" v="2" actId="478"/>
          <ac:spMkLst>
            <pc:docMk/>
            <pc:sldMk cId="3985457053" sldId="808"/>
            <ac:spMk id="29" creationId="{B88A9DEA-7134-9002-E145-BA997B6418E5}"/>
          </ac:spMkLst>
        </pc:spChg>
        <pc:spChg chg="del">
          <ac:chgData name="Ruben van den Brink" userId="561c9ee4-2342-4273-b45b-3063bf4293fb" providerId="ADAL" clId="{FEAAA39D-F031-A747-8711-0EDD2CF5E422}" dt="2022-11-25T11:56:31.726" v="3" actId="478"/>
          <ac:spMkLst>
            <pc:docMk/>
            <pc:sldMk cId="3985457053" sldId="808"/>
            <ac:spMk id="30" creationId="{CB747EF0-1AEC-3218-87C3-151750E583A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msix.sharepoint.com/sites/AMS-IXBusinessDevelopment-Market_Intelligence/Shared%20Documents/Market_Intelligence/Market%20analysis/MENA/GULF/GULF%20region%20highlights%20111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100" b="1"/>
              <a:t>Submarine</a:t>
            </a:r>
            <a:r>
              <a:rPr lang="en-GB" sz="1100" b="1" baseline="0"/>
              <a:t> cable systems</a:t>
            </a:r>
            <a:endParaRPr lang="en-GB" sz="1100" b="1"/>
          </a:p>
        </c:rich>
      </c:tx>
      <c:layout>
        <c:manualLayout>
          <c:xMode val="edge"/>
          <c:yMode val="edge"/>
          <c:x val="0.19841880341880341"/>
          <c:y val="2.100426866278887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NL"/>
        </a:p>
      </c:txPr>
    </c:title>
    <c:autoTitleDeleted val="0"/>
    <c:plotArea>
      <c:layout>
        <c:manualLayout>
          <c:layoutTarget val="inner"/>
          <c:xMode val="edge"/>
          <c:yMode val="edge"/>
          <c:x val="0.19827916964924838"/>
          <c:y val="0.10613444152814232"/>
          <c:w val="0.76014950403926784"/>
          <c:h val="0.800740376202974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Sheet5!$C$5</c:f>
              <c:strCache>
                <c:ptCount val="1"/>
                <c:pt idx="0">
                  <c:v>Current</c:v>
                </c:pt>
              </c:strCache>
            </c:strRef>
          </c:tx>
          <c:spPr>
            <a:solidFill>
              <a:srgbClr val="0070C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Sheet5!$B$6:$B$12</c:f>
              <c:strCache>
                <c:ptCount val="6"/>
                <c:pt idx="0">
                  <c:v>Bahrain</c:v>
                </c:pt>
                <c:pt idx="1">
                  <c:v>Kuwait</c:v>
                </c:pt>
                <c:pt idx="2">
                  <c:v>Qatar</c:v>
                </c:pt>
                <c:pt idx="3">
                  <c:v>Oman </c:v>
                </c:pt>
                <c:pt idx="4">
                  <c:v>UAE</c:v>
                </c:pt>
                <c:pt idx="5">
                  <c:v>Saudi Arabia</c:v>
                </c:pt>
              </c:strCache>
            </c:strRef>
          </c:cat>
          <c:val>
            <c:numRef>
              <c:f>Sheet5!$C$6:$C$12</c:f>
              <c:numCache>
                <c:formatCode>General</c:formatCode>
                <c:ptCount val="7"/>
                <c:pt idx="0">
                  <c:v>5</c:v>
                </c:pt>
                <c:pt idx="1">
                  <c:v>5</c:v>
                </c:pt>
                <c:pt idx="2">
                  <c:v>7</c:v>
                </c:pt>
                <c:pt idx="3">
                  <c:v>17</c:v>
                </c:pt>
                <c:pt idx="4">
                  <c:v>19</c:v>
                </c:pt>
                <c:pt idx="5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49-3E47-A5F3-A157A7ED375D}"/>
            </c:ext>
          </c:extLst>
        </c:ser>
        <c:ser>
          <c:idx val="1"/>
          <c:order val="1"/>
          <c:tx>
            <c:strRef>
              <c:f>Sheet5!$D$5</c:f>
              <c:strCache>
                <c:ptCount val="1"/>
                <c:pt idx="0">
                  <c:v>Planned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Sheet5!$B$6:$B$12</c:f>
              <c:strCache>
                <c:ptCount val="6"/>
                <c:pt idx="0">
                  <c:v>Bahrain</c:v>
                </c:pt>
                <c:pt idx="1">
                  <c:v>Kuwait</c:v>
                </c:pt>
                <c:pt idx="2">
                  <c:v>Qatar</c:v>
                </c:pt>
                <c:pt idx="3">
                  <c:v>Oman </c:v>
                </c:pt>
                <c:pt idx="4">
                  <c:v>UAE</c:v>
                </c:pt>
                <c:pt idx="5">
                  <c:v>Saudi Arabia</c:v>
                </c:pt>
              </c:strCache>
            </c:strRef>
          </c:cat>
          <c:val>
            <c:numRef>
              <c:f>Sheet5!$D$6:$D$12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49-3E47-A5F3-A157A7ED37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1323205439"/>
        <c:axId val="1307013535"/>
      </c:barChart>
      <c:catAx>
        <c:axId val="13232054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1307013535"/>
        <c:crosses val="autoZero"/>
        <c:auto val="1"/>
        <c:lblAlgn val="ctr"/>
        <c:lblOffset val="100"/>
        <c:noMultiLvlLbl val="0"/>
      </c:catAx>
      <c:valAx>
        <c:axId val="1307013535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132320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6385049596073216"/>
          <c:y val="0.10648148148148148"/>
          <c:w val="0.26190939768892524"/>
          <c:h val="7.8102945465150189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>
      <a:outerShdw blurRad="63500" sx="102000" sy="102000" algn="ctr" rotWithShape="0">
        <a:prstClr val="black">
          <a:alpha val="10000"/>
        </a:prstClr>
      </a:outerShdw>
    </a:effectLst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n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Number of peers</c:v>
                </c:pt>
              </c:strCache>
            </c:strRef>
          </c:tx>
          <c:spPr>
            <a:ln w="28575" cap="rnd">
              <a:solidFill>
                <a:srgbClr val="F68025"/>
              </a:solidFill>
              <a:round/>
              <a:headEnd type="oval"/>
              <a:tailEnd type="oval"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N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Sheet1!$A$3:$A$5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Sheet1!$B$3:$B$5</c:f>
              <c:numCache>
                <c:formatCode>General</c:formatCode>
                <c:ptCount val="3"/>
                <c:pt idx="0">
                  <c:v>14</c:v>
                </c:pt>
                <c:pt idx="1">
                  <c:v>21</c:v>
                </c:pt>
                <c:pt idx="2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16-A040-B7C0-3021465B7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28752080"/>
        <c:axId val="1428963280"/>
      </c:lineChart>
      <c:catAx>
        <c:axId val="142875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NL"/>
          </a:p>
        </c:txPr>
        <c:crossAx val="1428963280"/>
        <c:crosses val="autoZero"/>
        <c:auto val="1"/>
        <c:lblAlgn val="ctr"/>
        <c:lblOffset val="100"/>
        <c:noMultiLvlLbl val="0"/>
      </c:catAx>
      <c:valAx>
        <c:axId val="142896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NL"/>
          </a:p>
        </c:txPr>
        <c:crossAx val="1428752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Helvetica" pitchFamily="2" charset="0"/>
        </a:defRPr>
      </a:pPr>
      <a:endParaRPr lang="en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CFED9-0CDC-5241-8009-CC7DEBBAD077}" type="datetimeFigureOut">
              <a:rPr lang="en-NL" smtClean="0"/>
              <a:t>25/11/2022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35D49-CD63-8541-A9EC-E67D9DE8136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4602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36919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 care!</a:t>
            </a:r>
          </a:p>
          <a:p>
            <a:endParaRPr lang="nl-NL" dirty="0"/>
          </a:p>
          <a:p>
            <a:r>
              <a:rPr lang="nl-NL" dirty="0" err="1"/>
              <a:t>Neutrality</a:t>
            </a:r>
            <a:r>
              <a:rPr lang="nl-NL" dirty="0"/>
              <a:t>: </a:t>
            </a:r>
            <a:r>
              <a:rPr lang="nl-NL" dirty="0" err="1"/>
              <a:t>technology</a:t>
            </a:r>
            <a:r>
              <a:rPr lang="nl-NL" dirty="0"/>
              <a:t> is never </a:t>
            </a:r>
            <a:r>
              <a:rPr lang="nl-NL" dirty="0" err="1"/>
              <a:t>neutral</a:t>
            </a:r>
            <a:endParaRPr lang="nl-NL" dirty="0"/>
          </a:p>
          <a:p>
            <a:r>
              <a:rPr lang="nl-NL" dirty="0"/>
              <a:t>Online </a:t>
            </a:r>
            <a:r>
              <a:rPr lang="nl-NL" dirty="0" err="1"/>
              <a:t>safety</a:t>
            </a:r>
            <a:endParaRPr lang="nl-NL" dirty="0"/>
          </a:p>
          <a:p>
            <a:r>
              <a:rPr lang="nl-NL" dirty="0" err="1"/>
              <a:t>Sustainability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13783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Internet Peering is our core business today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but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tomorrow</a:t>
            </a:r>
            <a:r>
              <a:rPr lang="nl-NL" dirty="0"/>
              <a:t>, or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day</a:t>
            </a:r>
            <a:r>
              <a:rPr lang="nl-NL" dirty="0"/>
              <a:t> </a:t>
            </a:r>
            <a:r>
              <a:rPr lang="nl-NL" dirty="0" err="1"/>
              <a:t>after</a:t>
            </a:r>
            <a:r>
              <a:rPr lang="nl-NL" dirty="0"/>
              <a:t>?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software </a:t>
            </a:r>
            <a:r>
              <a:rPr lang="nl-NL" dirty="0" err="1"/>
              <a:t>defined</a:t>
            </a:r>
            <a:endParaRPr lang="nl-NL" dirty="0"/>
          </a:p>
          <a:p>
            <a:r>
              <a:rPr lang="nl-NL" dirty="0" err="1"/>
              <a:t>federated</a:t>
            </a:r>
            <a:endParaRPr lang="nl-NL" dirty="0"/>
          </a:p>
          <a:p>
            <a:r>
              <a:rPr lang="nl-NL" dirty="0"/>
              <a:t>GAIA-X</a:t>
            </a:r>
          </a:p>
          <a:p>
            <a:endParaRPr lang="nl-NL" dirty="0"/>
          </a:p>
          <a:p>
            <a:r>
              <a:rPr lang="nl-NL" dirty="0"/>
              <a:t>or </a:t>
            </a:r>
            <a:r>
              <a:rPr lang="nl-NL" dirty="0" err="1"/>
              <a:t>should</a:t>
            </a:r>
            <a:r>
              <a:rPr lang="nl-NL" dirty="0"/>
              <a:t> we </a:t>
            </a:r>
            <a:r>
              <a:rPr lang="nl-NL" dirty="0" err="1"/>
              <a:t>compete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price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race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bottom</a:t>
            </a:r>
            <a:r>
              <a:rPr lang="nl-NL" dirty="0"/>
              <a:t>…?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60160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latency</a:t>
            </a:r>
            <a:r>
              <a:rPr lang="nl-NL" dirty="0"/>
              <a:t> is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main</a:t>
            </a:r>
            <a:r>
              <a:rPr lang="nl-NL" dirty="0"/>
              <a:t> concern, </a:t>
            </a:r>
            <a:r>
              <a:rPr lang="nl-NL" dirty="0" err="1"/>
              <a:t>then</a:t>
            </a:r>
            <a:r>
              <a:rPr lang="nl-NL" dirty="0"/>
              <a:t> </a:t>
            </a:r>
            <a:r>
              <a:rPr lang="nl-NL" dirty="0" err="1"/>
              <a:t>together</a:t>
            </a:r>
            <a:r>
              <a:rPr lang="nl-NL" dirty="0"/>
              <a:t>, </a:t>
            </a:r>
            <a:r>
              <a:rPr lang="nl-NL" dirty="0" err="1"/>
              <a:t>IX’s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connect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become</a:t>
            </a:r>
            <a:r>
              <a:rPr lang="nl-NL" dirty="0"/>
              <a:t> a large </a:t>
            </a:r>
            <a:r>
              <a:rPr lang="nl-NL" dirty="0" err="1"/>
              <a:t>network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endless</a:t>
            </a:r>
            <a:r>
              <a:rPr lang="nl-NL" dirty="0"/>
              <a:t> </a:t>
            </a:r>
            <a:r>
              <a:rPr lang="nl-NL" dirty="0" err="1"/>
              <a:t>possibilities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connectivity</a:t>
            </a:r>
            <a:r>
              <a:rPr lang="nl-NL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09838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latency</a:t>
            </a:r>
            <a:r>
              <a:rPr lang="nl-NL" dirty="0"/>
              <a:t> is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main</a:t>
            </a:r>
            <a:r>
              <a:rPr lang="nl-NL" dirty="0"/>
              <a:t> concern, </a:t>
            </a:r>
            <a:r>
              <a:rPr lang="nl-NL" dirty="0" err="1"/>
              <a:t>then</a:t>
            </a:r>
            <a:r>
              <a:rPr lang="nl-NL" dirty="0"/>
              <a:t> </a:t>
            </a:r>
            <a:r>
              <a:rPr lang="nl-NL" dirty="0" err="1"/>
              <a:t>together</a:t>
            </a:r>
            <a:r>
              <a:rPr lang="nl-NL" dirty="0"/>
              <a:t>, </a:t>
            </a:r>
            <a:r>
              <a:rPr lang="nl-NL" dirty="0" err="1"/>
              <a:t>IX’s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connect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become</a:t>
            </a:r>
            <a:r>
              <a:rPr lang="nl-NL" dirty="0"/>
              <a:t> a large </a:t>
            </a:r>
            <a:r>
              <a:rPr lang="nl-NL" dirty="0" err="1"/>
              <a:t>network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endless</a:t>
            </a:r>
            <a:r>
              <a:rPr lang="nl-NL" dirty="0"/>
              <a:t> </a:t>
            </a:r>
            <a:r>
              <a:rPr lang="nl-NL" dirty="0" err="1"/>
              <a:t>possibilities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connectivity</a:t>
            </a:r>
            <a:r>
              <a:rPr lang="nl-NL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88914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requires</a:t>
            </a:r>
            <a:r>
              <a:rPr lang="nl-NL" dirty="0"/>
              <a:t> </a:t>
            </a:r>
            <a:r>
              <a:rPr lang="nl-NL" dirty="0" err="1"/>
              <a:t>automation</a:t>
            </a:r>
            <a:r>
              <a:rPr lang="nl-NL" dirty="0"/>
              <a:t>, </a:t>
            </a:r>
            <a:r>
              <a:rPr lang="nl-NL" dirty="0" err="1"/>
              <a:t>orchestration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CRM/portals </a:t>
            </a:r>
            <a:r>
              <a:rPr lang="nl-NL" dirty="0" err="1"/>
              <a:t>for</a:t>
            </a:r>
            <a:r>
              <a:rPr lang="nl-NL" dirty="0"/>
              <a:t> a </a:t>
            </a:r>
            <a:r>
              <a:rPr lang="nl-NL" dirty="0" err="1"/>
              <a:t>seamless</a:t>
            </a:r>
            <a:r>
              <a:rPr lang="nl-NL" dirty="0"/>
              <a:t> customer </a:t>
            </a:r>
            <a:r>
              <a:rPr lang="nl-NL" dirty="0" err="1"/>
              <a:t>journey</a:t>
            </a:r>
            <a:endParaRPr lang="nl-NL" dirty="0"/>
          </a:p>
          <a:p>
            <a:endParaRPr lang="nl-NL" dirty="0"/>
          </a:p>
          <a:p>
            <a:r>
              <a:rPr lang="nl-NL" dirty="0"/>
              <a:t>But </a:t>
            </a:r>
            <a:r>
              <a:rPr lang="nl-NL" dirty="0" err="1"/>
              <a:t>also</a:t>
            </a:r>
            <a:r>
              <a:rPr lang="nl-NL" dirty="0"/>
              <a:t>: </a:t>
            </a:r>
            <a:r>
              <a:rPr lang="nl-NL" dirty="0" err="1"/>
              <a:t>API’s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standards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integrate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service providers.</a:t>
            </a:r>
          </a:p>
          <a:p>
            <a:endParaRPr lang="nl-NL" dirty="0"/>
          </a:p>
          <a:p>
            <a:r>
              <a:rPr lang="nl-NL" dirty="0" err="1"/>
              <a:t>usecase</a:t>
            </a:r>
            <a:r>
              <a:rPr lang="nl-NL" dirty="0"/>
              <a:t>: a </a:t>
            </a:r>
            <a:r>
              <a:rPr lang="nl-NL" dirty="0" err="1"/>
              <a:t>scale</a:t>
            </a:r>
            <a:r>
              <a:rPr lang="nl-NL" dirty="0"/>
              <a:t>-up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deploy</a:t>
            </a:r>
            <a:r>
              <a:rPr lang="nl-NL" dirty="0"/>
              <a:t> </a:t>
            </a:r>
            <a:r>
              <a:rPr lang="nl-NL" dirty="0" err="1"/>
              <a:t>its</a:t>
            </a:r>
            <a:r>
              <a:rPr lang="nl-NL" dirty="0"/>
              <a:t> services </a:t>
            </a:r>
            <a:r>
              <a:rPr lang="nl-NL" dirty="0" err="1"/>
              <a:t>fast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at a </a:t>
            </a:r>
            <a:r>
              <a:rPr lang="nl-NL" dirty="0" err="1"/>
              <a:t>global</a:t>
            </a:r>
            <a:r>
              <a:rPr lang="nl-NL" dirty="0"/>
              <a:t> </a:t>
            </a:r>
            <a:r>
              <a:rPr lang="nl-NL" dirty="0" err="1"/>
              <a:t>scale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optimise</a:t>
            </a:r>
            <a:r>
              <a:rPr lang="nl-NL" dirty="0"/>
              <a:t> (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quality</a:t>
            </a:r>
            <a:r>
              <a:rPr lang="nl-NL" dirty="0"/>
              <a:t>/</a:t>
            </a:r>
            <a:r>
              <a:rPr lang="nl-NL" dirty="0" err="1"/>
              <a:t>latency</a:t>
            </a:r>
            <a:r>
              <a:rPr lang="nl-NL" dirty="0"/>
              <a:t>)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getting</a:t>
            </a:r>
            <a:r>
              <a:rPr lang="nl-NL" dirty="0"/>
              <a:t> more </a:t>
            </a:r>
            <a:r>
              <a:rPr lang="nl-NL" dirty="0" err="1"/>
              <a:t>local</a:t>
            </a:r>
            <a:r>
              <a:rPr lang="nl-NL" dirty="0"/>
              <a:t> </a:t>
            </a:r>
            <a:r>
              <a:rPr lang="nl-NL" dirty="0" err="1"/>
              <a:t>presence</a:t>
            </a:r>
            <a:r>
              <a:rPr lang="nl-NL" dirty="0"/>
              <a:t> </a:t>
            </a:r>
            <a:r>
              <a:rPr lang="nl-NL" dirty="0" err="1"/>
              <a:t>if</a:t>
            </a:r>
            <a:r>
              <a:rPr lang="nl-NL" dirty="0"/>
              <a:t> customer base </a:t>
            </a:r>
            <a:r>
              <a:rPr lang="nl-NL" dirty="0" err="1"/>
              <a:t>grows</a:t>
            </a:r>
            <a:r>
              <a:rPr lang="nl-NL" dirty="0"/>
              <a:t> in </a:t>
            </a:r>
            <a:r>
              <a:rPr lang="nl-NL" dirty="0" err="1"/>
              <a:t>certain</a:t>
            </a:r>
            <a:r>
              <a:rPr lang="nl-NL" dirty="0"/>
              <a:t> </a:t>
            </a:r>
            <a:r>
              <a:rPr lang="nl-NL" dirty="0" err="1"/>
              <a:t>regions</a:t>
            </a:r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82945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Internet Peering is our core business today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but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tomorrow</a:t>
            </a:r>
            <a:r>
              <a:rPr lang="nl-NL" dirty="0"/>
              <a:t>, or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day</a:t>
            </a:r>
            <a:r>
              <a:rPr lang="nl-NL" dirty="0"/>
              <a:t> </a:t>
            </a:r>
            <a:r>
              <a:rPr lang="nl-NL" dirty="0" err="1"/>
              <a:t>after</a:t>
            </a:r>
            <a:r>
              <a:rPr lang="nl-NL" dirty="0"/>
              <a:t>?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software </a:t>
            </a:r>
            <a:r>
              <a:rPr lang="nl-NL" dirty="0" err="1"/>
              <a:t>defined</a:t>
            </a:r>
            <a:endParaRPr lang="nl-NL" dirty="0"/>
          </a:p>
          <a:p>
            <a:r>
              <a:rPr lang="nl-NL" dirty="0" err="1"/>
              <a:t>federated</a:t>
            </a:r>
            <a:endParaRPr lang="nl-NL" dirty="0"/>
          </a:p>
          <a:p>
            <a:r>
              <a:rPr lang="nl-NL" dirty="0"/>
              <a:t>GAIA-X</a:t>
            </a:r>
          </a:p>
          <a:p>
            <a:endParaRPr lang="nl-NL" dirty="0"/>
          </a:p>
          <a:p>
            <a:r>
              <a:rPr lang="nl-NL" dirty="0"/>
              <a:t>or </a:t>
            </a:r>
            <a:r>
              <a:rPr lang="nl-NL" dirty="0" err="1"/>
              <a:t>should</a:t>
            </a:r>
            <a:r>
              <a:rPr lang="nl-NL" dirty="0"/>
              <a:t> we </a:t>
            </a:r>
            <a:r>
              <a:rPr lang="nl-NL" dirty="0" err="1"/>
              <a:t>compete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price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race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bottom</a:t>
            </a:r>
            <a:r>
              <a:rPr lang="nl-NL" dirty="0"/>
              <a:t>…?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16286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Is data the new gold? Or rather the new oil?</a:t>
            </a:r>
          </a:p>
          <a:p>
            <a:r>
              <a:rPr lang="en-NL" dirty="0"/>
              <a:t>In any case, it’s valuable…</a:t>
            </a:r>
          </a:p>
          <a:p>
            <a:r>
              <a:rPr lang="en-NL" dirty="0"/>
              <a:t>Currently, no more than 1% of all the data that is being produced is ever re-used.</a:t>
            </a:r>
          </a:p>
          <a:p>
            <a:r>
              <a:rPr lang="en-NL" dirty="0"/>
              <a:t>There is a market for sharing data, but the risks and regulations prevent organisations from doing so.</a:t>
            </a:r>
          </a:p>
          <a:p>
            <a:r>
              <a:rPr lang="en-NL" dirty="0"/>
              <a:t>We need automation and a trusted party to oversee data sharing contracts; this is what a data exchanges aims to be.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77645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AMS-IX is part of amdex</a:t>
            </a:r>
          </a:p>
          <a:p>
            <a:r>
              <a:rPr lang="en-NL" dirty="0"/>
              <a:t>architecture, use cases and writing code in parallel.</a:t>
            </a:r>
          </a:p>
          <a:p>
            <a:r>
              <a:rPr lang="en-NL" dirty="0"/>
              <a:t>picures of use-cases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19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07423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AMS-IX is part of amdex</a:t>
            </a:r>
          </a:p>
          <a:p>
            <a:r>
              <a:rPr lang="en-NL" dirty="0"/>
              <a:t>architecture, use cases and writing code in parallel.</a:t>
            </a:r>
          </a:p>
          <a:p>
            <a:r>
              <a:rPr lang="en-NL" dirty="0"/>
              <a:t>picures of use-cases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20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09158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online safety</a:t>
            </a:r>
          </a:p>
          <a:p>
            <a:endParaRPr lang="en-NL" dirty="0"/>
          </a:p>
          <a:p>
            <a:r>
              <a:rPr lang="en-NL" dirty="0"/>
              <a:t>Quantum Internet is coming….</a:t>
            </a:r>
          </a:p>
          <a:p>
            <a:r>
              <a:rPr lang="en-NL" dirty="0"/>
              <a:t>Quantum Internet Alliance: EU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12999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title of this talk is an answer, or a call to action, if you will! But what was the question?</a:t>
            </a:r>
          </a:p>
          <a:p>
            <a:endParaRPr lang="en-GB" dirty="0"/>
          </a:p>
          <a:p>
            <a:r>
              <a:rPr lang="en-GB" dirty="0"/>
              <a:t>How many kinds are there?</a:t>
            </a:r>
          </a:p>
          <a:p>
            <a:r>
              <a:rPr lang="en-GB" dirty="0"/>
              <a:t>small, amateur, the best, the biggest, the cheapest (but according to what metric?)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219162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online safety</a:t>
            </a:r>
          </a:p>
          <a:p>
            <a:endParaRPr lang="en-NL" dirty="0"/>
          </a:p>
          <a:p>
            <a:r>
              <a:rPr lang="en-NL" dirty="0"/>
              <a:t>Quantum Internet is coming….</a:t>
            </a:r>
          </a:p>
          <a:p>
            <a:r>
              <a:rPr lang="en-NL" dirty="0"/>
              <a:t>Quantum Internet Alliance: EU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93137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sustainability</a:t>
            </a:r>
          </a:p>
          <a:p>
            <a:endParaRPr lang="en-NL" dirty="0"/>
          </a:p>
          <a:p>
            <a:r>
              <a:rPr lang="en-NL" dirty="0"/>
              <a:t>numbers on energy use intenet searches and video consumption</a:t>
            </a:r>
          </a:p>
          <a:p>
            <a:endParaRPr lang="en-NL" dirty="0"/>
          </a:p>
          <a:p>
            <a:r>
              <a:rPr lang="en-NL" dirty="0"/>
              <a:t>What technologies can provide a step-change in becoming more sustainable as an industry?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53441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sustainability</a:t>
            </a:r>
          </a:p>
          <a:p>
            <a:endParaRPr lang="en-NL" dirty="0"/>
          </a:p>
          <a:p>
            <a:r>
              <a:rPr lang="en-NL" dirty="0"/>
              <a:t>numbers on energy use intenet searches and video consumption</a:t>
            </a:r>
          </a:p>
          <a:p>
            <a:endParaRPr lang="en-NL" dirty="0"/>
          </a:p>
          <a:p>
            <a:r>
              <a:rPr lang="en-NL" dirty="0"/>
              <a:t>What technologies can provide a step-change in becoming more sustainable as an industry?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25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70018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So</a:t>
            </a:r>
            <a:r>
              <a:rPr lang="nl-NL" dirty="0"/>
              <a:t>,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in mind, I </a:t>
            </a:r>
            <a:r>
              <a:rPr lang="nl-NL" dirty="0" err="1"/>
              <a:t>ask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: </a:t>
            </a:r>
          </a:p>
          <a:p>
            <a:endParaRPr lang="nl-NL" dirty="0"/>
          </a:p>
          <a:p>
            <a:r>
              <a:rPr lang="en-GB" dirty="0"/>
              <a:t>How do you believe the internet can/will/should improve societies in the Middle East?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26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54775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27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8807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shokran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28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27480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What’s our vision? Better society through better internet</a:t>
            </a:r>
          </a:p>
          <a:p>
            <a:endParaRPr lang="en-NL" dirty="0"/>
          </a:p>
          <a:p>
            <a:r>
              <a:rPr lang="en-NL" dirty="0"/>
              <a:t>But what is a better society?</a:t>
            </a:r>
          </a:p>
          <a:p>
            <a:r>
              <a:rPr lang="en-NL" dirty="0"/>
              <a:t>And what is a better internet?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0100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Now</a:t>
            </a:r>
            <a:r>
              <a:rPr lang="nl-NL" dirty="0"/>
              <a:t> I </a:t>
            </a:r>
            <a:r>
              <a:rPr lang="nl-NL" dirty="0" err="1"/>
              <a:t>am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a </a:t>
            </a:r>
            <a:r>
              <a:rPr lang="nl-NL" dirty="0" err="1"/>
              <a:t>sociologist</a:t>
            </a:r>
            <a:r>
              <a:rPr lang="nl-NL" dirty="0"/>
              <a:t>, nor a </a:t>
            </a:r>
            <a:r>
              <a:rPr lang="nl-NL" dirty="0" err="1"/>
              <a:t>cultural</a:t>
            </a:r>
            <a:r>
              <a:rPr lang="nl-NL" dirty="0"/>
              <a:t> </a:t>
            </a:r>
            <a:r>
              <a:rPr lang="nl-NL" dirty="0" err="1"/>
              <a:t>anthropologist</a:t>
            </a:r>
            <a:r>
              <a:rPr lang="nl-NL" dirty="0"/>
              <a:t>, nor a </a:t>
            </a:r>
            <a:r>
              <a:rPr lang="nl-NL" dirty="0" err="1"/>
              <a:t>politician</a:t>
            </a:r>
            <a:r>
              <a:rPr lang="nl-NL" dirty="0"/>
              <a:t>, but </a:t>
            </a:r>
            <a:r>
              <a:rPr lang="nl-NL" dirty="0" err="1"/>
              <a:t>it</a:t>
            </a:r>
            <a:r>
              <a:rPr lang="nl-NL" dirty="0"/>
              <a:t> is easy </a:t>
            </a:r>
            <a:r>
              <a:rPr lang="nl-NL" dirty="0" err="1"/>
              <a:t>to</a:t>
            </a:r>
            <a:r>
              <a:rPr lang="nl-NL" dirty="0"/>
              <a:t> spot different </a:t>
            </a:r>
            <a:r>
              <a:rPr lang="nl-NL" dirty="0" err="1"/>
              <a:t>answers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these </a:t>
            </a:r>
            <a:r>
              <a:rPr lang="nl-NL" dirty="0" err="1"/>
              <a:t>questions</a:t>
            </a:r>
            <a:r>
              <a:rPr lang="nl-NL" dirty="0"/>
              <a:t> in </a:t>
            </a:r>
            <a:r>
              <a:rPr lang="nl-NL" dirty="0" err="1"/>
              <a:t>today’s</a:t>
            </a:r>
            <a:r>
              <a:rPr lang="nl-NL" dirty="0"/>
              <a:t> </a:t>
            </a:r>
            <a:r>
              <a:rPr lang="nl-NL" dirty="0" err="1"/>
              <a:t>world</a:t>
            </a:r>
            <a:r>
              <a:rPr lang="nl-NL" dirty="0"/>
              <a:t>:</a:t>
            </a:r>
          </a:p>
          <a:p>
            <a:endParaRPr lang="nl-NL" dirty="0"/>
          </a:p>
          <a:p>
            <a:pPr marL="171450" indent="-171450">
              <a:buFontTx/>
              <a:buChar char="-"/>
            </a:pPr>
            <a:r>
              <a:rPr lang="nl-NL" dirty="0"/>
              <a:t>in a </a:t>
            </a:r>
            <a:r>
              <a:rPr lang="nl-NL" dirty="0" err="1"/>
              <a:t>better</a:t>
            </a:r>
            <a:r>
              <a:rPr lang="nl-NL" dirty="0"/>
              <a:t> society, </a:t>
            </a:r>
            <a:r>
              <a:rPr lang="nl-NL" dirty="0" err="1"/>
              <a:t>people</a:t>
            </a:r>
            <a:r>
              <a:rPr lang="nl-NL" dirty="0"/>
              <a:t> are </a:t>
            </a:r>
            <a:r>
              <a:rPr lang="nl-NL" dirty="0" err="1"/>
              <a:t>protected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harmful</a:t>
            </a:r>
            <a:r>
              <a:rPr lang="nl-NL" dirty="0"/>
              <a:t> information</a:t>
            </a:r>
          </a:p>
          <a:p>
            <a:pPr marL="171450" indent="-171450">
              <a:buFontTx/>
              <a:buChar char="-"/>
            </a:pPr>
            <a:r>
              <a:rPr lang="nl-NL" dirty="0"/>
              <a:t>in a </a:t>
            </a:r>
            <a:r>
              <a:rPr lang="nl-NL" dirty="0" err="1"/>
              <a:t>better</a:t>
            </a:r>
            <a:r>
              <a:rPr lang="nl-NL" dirty="0"/>
              <a:t> society, </a:t>
            </a:r>
            <a:r>
              <a:rPr lang="nl-NL" dirty="0" err="1"/>
              <a:t>technology</a:t>
            </a:r>
            <a:r>
              <a:rPr lang="nl-NL" dirty="0"/>
              <a:t> is </a:t>
            </a:r>
            <a:r>
              <a:rPr lang="nl-NL" dirty="0" err="1"/>
              <a:t>used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control </a:t>
            </a:r>
            <a:r>
              <a:rPr lang="nl-NL" dirty="0" err="1"/>
              <a:t>people</a:t>
            </a:r>
            <a:endParaRPr lang="nl-NL" dirty="0"/>
          </a:p>
          <a:p>
            <a:pPr marL="171450" indent="-171450">
              <a:buFontTx/>
              <a:buChar char="-"/>
            </a:pPr>
            <a:r>
              <a:rPr lang="nl-NL" dirty="0"/>
              <a:t>in a </a:t>
            </a:r>
            <a:r>
              <a:rPr lang="nl-NL" dirty="0" err="1"/>
              <a:t>better</a:t>
            </a:r>
            <a:r>
              <a:rPr lang="nl-NL" dirty="0"/>
              <a:t> society, </a:t>
            </a:r>
            <a:r>
              <a:rPr lang="nl-NL" dirty="0" err="1"/>
              <a:t>people</a:t>
            </a:r>
            <a:r>
              <a:rPr lang="nl-NL" dirty="0"/>
              <a:t> have </a:t>
            </a:r>
            <a:r>
              <a:rPr lang="nl-NL" dirty="0" err="1"/>
              <a:t>equal</a:t>
            </a:r>
            <a:r>
              <a:rPr lang="nl-NL" dirty="0"/>
              <a:t> </a:t>
            </a:r>
            <a:r>
              <a:rPr lang="nl-NL" dirty="0" err="1"/>
              <a:t>opportunities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access </a:t>
            </a:r>
            <a:r>
              <a:rPr lang="nl-NL" dirty="0" err="1"/>
              <a:t>the</a:t>
            </a:r>
            <a:r>
              <a:rPr lang="nl-NL" dirty="0"/>
              <a:t> internet</a:t>
            </a:r>
          </a:p>
          <a:p>
            <a:pPr marL="171450" indent="-171450">
              <a:buFontTx/>
              <a:buChar char="-"/>
            </a:pPr>
            <a:r>
              <a:rPr lang="nl-NL" dirty="0"/>
              <a:t>in a </a:t>
            </a:r>
            <a:r>
              <a:rPr lang="nl-NL" dirty="0" err="1"/>
              <a:t>better</a:t>
            </a:r>
            <a:r>
              <a:rPr lang="nl-NL" dirty="0"/>
              <a:t> society, </a:t>
            </a:r>
            <a:r>
              <a:rPr lang="nl-NL" dirty="0" err="1"/>
              <a:t>the</a:t>
            </a:r>
            <a:r>
              <a:rPr lang="nl-NL" dirty="0"/>
              <a:t> internet </a:t>
            </a:r>
            <a:r>
              <a:rPr lang="nl-NL" dirty="0" err="1"/>
              <a:t>enables</a:t>
            </a:r>
            <a:r>
              <a:rPr lang="nl-NL" dirty="0"/>
              <a:t> digital services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contribute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economic</a:t>
            </a:r>
            <a:r>
              <a:rPr lang="nl-NL" dirty="0"/>
              <a:t> </a:t>
            </a:r>
            <a:r>
              <a:rPr lang="nl-NL" dirty="0" err="1"/>
              <a:t>growth</a:t>
            </a:r>
            <a:endParaRPr lang="nl-NL" dirty="0"/>
          </a:p>
          <a:p>
            <a:pPr marL="171450" indent="-171450">
              <a:buFontTx/>
              <a:buChar char="-"/>
            </a:pPr>
            <a:r>
              <a:rPr lang="nl-NL" dirty="0"/>
              <a:t>in a </a:t>
            </a:r>
            <a:r>
              <a:rPr lang="nl-NL" dirty="0" err="1"/>
              <a:t>better</a:t>
            </a:r>
            <a:r>
              <a:rPr lang="nl-NL" dirty="0"/>
              <a:t> society, </a:t>
            </a:r>
            <a:r>
              <a:rPr lang="nl-NL" dirty="0" err="1"/>
              <a:t>children</a:t>
            </a:r>
            <a:r>
              <a:rPr lang="nl-NL" dirty="0"/>
              <a:t> </a:t>
            </a:r>
            <a:r>
              <a:rPr lang="nl-NL" dirty="0" err="1"/>
              <a:t>learn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think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themselves</a:t>
            </a:r>
            <a:endParaRPr lang="nl-NL" dirty="0"/>
          </a:p>
          <a:p>
            <a:pPr marL="171450" indent="-171450">
              <a:buFontTx/>
              <a:buChar char="-"/>
            </a:pPr>
            <a:r>
              <a:rPr lang="nl-NL" dirty="0"/>
              <a:t>in a </a:t>
            </a:r>
            <a:r>
              <a:rPr lang="nl-NL" dirty="0" err="1"/>
              <a:t>better</a:t>
            </a:r>
            <a:r>
              <a:rPr lang="nl-NL" dirty="0"/>
              <a:t> society, </a:t>
            </a:r>
            <a:r>
              <a:rPr lang="nl-NL" dirty="0" err="1"/>
              <a:t>science</a:t>
            </a:r>
            <a:r>
              <a:rPr lang="nl-NL" dirty="0"/>
              <a:t> is </a:t>
            </a:r>
            <a:r>
              <a:rPr lang="nl-NL" dirty="0" err="1"/>
              <a:t>trusted</a:t>
            </a:r>
            <a:r>
              <a:rPr lang="nl-NL" dirty="0"/>
              <a:t> over </a:t>
            </a:r>
            <a:r>
              <a:rPr lang="nl-NL" dirty="0" err="1"/>
              <a:t>conspiracy</a:t>
            </a:r>
            <a:r>
              <a:rPr lang="nl-NL" dirty="0"/>
              <a:t> </a:t>
            </a:r>
            <a:r>
              <a:rPr lang="nl-NL" dirty="0" err="1"/>
              <a:t>theories</a:t>
            </a:r>
            <a:endParaRPr lang="nl-NL" dirty="0"/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r>
              <a:rPr lang="en-NL" dirty="0"/>
              <a:t>etc…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22366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66069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16839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5D49-CD63-8541-A9EC-E67D9DE8136F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81191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www.mei.edu</a:t>
            </a:r>
            <a:r>
              <a:rPr lang="en-GB" dirty="0"/>
              <a:t>/publications/data-centers-industry-</a:t>
            </a:r>
            <a:r>
              <a:rPr lang="en-GB" dirty="0" err="1"/>
              <a:t>gccs</a:t>
            </a:r>
            <a:r>
              <a:rPr lang="en-GB" dirty="0"/>
              <a:t>-new-oil-fields (2021)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https://www2.telegeography.com/ (2022)</a:t>
            </a:r>
          </a:p>
          <a:p>
            <a:endParaRPr lang="en-NL" dirty="0"/>
          </a:p>
          <a:p>
            <a:r>
              <a:rPr lang="en-GB" sz="800" b="1" i="0" dirty="0">
                <a:effectLst/>
                <a:latin typeface="Helvetica" pitchFamily="2" charset="0"/>
              </a:rPr>
              <a:t>Gulf</a:t>
            </a:r>
            <a:endParaRPr lang="en-GB" sz="800" b="0" i="0" dirty="0">
              <a:effectLst/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dirty="0">
                <a:latin typeface="Helvetica" pitchFamily="2" charset="0"/>
              </a:rPr>
              <a:t>Private/public cloud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dirty="0">
                <a:latin typeface="Helvetica" pitchFamily="2" charset="0"/>
              </a:rPr>
              <a:t>Cloud computing (Covid as main driver)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800" dirty="0">
                <a:latin typeface="Helvetica" pitchFamily="2" charset="0"/>
              </a:rPr>
              <a:t>Cloud spending $2.5b by 2025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800" dirty="0">
                <a:latin typeface="Helvetica" pitchFamily="2" charset="0"/>
              </a:rPr>
              <a:t>SaaS becoming more popular after Covid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800" dirty="0">
                <a:latin typeface="Helvetica" pitchFamily="2" charset="0"/>
              </a:rPr>
              <a:t>Forecasted to be the second in 5G subscription penetration after North America by 2026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dirty="0">
                <a:latin typeface="Helvetica" pitchFamily="2" charset="0"/>
              </a:rPr>
              <a:t>At the end of 2020, the GCC countries had the highest monthly data traffic per smartphone in the world, exceeding 18GB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dirty="0">
                <a:latin typeface="Helvetica" pitchFamily="2" charset="0"/>
              </a:rPr>
              <a:t>By the end of 2026, 5G will account for 73 percent of all mobile subscriptions in the GCC countries.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dirty="0">
                <a:latin typeface="Helvetica" pitchFamily="2" charset="0"/>
              </a:rPr>
              <a:t>5G brings lower latency</a:t>
            </a:r>
          </a:p>
          <a:p>
            <a:endParaRPr lang="en-GB" sz="800" dirty="0">
              <a:latin typeface="Helvetica" pitchFamily="2" charset="0"/>
            </a:endParaRPr>
          </a:p>
          <a:p>
            <a:r>
              <a:rPr lang="en-GB" sz="800" b="1" dirty="0">
                <a:latin typeface="Helvetica" pitchFamily="2" charset="0"/>
              </a:rPr>
              <a:t>Middle East</a:t>
            </a:r>
          </a:p>
          <a:p>
            <a:r>
              <a:rPr lang="en-GB" sz="800" dirty="0">
                <a:latin typeface="Helvetica" pitchFamily="2" charset="0"/>
              </a:rPr>
              <a:t>Major driver for internet bandwidth demand growth are mostly broadband subscribers, both mobile and fixed.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GB" sz="800" dirty="0">
                <a:latin typeface="Helvetica" pitchFamily="2" charset="0"/>
              </a:rPr>
              <a:t>Mobile compound annual growth of 10% 2017-2021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GB" sz="800" dirty="0">
                <a:latin typeface="Helvetica" pitchFamily="2" charset="0"/>
              </a:rPr>
              <a:t>Fixed compound annual growth of 6% 2017-2021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800" dirty="0">
                <a:highlight>
                  <a:srgbClr val="FFFF00"/>
                </a:highlight>
                <a:latin typeface="Helvetica" pitchFamily="2" charset="0"/>
              </a:rPr>
              <a:t>IP transit is more than 10 times more expansive than Europe (as comparison) due to intra-regional traffic being uncommon and ISPs need to access IP transit outside the region.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dirty="0">
                <a:latin typeface="Helvetica" pitchFamily="2" charset="0"/>
              </a:rPr>
              <a:t>End-users in the Middle East can experience significant latency and performance issues associated with the long-haul routing that comes from connecting inefficiently to European cities before returning to the Middle East</a:t>
            </a:r>
            <a:endParaRPr lang="en-NL" sz="8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800" dirty="0">
                <a:latin typeface="Helvetica" pitchFamily="2" charset="0"/>
              </a:rPr>
              <a:t>This boosts governmental initiatives to expand interconnectivity (incl more terrestrial infra and subseas cables) in UAE, but also generally in the whole region.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800" dirty="0">
                <a:latin typeface="Helvetica" pitchFamily="2" charset="0"/>
              </a:rPr>
              <a:t>IP transit prices keep decreasing but very slow, 9% annnually.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dirty="0">
                <a:latin typeface="Helvetica" pitchFamily="2" charset="0"/>
              </a:rPr>
              <a:t>H</a:t>
            </a:r>
            <a:r>
              <a:rPr lang="en-NL" sz="800" dirty="0">
                <a:latin typeface="Helvetica" pitchFamily="2" charset="0"/>
              </a:rPr>
              <a:t>ealthy increase in nr of content providers nodes in the region especially in Oman and UAE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NL" sz="800" dirty="0">
                <a:latin typeface="Helvetica" pitchFamily="2" charset="0"/>
              </a:rPr>
              <a:t>This way, local/regional ISPs are more efficient with fetching content compared to getting it from Europe via submarine cables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NL" sz="800" dirty="0">
                <a:latin typeface="Helvetica" pitchFamily="2" charset="0"/>
              </a:rPr>
              <a:t>Also, intra-regional international bandwidth between countries in the ME, expands</a:t>
            </a:r>
            <a:endParaRPr lang="en-GB" sz="800" dirty="0">
              <a:latin typeface="Helvetica" pitchFamily="2" charset="0"/>
            </a:endParaRPr>
          </a:p>
          <a:p>
            <a:endParaRPr lang="en-GB" sz="800" dirty="0">
              <a:latin typeface="Helvetica" pitchFamily="2" charset="0"/>
            </a:endParaRPr>
          </a:p>
          <a:p>
            <a:r>
              <a:rPr lang="en-NL" sz="800" b="1" dirty="0">
                <a:latin typeface="Helvetica" pitchFamily="2" charset="0"/>
              </a:rPr>
              <a:t>UAE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800" dirty="0">
                <a:latin typeface="Helvetica" pitchFamily="2" charset="0"/>
              </a:rPr>
              <a:t>Estimated 31,650 new jobs have been created in the DC market 2017-2022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800" dirty="0">
                <a:latin typeface="Helvetica" pitchFamily="2" charset="0"/>
              </a:rPr>
              <a:t>Cloud computing spending estimated from $120m in 2017 to $411m by 2022</a:t>
            </a:r>
          </a:p>
          <a:p>
            <a:pPr lvl="1"/>
            <a:endParaRPr lang="en-NL" sz="800" dirty="0">
              <a:latin typeface="Helvetica" pitchFamily="2" charset="0"/>
            </a:endParaRPr>
          </a:p>
          <a:p>
            <a:r>
              <a:rPr lang="en-NL" sz="800" b="1" dirty="0">
                <a:latin typeface="Helvetica" pitchFamily="2" charset="0"/>
              </a:rPr>
              <a:t>Saudi Arabia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800" dirty="0">
                <a:latin typeface="Helvetica" pitchFamily="2" charset="0"/>
              </a:rPr>
              <a:t>Cloud computing estimated $10b by 2030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800" dirty="0">
                <a:latin typeface="Helvetica" pitchFamily="2" charset="0"/>
              </a:rPr>
              <a:t>70% of rural houselds in remote areas to have wireless broadband networks by 2030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800" dirty="0">
                <a:latin typeface="Helvetica" pitchFamily="2" charset="0"/>
              </a:rPr>
              <a:t>SA ranking 7th globally in internet speed and 5G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L" sz="800" dirty="0">
              <a:latin typeface="Helvetica" pitchFamily="2" charset="0"/>
            </a:endParaRPr>
          </a:p>
          <a:p>
            <a:r>
              <a:rPr lang="en-NL" sz="800" b="1" dirty="0">
                <a:latin typeface="Helvetica" pitchFamily="2" charset="0"/>
              </a:rPr>
              <a:t>Qatar</a:t>
            </a:r>
            <a:endParaRPr lang="en-NL" sz="8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800" dirty="0">
                <a:latin typeface="Helvetica" pitchFamily="2" charset="0"/>
              </a:rPr>
              <a:t>Cloud computing from $24m in 2017 to $112m by 2022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L" sz="800" dirty="0">
              <a:latin typeface="Helvetica" pitchFamily="2" charset="0"/>
            </a:endParaRPr>
          </a:p>
          <a:p>
            <a:r>
              <a:rPr lang="en-NL" sz="800" b="1" dirty="0">
                <a:latin typeface="Helvetica" pitchFamily="2" charset="0"/>
              </a:rPr>
              <a:t>Bahrain</a:t>
            </a:r>
            <a:endParaRPr lang="en-NL" sz="8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sz="800" dirty="0">
                <a:latin typeface="Helvetica" pitchFamily="2" charset="0"/>
              </a:rPr>
              <a:t>Ranking 4th globally in telecommunications infrastructure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4E35C-D1A6-2C44-9B88-F7C3F1F55638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26632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dirty="0"/>
              <a:t>With local networks and content providers being present in the region, IXP’s make sense! We’ve seen great growth at Manama-IX over the past few years and IP transit prices are dropping by 9% annually.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9EEED-6D92-E849-802F-FB9CDCD2460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307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900000"/>
            <a:ext cx="6984000" cy="1944000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0" y="3024000"/>
            <a:ext cx="6984000" cy="720000"/>
          </a:xfrm>
        </p:spPr>
        <p:txBody>
          <a:bodyPr anchor="t" anchorCtr="0"/>
          <a:lstStyle>
            <a:lvl1pPr marL="0" indent="0" algn="l">
              <a:lnSpc>
                <a:spcPct val="85000"/>
              </a:lnSpc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5854BD-A7D8-BD41-B171-25BFBA52B7A0}"/>
              </a:ext>
            </a:extLst>
          </p:cNvPr>
          <p:cNvSpPr txBox="1"/>
          <p:nvPr userDrawn="1"/>
        </p:nvSpPr>
        <p:spPr>
          <a:xfrm>
            <a:off x="0" y="-449451"/>
            <a:ext cx="468000" cy="28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BC676-AB44-8E42-B2D9-B8BBE8170471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Title - Orange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1" y="1656000"/>
            <a:ext cx="3311999" cy="252000"/>
          </a:xfrm>
        </p:spPr>
        <p:txBody>
          <a:bodyPr anchor="t" anchorCtr="0"/>
          <a:lstStyle>
            <a:lvl1pPr marL="0" indent="0">
              <a:buNone/>
              <a:defRPr sz="13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D4C2-51E1-D24E-8F4B-2F82AE920B9B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62CC-E26B-C842-AA66-20B1986601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2B625E5-AE95-8A47-A108-2CB0A949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288000"/>
            <a:ext cx="6983999" cy="972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726B17-695E-A541-8695-FF3B765F0FE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40000" y="1908000"/>
            <a:ext cx="3312000" cy="2736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71A1920-3254-EF44-B4B3-997FB5A27EB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72001" y="1584000"/>
            <a:ext cx="2951999" cy="3024000"/>
          </a:xfrm>
          <a:solidFill>
            <a:schemeClr val="bg1">
              <a:lumMod val="85000"/>
            </a:schemeClr>
          </a:solidFill>
        </p:spPr>
        <p:txBody>
          <a:bodyPr lIns="360000" tIns="360000" rIns="360000" anchor="t"/>
          <a:lstStyle>
            <a:lvl1pPr marL="0" indent="0" algn="ctr">
              <a:lnSpc>
                <a:spcPts val="2000"/>
              </a:lnSpc>
              <a:buNone/>
              <a:defRPr sz="1600">
                <a:solidFill>
                  <a:schemeClr val="accent6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697DA4-CE2A-2E41-84B6-F786A7F8F2BA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0A615-099F-274D-9E60-FA86EFCEF86D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Text with picture</a:t>
            </a:r>
          </a:p>
        </p:txBody>
      </p:sp>
    </p:spTree>
    <p:extLst>
      <p:ext uri="{BB962C8B-B14F-4D97-AF65-F5344CB8AC3E}">
        <p14:creationId xmlns:p14="http://schemas.microsoft.com/office/powerpoint/2010/main" val="2166854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D4C2-51E1-D24E-8F4B-2F82AE920B9B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762CC-E26B-C842-AA66-20B198660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247DD0-85B8-3B46-A94C-E0DEDC34E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900000"/>
            <a:ext cx="6984000" cy="1944000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066D53E-6B10-C542-B17A-118A3C0B3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00" y="3024000"/>
            <a:ext cx="6984000" cy="720000"/>
          </a:xfrm>
        </p:spPr>
        <p:txBody>
          <a:bodyPr anchor="t" anchorCtr="0"/>
          <a:lstStyle>
            <a:lvl1pPr marL="0" indent="0" algn="l">
              <a:lnSpc>
                <a:spcPct val="85000"/>
              </a:lnSpc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595BB7-ADBF-1E47-8786-98ABD23DAB3B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692E4E-B424-A84F-A042-B4344992B803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Quote - Orange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Dark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D4C2-51E1-D24E-8F4B-2F82AE920B9B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762CC-E26B-C842-AA66-20B198660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247DD0-85B8-3B46-A94C-E0DEDC34E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900000"/>
            <a:ext cx="6984000" cy="1944000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066D53E-6B10-C542-B17A-118A3C0B3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00" y="3024000"/>
            <a:ext cx="6984000" cy="720000"/>
          </a:xfrm>
        </p:spPr>
        <p:txBody>
          <a:bodyPr anchor="t" anchorCtr="0"/>
          <a:lstStyle>
            <a:lvl1pPr marL="0" indent="0" algn="l">
              <a:lnSpc>
                <a:spcPct val="85000"/>
              </a:lnSpc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090512-C876-F14D-964C-CC0F3405C34E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D55B78-D50F-D847-8C46-966A3E3CAAB3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Quote - Dark blue</a:t>
            </a:r>
          </a:p>
        </p:txBody>
      </p:sp>
    </p:spTree>
    <p:extLst>
      <p:ext uri="{BB962C8B-B14F-4D97-AF65-F5344CB8AC3E}">
        <p14:creationId xmlns:p14="http://schemas.microsoft.com/office/powerpoint/2010/main" val="1523910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D4C2-51E1-D24E-8F4B-2F82AE920B9B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62CC-E26B-C842-AA66-20B19866011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7DFD02-C397-6545-B059-43C5AE9491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72000" y="1523317"/>
            <a:ext cx="6552000" cy="432000"/>
          </a:xfrm>
        </p:spPr>
        <p:txBody>
          <a:bodyPr anchor="t" anchorCtr="0"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5C9531-F4A1-7D4A-9B9E-71CCECB965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71999" y="2268000"/>
            <a:ext cx="6551999" cy="2376000"/>
          </a:xfrm>
        </p:spPr>
        <p:txBody>
          <a:bodyPr/>
          <a:lstStyle>
            <a:lvl1pPr>
              <a:defRPr sz="2200">
                <a:solidFill>
                  <a:schemeClr val="accent4"/>
                </a:solidFill>
              </a:defRPr>
            </a:lvl1pPr>
            <a:lvl2pPr>
              <a:defRPr sz="2200">
                <a:solidFill>
                  <a:schemeClr val="accent4"/>
                </a:solidFill>
              </a:defRPr>
            </a:lvl2pPr>
            <a:lvl3pPr>
              <a:defRPr sz="2200">
                <a:solidFill>
                  <a:schemeClr val="accent4"/>
                </a:solidFill>
              </a:defRPr>
            </a:lvl3pPr>
            <a:lvl4pPr>
              <a:defRPr sz="2200">
                <a:solidFill>
                  <a:schemeClr val="accent4"/>
                </a:solidFill>
              </a:defRPr>
            </a:lvl4pPr>
            <a:lvl5pPr>
              <a:defRPr sz="22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BB565B-A9D8-C54C-BC1E-EC832D84AEEE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3B9713-D581-6347-B397-664042AA1A53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Text Big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D4C2-51E1-D24E-8F4B-2F82AE920B9B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62CC-E26B-C842-AA66-20B19866011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7DFD02-C397-6545-B059-43C5AE9491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72000" y="1523317"/>
            <a:ext cx="3311999" cy="432000"/>
          </a:xfrm>
        </p:spPr>
        <p:txBody>
          <a:bodyPr anchor="t" anchorCtr="0"/>
          <a:lstStyle>
            <a:lvl1pPr marL="0" indent="0">
              <a:buNone/>
              <a:defRPr sz="22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5C9531-F4A1-7D4A-9B9E-71CCECB965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72000" y="2268000"/>
            <a:ext cx="3312000" cy="2376000"/>
          </a:xfrm>
        </p:spPr>
        <p:txBody>
          <a:bodyPr/>
          <a:lstStyle>
            <a:lvl1pPr>
              <a:defRPr sz="2200">
                <a:solidFill>
                  <a:schemeClr val="accent4"/>
                </a:solidFill>
              </a:defRPr>
            </a:lvl1pPr>
            <a:lvl2pPr>
              <a:defRPr sz="2200">
                <a:solidFill>
                  <a:schemeClr val="accent4"/>
                </a:solidFill>
              </a:defRPr>
            </a:lvl2pPr>
            <a:lvl3pPr>
              <a:defRPr sz="2200">
                <a:solidFill>
                  <a:schemeClr val="accent4"/>
                </a:solidFill>
              </a:defRPr>
            </a:lvl3pPr>
            <a:lvl4pPr>
              <a:defRPr sz="2200">
                <a:solidFill>
                  <a:schemeClr val="accent4"/>
                </a:solidFill>
              </a:defRPr>
            </a:lvl4pPr>
            <a:lvl5pPr>
              <a:defRPr sz="22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21FC53D-F404-7A42-957C-99BF173129A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72001" y="1584000"/>
            <a:ext cx="2951999" cy="3024000"/>
          </a:xfrm>
          <a:solidFill>
            <a:schemeClr val="bg1">
              <a:lumMod val="85000"/>
            </a:schemeClr>
          </a:solidFill>
        </p:spPr>
        <p:txBody>
          <a:bodyPr lIns="360000" tIns="360000" rIns="360000" anchor="t"/>
          <a:lstStyle>
            <a:lvl1pPr marL="0" indent="0" algn="ctr">
              <a:lnSpc>
                <a:spcPts val="2000"/>
              </a:lnSpc>
              <a:buNone/>
              <a:defRPr sz="1600">
                <a:solidFill>
                  <a:schemeClr val="accent6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09913E-51D2-3D4B-A343-AFFD5D08843B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725E10-3608-D548-A47B-977E5309BF6D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Text Big with picture</a:t>
            </a:r>
          </a:p>
        </p:txBody>
      </p:sp>
    </p:spTree>
    <p:extLst>
      <p:ext uri="{BB962C8B-B14F-4D97-AF65-F5344CB8AC3E}">
        <p14:creationId xmlns:p14="http://schemas.microsoft.com/office/powerpoint/2010/main" val="2582672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5999" y="848737"/>
            <a:ext cx="2160000" cy="216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CA1D4C2-51E1-D24E-8F4B-2F82AE920B9B}" type="datetimeFigureOut">
              <a:rPr lang="en-GB" smtClean="0"/>
              <a:pPr/>
              <a:t>25/11/2022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5999" y="575999"/>
            <a:ext cx="6983999" cy="216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B68CC4-CDFE-6346-9A8E-22A460AF0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1836000"/>
            <a:ext cx="6984000" cy="1944000"/>
          </a:xfrm>
        </p:spPr>
        <p:txBody>
          <a:bodyPr anchor="t" anchorCtr="0">
            <a:noAutofit/>
          </a:bodyPr>
          <a:lstStyle>
            <a:lvl1pPr algn="l">
              <a:lnSpc>
                <a:spcPct val="85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BE687A-2796-1646-B21C-A114F41F1B72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ACD675-16EA-234C-93B8-112F34758A50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Thanks - Dark blue</a:t>
            </a:r>
          </a:p>
        </p:txBody>
      </p:sp>
    </p:spTree>
    <p:extLst>
      <p:ext uri="{BB962C8B-B14F-4D97-AF65-F5344CB8AC3E}">
        <p14:creationId xmlns:p14="http://schemas.microsoft.com/office/powerpoint/2010/main" val="3892034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- Dark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5999" y="848737"/>
            <a:ext cx="2160000" cy="216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CA1D4C2-51E1-D24E-8F4B-2F82AE920B9B}" type="datetimeFigureOut">
              <a:rPr lang="en-GB" smtClean="0"/>
              <a:pPr/>
              <a:t>25/11/2022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5999" y="575999"/>
            <a:ext cx="6983999" cy="216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B68CC4-CDFE-6346-9A8E-22A460AF0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1836000"/>
            <a:ext cx="6984000" cy="1944000"/>
          </a:xfrm>
        </p:spPr>
        <p:txBody>
          <a:bodyPr anchor="t" anchorCtr="0">
            <a:noAutofit/>
          </a:bodyPr>
          <a:lstStyle>
            <a:lvl1pPr algn="l">
              <a:lnSpc>
                <a:spcPct val="85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84340-C2AA-5A4B-A1CD-5BC653541415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00242C-85E2-8C42-99C6-1A876F83EAB4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Thanks - Dark blue</a:t>
            </a:r>
          </a:p>
        </p:txBody>
      </p:sp>
    </p:spTree>
    <p:extLst>
      <p:ext uri="{BB962C8B-B14F-4D97-AF65-F5344CB8AC3E}">
        <p14:creationId xmlns:p14="http://schemas.microsoft.com/office/powerpoint/2010/main" val="3843318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000" y="1548000"/>
            <a:ext cx="7056000" cy="3022687"/>
          </a:xfrm>
          <a:solidFill>
            <a:schemeClr val="bg1">
              <a:lumMod val="85000"/>
            </a:schemeClr>
          </a:solidFill>
        </p:spPr>
        <p:txBody>
          <a:bodyPr lIns="360000" tIns="360000" rIns="360000" anchor="t"/>
          <a:lstStyle>
            <a:lvl1pPr marL="0" indent="0" algn="ctr">
              <a:lnSpc>
                <a:spcPts val="2000"/>
              </a:lnSpc>
              <a:buNone/>
              <a:defRPr sz="1600">
                <a:solidFill>
                  <a:schemeClr val="accent6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D4C2-51E1-D24E-8F4B-2F82AE920B9B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62CC-E26B-C842-AA66-20B1986601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E947EF-0463-D94A-A530-DB25C34B8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288000"/>
            <a:ext cx="6983999" cy="972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F5158-B994-CF41-AC16-ECFC0C6A4FAD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10928A-1EA7-3A49-AB58-4996F64A0901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Title with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lIns="360000" tIns="360000" rIns="360000" anchor="t"/>
          <a:lstStyle>
            <a:lvl1pPr marL="0" indent="0" algn="ctr">
              <a:lnSpc>
                <a:spcPts val="2000"/>
              </a:lnSpc>
              <a:buNone/>
              <a:defRPr sz="1600">
                <a:solidFill>
                  <a:schemeClr val="accent6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F232CE-8824-3343-B5B6-86C10DBB418A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987546-684C-8B42-8ED9-82EC20864201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Only picture</a:t>
            </a:r>
          </a:p>
        </p:txBody>
      </p:sp>
    </p:spTree>
    <p:extLst>
      <p:ext uri="{BB962C8B-B14F-4D97-AF65-F5344CB8AC3E}">
        <p14:creationId xmlns:p14="http://schemas.microsoft.com/office/powerpoint/2010/main" val="2138203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D4C2-51E1-D24E-8F4B-2F82AE920B9B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62CC-E26B-C842-AA66-20B198660116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D38F16-ECE9-BD46-A580-92EAD4C7B367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A3ADF-6721-7749-AA6F-24703448CB70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Blank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Dark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900000"/>
            <a:ext cx="6984000" cy="1944000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0" y="3024000"/>
            <a:ext cx="6984000" cy="720000"/>
          </a:xfrm>
        </p:spPr>
        <p:txBody>
          <a:bodyPr anchor="t" anchorCtr="0"/>
          <a:lstStyle>
            <a:lvl1pPr marL="0" indent="0" algn="l">
              <a:lnSpc>
                <a:spcPct val="85000"/>
              </a:lnSpc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0C6A27-A268-194E-8C4D-C4A9BB1EFB25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DA6B5E-5F4A-1540-96B2-321B9801073D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Title - Dark blue</a:t>
            </a:r>
          </a:p>
        </p:txBody>
      </p:sp>
    </p:spTree>
    <p:extLst>
      <p:ext uri="{BB962C8B-B14F-4D97-AF65-F5344CB8AC3E}">
        <p14:creationId xmlns:p14="http://schemas.microsoft.com/office/powerpoint/2010/main" val="1190001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99CE06-ED34-AC47-8E5E-D7F7F38EB7C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72001" y="576000"/>
            <a:ext cx="4572000" cy="3996000"/>
          </a:xfrm>
          <a:solidFill>
            <a:schemeClr val="bg1">
              <a:lumMod val="85000"/>
            </a:schemeClr>
          </a:solidFill>
        </p:spPr>
        <p:txBody>
          <a:bodyPr lIns="360000" tIns="360000" rIns="360000" anchor="t"/>
          <a:lstStyle>
            <a:lvl1pPr marL="0" indent="0" algn="ctr">
              <a:lnSpc>
                <a:spcPts val="2000"/>
              </a:lnSpc>
              <a:buNone/>
              <a:defRPr sz="1600">
                <a:solidFill>
                  <a:schemeClr val="accent6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900000"/>
            <a:ext cx="6984000" cy="1944000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7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0" y="3024000"/>
            <a:ext cx="6984000" cy="720000"/>
          </a:xfrm>
        </p:spPr>
        <p:txBody>
          <a:bodyPr anchor="t" anchorCtr="0"/>
          <a:lstStyle>
            <a:lvl1pPr marL="0" indent="0" algn="l">
              <a:lnSpc>
                <a:spcPct val="85000"/>
              </a:lnSpc>
              <a:buNone/>
              <a:defRPr sz="20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A1AC08-7E97-7447-BCEF-47DEE6266F14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16E01-23B7-C34E-81BE-E1962648BCE2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Title - White</a:t>
            </a:r>
          </a:p>
        </p:txBody>
      </p:sp>
    </p:spTree>
    <p:extLst>
      <p:ext uri="{BB962C8B-B14F-4D97-AF65-F5344CB8AC3E}">
        <p14:creationId xmlns:p14="http://schemas.microsoft.com/office/powerpoint/2010/main" val="935994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000" y="1548000"/>
            <a:ext cx="6552000" cy="3096000"/>
          </a:xfrm>
        </p:spPr>
        <p:txBody>
          <a:bodyPr/>
          <a:lstStyle>
            <a:lvl1pPr marL="360000" indent="-360000">
              <a:buClr>
                <a:schemeClr val="accent3"/>
              </a:buClr>
              <a:buFont typeface="+mj-lt"/>
              <a:buAutoNum type="arabicPeriod"/>
              <a:defRPr sz="2200">
                <a:solidFill>
                  <a:schemeClr val="bg1"/>
                </a:solidFill>
              </a:defRPr>
            </a:lvl1pPr>
            <a:lvl2pPr marL="720000" indent="-360000">
              <a:buClr>
                <a:schemeClr val="accent3"/>
              </a:buClr>
              <a:buFont typeface="+mj-lt"/>
              <a:buAutoNum type="arabicPeriod"/>
              <a:defRPr sz="2200">
                <a:solidFill>
                  <a:schemeClr val="bg1"/>
                </a:solidFill>
              </a:defRPr>
            </a:lvl2pPr>
            <a:lvl3pPr marL="720000" indent="-360000">
              <a:buClr>
                <a:schemeClr val="accent3"/>
              </a:buClr>
              <a:buFont typeface="+mj-lt"/>
              <a:buAutoNum type="arabicPeriod"/>
              <a:defRPr sz="2200">
                <a:solidFill>
                  <a:schemeClr val="bg1"/>
                </a:solidFill>
              </a:defRPr>
            </a:lvl3pPr>
            <a:lvl4pPr marL="720000" indent="-360000">
              <a:buClr>
                <a:schemeClr val="accent3"/>
              </a:buClr>
              <a:buFont typeface="+mj-lt"/>
              <a:buAutoNum type="arabicPeriod"/>
              <a:defRPr sz="2200">
                <a:solidFill>
                  <a:schemeClr val="bg1"/>
                </a:solidFill>
              </a:defRPr>
            </a:lvl4pPr>
            <a:lvl5pPr marL="720000" indent="-360000">
              <a:buClr>
                <a:schemeClr val="accent3"/>
              </a:buClr>
              <a:buFont typeface="+mj-lt"/>
              <a:buAutoNum type="arabicPeriod"/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D4C2-51E1-D24E-8F4B-2F82AE920B9B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762CC-E26B-C842-AA66-20B19866011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1300B-9B05-6847-9043-0176B38F02CB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0C4CF-E539-9E45-B851-6068CA754DFB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184196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1" y="1908000"/>
            <a:ext cx="6983999" cy="2736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D4C2-51E1-D24E-8F4B-2F82AE920B9B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62CC-E26B-C842-AA66-20B1986601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4C81586-CB2D-EE4B-8875-1AB57276612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40001" y="1656000"/>
            <a:ext cx="6983999" cy="252000"/>
          </a:xfrm>
        </p:spPr>
        <p:txBody>
          <a:bodyPr anchor="t" anchorCtr="0"/>
          <a:lstStyle>
            <a:lvl1pPr marL="0" indent="0">
              <a:buNone/>
              <a:defRPr sz="13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C7E690-4F90-7E40-8BFE-7A87C837C791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9719A9-9867-884E-8782-CC17EF40A7CB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Text - 1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D4C2-51E1-D24E-8F4B-2F82AE920B9B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62CC-E26B-C842-AA66-20B1986601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5AA61B-AA09-A24E-B157-8A83B1147A08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69B67-C89A-2A46-8545-4E11ADFE7329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Text - 2</a:t>
            </a:r>
          </a:p>
        </p:txBody>
      </p:sp>
    </p:spTree>
    <p:extLst>
      <p:ext uri="{BB962C8B-B14F-4D97-AF65-F5344CB8AC3E}">
        <p14:creationId xmlns:p14="http://schemas.microsoft.com/office/powerpoint/2010/main" val="200995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two column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00" y="1656000"/>
            <a:ext cx="3312000" cy="2988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2001" y="1655999"/>
            <a:ext cx="3311999" cy="2988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D4C2-51E1-D24E-8F4B-2F82AE920B9B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62CC-E26B-C842-AA66-20B198660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BBD863-8957-9D4B-B1F6-400DCBED91FB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AB94EF-65A6-CA40-AF00-03C36A462745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Text two columns - 1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1" y="1656000"/>
            <a:ext cx="3311999" cy="252000"/>
          </a:xfrm>
        </p:spPr>
        <p:txBody>
          <a:bodyPr anchor="t" anchorCtr="0"/>
          <a:lstStyle>
            <a:lvl1pPr marL="0" indent="0">
              <a:buNone/>
              <a:defRPr sz="13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D4C2-51E1-D24E-8F4B-2F82AE920B9B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62CC-E26B-C842-AA66-20B1986601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2B625E5-AE95-8A47-A108-2CB0A949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288000"/>
            <a:ext cx="6983999" cy="972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726B17-695E-A541-8695-FF3B765F0FE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40000" y="1908000"/>
            <a:ext cx="3312000" cy="2736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5B92FB7-AA73-1248-AD63-B30D5B95D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12001" y="1907997"/>
            <a:ext cx="3311999" cy="2736001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D789763-E776-944E-B9CE-6713B3C5A8C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12000" y="1656000"/>
            <a:ext cx="3311999" cy="252000"/>
          </a:xfrm>
        </p:spPr>
        <p:txBody>
          <a:bodyPr anchor="t" anchorCtr="0"/>
          <a:lstStyle>
            <a:lvl1pPr marL="0" indent="0">
              <a:buNone/>
              <a:defRPr sz="13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D4DB6-8D4D-E645-89ED-53B212AC85E6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BE9406-87FA-B04B-B82B-AD072923EDA7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Text two columns - 2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0001" y="1656000"/>
            <a:ext cx="2303999" cy="252000"/>
          </a:xfrm>
        </p:spPr>
        <p:txBody>
          <a:bodyPr anchor="t" anchorCtr="0"/>
          <a:lstStyle>
            <a:lvl1pPr marL="0" indent="0">
              <a:buNone/>
              <a:defRPr sz="13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D4C2-51E1-D24E-8F4B-2F82AE920B9B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62CC-E26B-C842-AA66-20B1986601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2B625E5-AE95-8A47-A108-2CB0A949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288000"/>
            <a:ext cx="6983999" cy="972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726B17-695E-A541-8695-FF3B765F0FE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40000" y="1908000"/>
            <a:ext cx="2304000" cy="2736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4"/>
                </a:solidFill>
              </a:defRPr>
            </a:lvl1pPr>
            <a:lvl2pPr marL="1800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3600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5400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7200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5B92FB7-AA73-1248-AD63-B30D5B95D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6000" y="3132000"/>
            <a:ext cx="2304000" cy="1512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4"/>
                </a:solidFill>
              </a:defRPr>
            </a:lvl1pPr>
            <a:lvl2pPr marL="1800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3600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5400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7200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D789763-E776-944E-B9CE-6713B3C5A8C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168001" y="1656000"/>
            <a:ext cx="2304000" cy="252000"/>
          </a:xfrm>
        </p:spPr>
        <p:txBody>
          <a:bodyPr anchor="t" anchorCtr="0"/>
          <a:lstStyle>
            <a:lvl1pPr marL="0" indent="0">
              <a:buNone/>
              <a:defRPr sz="13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2616243-7BCB-124C-B513-73A52712A8B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168000" y="1908000"/>
            <a:ext cx="2304000" cy="2736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4"/>
                </a:solidFill>
              </a:defRPr>
            </a:lvl1pPr>
            <a:lvl2pPr marL="1800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3600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5400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7200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AA9F5E3-EEEE-CB44-913A-B07E8B6EF38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796000" y="1656000"/>
            <a:ext cx="2304000" cy="252000"/>
          </a:xfrm>
        </p:spPr>
        <p:txBody>
          <a:bodyPr anchor="t" anchorCtr="0"/>
          <a:lstStyle>
            <a:lvl1pPr marL="0" indent="0">
              <a:buNone/>
              <a:defRPr sz="13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32FDD9C-5C92-EB44-BFEF-19E3633F2138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5796000" y="2117035"/>
            <a:ext cx="2304000" cy="864000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09D4FD-30DD-F34D-8C19-5B3CF7E7B0D0}"/>
              </a:ext>
            </a:extLst>
          </p:cNvPr>
          <p:cNvSpPr txBox="1"/>
          <p:nvPr userDrawn="1"/>
        </p:nvSpPr>
        <p:spPr>
          <a:xfrm>
            <a:off x="0" y="-449451"/>
            <a:ext cx="46800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65B383-00C0-AB47-B8DC-0C5DE09F99E4}"/>
              </a:ext>
            </a:extLst>
          </p:cNvPr>
          <p:cNvSpPr txBox="1"/>
          <p:nvPr userDrawn="1"/>
        </p:nvSpPr>
        <p:spPr>
          <a:xfrm>
            <a:off x="540001" y="-449451"/>
            <a:ext cx="2880000" cy="3000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Text three columns</a:t>
            </a:r>
          </a:p>
        </p:txBody>
      </p:sp>
    </p:spTree>
    <p:extLst>
      <p:ext uri="{BB962C8B-B14F-4D97-AF65-F5344CB8AC3E}">
        <p14:creationId xmlns:p14="http://schemas.microsoft.com/office/powerpoint/2010/main" val="4147329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1" y="288000"/>
            <a:ext cx="6983999" cy="972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1" y="1656000"/>
            <a:ext cx="6983999" cy="29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920000" y="3330000"/>
            <a:ext cx="180000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fld id="{7CA1D4C2-51E1-D24E-8F4B-2F82AE920B9B}" type="datetimeFigureOut">
              <a:rPr lang="en-GB" smtClean="0"/>
              <a:pPr/>
              <a:t>25/11/2022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48000" y="2628000"/>
            <a:ext cx="3168000" cy="21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52000" y="4464000"/>
            <a:ext cx="36000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900" b="1">
                <a:solidFill>
                  <a:schemeClr val="accent4"/>
                </a:solidFill>
              </a:defRPr>
            </a:lvl1pPr>
          </a:lstStyle>
          <a:p>
            <a:fld id="{14F762CC-E26B-C842-AA66-20B19866011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5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71" r:id="rId3"/>
    <p:sldLayoutId id="2147483676" r:id="rId4"/>
    <p:sldLayoutId id="2147483662" r:id="rId5"/>
    <p:sldLayoutId id="2147483677" r:id="rId6"/>
    <p:sldLayoutId id="2147483664" r:id="rId7"/>
    <p:sldLayoutId id="2147483665" r:id="rId8"/>
    <p:sldLayoutId id="2147483678" r:id="rId9"/>
    <p:sldLayoutId id="2147483679" r:id="rId10"/>
    <p:sldLayoutId id="2147483663" r:id="rId11"/>
    <p:sldLayoutId id="2147483672" r:id="rId12"/>
    <p:sldLayoutId id="2147483666" r:id="rId13"/>
    <p:sldLayoutId id="2147483680" r:id="rId14"/>
    <p:sldLayoutId id="2147483674" r:id="rId15"/>
    <p:sldLayoutId id="2147483675" r:id="rId16"/>
    <p:sldLayoutId id="2147483669" r:id="rId17"/>
    <p:sldLayoutId id="2147483673" r:id="rId18"/>
    <p:sldLayoutId id="2147483667" r:id="rId19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3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3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3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3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3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emf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emf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6000" dirty="0"/>
              <a:t>Be the </a:t>
            </a:r>
            <a:r>
              <a:rPr lang="en-GB" sz="6000" b="0" dirty="0">
                <a:latin typeface="Helvetica Light" panose="020B0403020202020204" pitchFamily="34" charset="0"/>
              </a:rPr>
              <a:t>ex</a:t>
            </a:r>
            <a:r>
              <a:rPr lang="en-GB" sz="6000" dirty="0"/>
              <a:t>change you want to see in this world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0" y="3731010"/>
            <a:ext cx="6984000" cy="72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  <a:ea typeface="+mn-lt"/>
                <a:cs typeface="+mn-lt"/>
              </a:rPr>
              <a:t>Ruben van den Brink </a:t>
            </a:r>
            <a:r>
              <a:rPr lang="en-GB" dirty="0">
                <a:latin typeface="Helvetica Light" panose="020B0403020202020204" pitchFamily="34" charset="0"/>
                <a:ea typeface="+mn-lt"/>
                <a:cs typeface="+mn-lt"/>
              </a:rPr>
              <a:t>(</a:t>
            </a:r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  <a:ea typeface="+mn-lt"/>
                <a:cs typeface="+mn-lt"/>
              </a:rPr>
              <a:t>CTO) 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  <a:ea typeface="+mn-lt"/>
                <a:cs typeface="+mn-lt"/>
              </a:rPr>
              <a:t>MENOG22</a:t>
            </a:r>
            <a:endParaRPr lang="en-GB" dirty="0">
              <a:solidFill>
                <a:schemeClr val="bg1"/>
              </a:solidFill>
              <a:latin typeface="Helvetica Light" panose="020B0403020202020204" pitchFamily="34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49421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583A8-60C4-7F4F-B29E-661EA4B8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62CC-E26B-C842-AA66-20B198660116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56D74D-E87C-ECFB-CBCA-24D073D01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4" t="2189" r="2266" b="4244"/>
          <a:stretch/>
        </p:blipFill>
        <p:spPr>
          <a:xfrm>
            <a:off x="5126541" y="1441105"/>
            <a:ext cx="3225459" cy="20533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14C70F3-65E9-D210-B3D6-6C330EBB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Manama-IX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995318C-15DC-4795-63B2-84B9092CA1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437209"/>
              </p:ext>
            </p:extLst>
          </p:nvPr>
        </p:nvGraphicFramePr>
        <p:xfrm>
          <a:off x="621792" y="3866011"/>
          <a:ext cx="7730208" cy="597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8368">
                  <a:extLst>
                    <a:ext uri="{9D8B030D-6E8A-4147-A177-3AD203B41FA5}">
                      <a16:colId xmlns:a16="http://schemas.microsoft.com/office/drawing/2014/main" val="1179301324"/>
                    </a:ext>
                  </a:extLst>
                </a:gridCol>
                <a:gridCol w="1288368">
                  <a:extLst>
                    <a:ext uri="{9D8B030D-6E8A-4147-A177-3AD203B41FA5}">
                      <a16:colId xmlns:a16="http://schemas.microsoft.com/office/drawing/2014/main" val="2068478568"/>
                    </a:ext>
                  </a:extLst>
                </a:gridCol>
                <a:gridCol w="1288368">
                  <a:extLst>
                    <a:ext uri="{9D8B030D-6E8A-4147-A177-3AD203B41FA5}">
                      <a16:colId xmlns:a16="http://schemas.microsoft.com/office/drawing/2014/main" val="926134900"/>
                    </a:ext>
                  </a:extLst>
                </a:gridCol>
                <a:gridCol w="1288368">
                  <a:extLst>
                    <a:ext uri="{9D8B030D-6E8A-4147-A177-3AD203B41FA5}">
                      <a16:colId xmlns:a16="http://schemas.microsoft.com/office/drawing/2014/main" val="1507105929"/>
                    </a:ext>
                  </a:extLst>
                </a:gridCol>
                <a:gridCol w="1288368">
                  <a:extLst>
                    <a:ext uri="{9D8B030D-6E8A-4147-A177-3AD203B41FA5}">
                      <a16:colId xmlns:a16="http://schemas.microsoft.com/office/drawing/2014/main" val="2415804442"/>
                    </a:ext>
                  </a:extLst>
                </a:gridCol>
                <a:gridCol w="1288368">
                  <a:extLst>
                    <a:ext uri="{9D8B030D-6E8A-4147-A177-3AD203B41FA5}">
                      <a16:colId xmlns:a16="http://schemas.microsoft.com/office/drawing/2014/main" val="29103413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NL" sz="1100" dirty="0"/>
                        <a:t>Peers</a:t>
                      </a:r>
                    </a:p>
                  </a:txBody>
                  <a:tcPr marL="180000" marR="216000" marT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384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L" sz="1100" dirty="0"/>
                        <a:t>Connections</a:t>
                      </a:r>
                    </a:p>
                  </a:txBody>
                  <a:tcPr marL="180000" marR="216000" marT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384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/>
                        <a:t>O</a:t>
                      </a:r>
                      <a:r>
                        <a:rPr lang="en-NL" sz="1100" dirty="0"/>
                        <a:t>pen Peers</a:t>
                      </a:r>
                    </a:p>
                  </a:txBody>
                  <a:tcPr marL="180000" marR="216000" marT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384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L" sz="1100" dirty="0"/>
                        <a:t>Total Speed</a:t>
                      </a:r>
                    </a:p>
                  </a:txBody>
                  <a:tcPr marL="180000" marR="216000" marT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384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L" sz="1100" dirty="0"/>
                        <a:t>% IPV6</a:t>
                      </a:r>
                    </a:p>
                  </a:txBody>
                  <a:tcPr marL="180000" marR="216000" marT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384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L" sz="1100" dirty="0"/>
                        <a:t>Peak Traffic</a:t>
                      </a:r>
                    </a:p>
                  </a:txBody>
                  <a:tcPr marL="180000" marR="216000" marT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3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931788"/>
                  </a:ext>
                </a:extLst>
              </a:tr>
              <a:tr h="312629"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NL" sz="11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180000" marR="216000" marT="72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NL" sz="11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180000" marR="216000" marT="72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NL" sz="11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180000" marR="216000" marT="72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L" sz="1100" dirty="0">
                          <a:solidFill>
                            <a:schemeClr val="tx1"/>
                          </a:solidFill>
                        </a:rPr>
                        <a:t>1 TB</a:t>
                      </a:r>
                    </a:p>
                  </a:txBody>
                  <a:tcPr marL="180000" marR="216000" marT="72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L" sz="1100" b="0" dirty="0">
                          <a:solidFill>
                            <a:schemeClr val="tx1"/>
                          </a:solidFill>
                        </a:rPr>
                        <a:t>86%</a:t>
                      </a:r>
                    </a:p>
                  </a:txBody>
                  <a:tcPr marL="180000" marR="216000" marT="72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L" sz="1100" b="0" dirty="0">
                          <a:solidFill>
                            <a:schemeClr val="tx1"/>
                          </a:solidFill>
                        </a:rPr>
                        <a:t>514 Gb/s</a:t>
                      </a:r>
                    </a:p>
                  </a:txBody>
                  <a:tcPr marL="180000" marR="216000" marT="72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027986"/>
                  </a:ext>
                </a:extLst>
              </a:tr>
            </a:tbl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C280D96-97D0-9797-BC73-66EF14EFB5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7650731"/>
              </p:ext>
            </p:extLst>
          </p:nvPr>
        </p:nvGraphicFramePr>
        <p:xfrm>
          <a:off x="540000" y="1375317"/>
          <a:ext cx="4178303" cy="2119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5269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0F8ED-2BF5-713A-19B3-D8A16268D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96" y="2437612"/>
            <a:ext cx="559734" cy="612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B21A7-244C-CE84-C24D-AE214B619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600" y="2459476"/>
            <a:ext cx="472276" cy="568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6D9D9-9092-9061-25BA-DCF959D15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632" y="2472595"/>
            <a:ext cx="612209" cy="577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C8F043-5D31-3B3B-A384-893479D7C401}"/>
              </a:ext>
            </a:extLst>
          </p:cNvPr>
          <p:cNvSpPr txBox="1"/>
          <p:nvPr/>
        </p:nvSpPr>
        <p:spPr>
          <a:xfrm>
            <a:off x="1317548" y="2666865"/>
            <a:ext cx="977596" cy="2402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dirty="0"/>
              <a:t>Neutrality</a:t>
            </a:r>
            <a:endParaRPr lang="en-NL" sz="1600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D8A23-7216-6B93-32E7-AAAABBEA6F08}"/>
              </a:ext>
            </a:extLst>
          </p:cNvPr>
          <p:cNvSpPr txBox="1"/>
          <p:nvPr/>
        </p:nvSpPr>
        <p:spPr>
          <a:xfrm>
            <a:off x="3892376" y="2672334"/>
            <a:ext cx="1403756" cy="2391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dirty="0"/>
              <a:t>Online Safety</a:t>
            </a:r>
            <a:endParaRPr lang="en-NL" sz="16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5A9D43-2047-5AB8-AB1C-ABFB36868682}"/>
              </a:ext>
            </a:extLst>
          </p:cNvPr>
          <p:cNvSpPr txBox="1"/>
          <p:nvPr/>
        </p:nvSpPr>
        <p:spPr>
          <a:xfrm>
            <a:off x="7003460" y="2651585"/>
            <a:ext cx="1403756" cy="2391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dirty="0"/>
              <a:t>Sustainability</a:t>
            </a:r>
            <a:endParaRPr lang="en-NL" sz="16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6CBFB8-E89E-B992-07C7-584B8C60D0E9}"/>
              </a:ext>
            </a:extLst>
          </p:cNvPr>
          <p:cNvSpPr txBox="1"/>
          <p:nvPr/>
        </p:nvSpPr>
        <p:spPr>
          <a:xfrm>
            <a:off x="5769429" y="490945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endParaRPr lang="en-NL" sz="1300" dirty="0" err="1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0ADD17D-3A1A-67C0-735F-B23FA470B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For AMS-IX, it’s about</a:t>
            </a:r>
          </a:p>
        </p:txBody>
      </p:sp>
    </p:spTree>
    <p:extLst>
      <p:ext uri="{BB962C8B-B14F-4D97-AF65-F5344CB8AC3E}">
        <p14:creationId xmlns:p14="http://schemas.microsoft.com/office/powerpoint/2010/main" val="537560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A5DF5-BDF3-5940-BB13-1CD2D0788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900000"/>
            <a:ext cx="6044256" cy="3342816"/>
          </a:xfrm>
        </p:spPr>
        <p:txBody>
          <a:bodyPr anchor="ctr">
            <a:noAutofit/>
          </a:bodyPr>
          <a:lstStyle/>
          <a:p>
            <a:r>
              <a:rPr lang="en-GB" sz="4000" b="0" dirty="0">
                <a:latin typeface="Helvetica Light" panose="020B0403020202020204" pitchFamily="34" charset="0"/>
              </a:rPr>
              <a:t>Neutral internet exchanges around the world could provide an </a:t>
            </a:r>
            <a:r>
              <a:rPr lang="en-GB" sz="4000" dirty="0"/>
              <a:t>independent ecosystem of interconnectivity services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6CBFB8-E89E-B992-07C7-584B8C60D0E9}"/>
              </a:ext>
            </a:extLst>
          </p:cNvPr>
          <p:cNvSpPr txBox="1"/>
          <p:nvPr/>
        </p:nvSpPr>
        <p:spPr>
          <a:xfrm>
            <a:off x="5769429" y="490945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endParaRPr lang="en-NL" sz="1300" dirty="0" err="1"/>
          </a:p>
        </p:txBody>
      </p:sp>
    </p:spTree>
    <p:extLst>
      <p:ext uri="{BB962C8B-B14F-4D97-AF65-F5344CB8AC3E}">
        <p14:creationId xmlns:p14="http://schemas.microsoft.com/office/powerpoint/2010/main" val="3252815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DA4A0AB-045A-F42D-68C1-8A3CA4DCBE80}"/>
              </a:ext>
            </a:extLst>
          </p:cNvPr>
          <p:cNvSpPr/>
          <p:nvPr/>
        </p:nvSpPr>
        <p:spPr>
          <a:xfrm>
            <a:off x="4902952" y="900113"/>
            <a:ext cx="1418623" cy="14186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1B08BB9-18E0-98E2-1A47-178B7E9EAAF0}"/>
              </a:ext>
            </a:extLst>
          </p:cNvPr>
          <p:cNvSpPr/>
          <p:nvPr/>
        </p:nvSpPr>
        <p:spPr>
          <a:xfrm>
            <a:off x="4902952" y="2824762"/>
            <a:ext cx="1418623" cy="14186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39F445-17B9-C788-C5C6-875B2497B5FF}"/>
              </a:ext>
            </a:extLst>
          </p:cNvPr>
          <p:cNvSpPr/>
          <p:nvPr/>
        </p:nvSpPr>
        <p:spPr>
          <a:xfrm>
            <a:off x="2932175" y="2824764"/>
            <a:ext cx="1418623" cy="14186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B6802D1-1EC5-6030-657F-9D0AF090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336606" y="1317551"/>
            <a:ext cx="551314" cy="58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ance-IX Home">
            <a:extLst>
              <a:ext uri="{FF2B5EF4-FFF2-40B4-BE49-F238E27FC236}">
                <a16:creationId xmlns:a16="http://schemas.microsoft.com/office/drawing/2014/main" id="{C2717478-C3EF-59A8-A334-B9E91C2BC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50" y="3245761"/>
            <a:ext cx="1418625" cy="46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0ACE5EE-FA86-C236-96D0-400ACAF07F61}"/>
              </a:ext>
            </a:extLst>
          </p:cNvPr>
          <p:cNvGrpSpPr/>
          <p:nvPr/>
        </p:nvGrpSpPr>
        <p:grpSpPr>
          <a:xfrm>
            <a:off x="2932177" y="900113"/>
            <a:ext cx="1418623" cy="1418623"/>
            <a:chOff x="2932177" y="900113"/>
            <a:chExt cx="1418623" cy="141862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3A7753-16A5-1E13-EB9A-0C1912EF4997}"/>
                </a:ext>
              </a:extLst>
            </p:cNvPr>
            <p:cNvSpPr/>
            <p:nvPr/>
          </p:nvSpPr>
          <p:spPr>
            <a:xfrm>
              <a:off x="2932177" y="900113"/>
              <a:ext cx="1418623" cy="141862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8B90CC1-003B-7842-3828-39C53D360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7150" y="1227438"/>
              <a:ext cx="788674" cy="6821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</p:grpSp>
      <p:pic>
        <p:nvPicPr>
          <p:cNvPr id="1030" name="Picture 6" descr="LINX Logo - Smartoptics">
            <a:extLst>
              <a:ext uri="{FF2B5EF4-FFF2-40B4-BE49-F238E27FC236}">
                <a16:creationId xmlns:a16="http://schemas.microsoft.com/office/drawing/2014/main" id="{CDF66D8A-DADB-C55E-C0C0-538B4BD78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632" y="3331787"/>
            <a:ext cx="1049707" cy="40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815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776D5721-A358-11F0-5769-75CD25425148}"/>
              </a:ext>
            </a:extLst>
          </p:cNvPr>
          <p:cNvSpPr/>
          <p:nvPr/>
        </p:nvSpPr>
        <p:spPr>
          <a:xfrm>
            <a:off x="3353547" y="1317551"/>
            <a:ext cx="2550146" cy="255014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731EBF-F5F9-EA6A-F3C2-E5A423FA7C2A}"/>
              </a:ext>
            </a:extLst>
          </p:cNvPr>
          <p:cNvSpPr/>
          <p:nvPr/>
        </p:nvSpPr>
        <p:spPr>
          <a:xfrm>
            <a:off x="4902952" y="900113"/>
            <a:ext cx="1418623" cy="14186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C902647-11C0-23A1-F6DC-B298EB9BD32C}"/>
              </a:ext>
            </a:extLst>
          </p:cNvPr>
          <p:cNvSpPr/>
          <p:nvPr/>
        </p:nvSpPr>
        <p:spPr>
          <a:xfrm>
            <a:off x="4902952" y="2824762"/>
            <a:ext cx="1418623" cy="14186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8227FC-0B92-6A5C-51B1-58E5BE22232E}"/>
              </a:ext>
            </a:extLst>
          </p:cNvPr>
          <p:cNvSpPr/>
          <p:nvPr/>
        </p:nvSpPr>
        <p:spPr>
          <a:xfrm>
            <a:off x="2932175" y="2824764"/>
            <a:ext cx="1418623" cy="14186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2D94F7D2-0C82-DC32-34CA-F133EDD9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336606" y="1317551"/>
            <a:ext cx="551314" cy="58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rance-IX Home">
            <a:extLst>
              <a:ext uri="{FF2B5EF4-FFF2-40B4-BE49-F238E27FC236}">
                <a16:creationId xmlns:a16="http://schemas.microsoft.com/office/drawing/2014/main" id="{0D1E7075-7C1B-D7EC-7E5A-D249D89F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50" y="3245761"/>
            <a:ext cx="1418625" cy="46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A73FAAC-C374-C32D-C21C-81329B1D1BC7}"/>
              </a:ext>
            </a:extLst>
          </p:cNvPr>
          <p:cNvGrpSpPr/>
          <p:nvPr/>
        </p:nvGrpSpPr>
        <p:grpSpPr>
          <a:xfrm>
            <a:off x="2932177" y="900113"/>
            <a:ext cx="1418623" cy="1418623"/>
            <a:chOff x="2932177" y="900113"/>
            <a:chExt cx="1418623" cy="141862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9AEB65-36EF-1DD6-E174-F992358018CA}"/>
                </a:ext>
              </a:extLst>
            </p:cNvPr>
            <p:cNvSpPr/>
            <p:nvPr/>
          </p:nvSpPr>
          <p:spPr>
            <a:xfrm>
              <a:off x="2932177" y="900113"/>
              <a:ext cx="1418623" cy="141862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17974A-383E-DA92-DBA1-1EB5212D5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7150" y="1227438"/>
              <a:ext cx="788674" cy="6821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</p:grpSp>
      <p:pic>
        <p:nvPicPr>
          <p:cNvPr id="16" name="Picture 6" descr="LINX Logo - Smartoptics">
            <a:extLst>
              <a:ext uri="{FF2B5EF4-FFF2-40B4-BE49-F238E27FC236}">
                <a16:creationId xmlns:a16="http://schemas.microsoft.com/office/drawing/2014/main" id="{7A24BABB-0CEC-06FF-F9C1-F59303005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632" y="3331787"/>
            <a:ext cx="1049707" cy="40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6E0523E-DA2A-3BD3-A700-F5040F1B99EF}"/>
              </a:ext>
            </a:extLst>
          </p:cNvPr>
          <p:cNvCxnSpPr>
            <a:stCxn id="14" idx="5"/>
            <a:endCxn id="3" idx="1"/>
          </p:cNvCxnSpPr>
          <p:nvPr/>
        </p:nvCxnSpPr>
        <p:spPr>
          <a:xfrm>
            <a:off x="4143047" y="2110983"/>
            <a:ext cx="967658" cy="92153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EFA81E-0ACF-AC4F-77B3-9B245985A5E4}"/>
              </a:ext>
            </a:extLst>
          </p:cNvPr>
          <p:cNvCxnSpPr>
            <a:cxnSpLocks/>
            <a:stCxn id="2" idx="3"/>
            <a:endCxn id="6" idx="7"/>
          </p:cNvCxnSpPr>
          <p:nvPr/>
        </p:nvCxnSpPr>
        <p:spPr>
          <a:xfrm flipH="1">
            <a:off x="4143045" y="2110983"/>
            <a:ext cx="967660" cy="92153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747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F0FA710-290E-FA36-DA86-5FC83DBA8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098" y="2420193"/>
            <a:ext cx="1305902" cy="406281"/>
          </a:xfrm>
          <a:prstGeom prst="rect">
            <a:avLst/>
          </a:prstGeom>
        </p:spPr>
      </p:pic>
      <p:pic>
        <p:nvPicPr>
          <p:cNvPr id="1028" name="Picture 4" descr="Gaia-X Federation Services: Start for the Implementation Partners - eco">
            <a:extLst>
              <a:ext uri="{FF2B5EF4-FFF2-40B4-BE49-F238E27FC236}">
                <a16:creationId xmlns:a16="http://schemas.microsoft.com/office/drawing/2014/main" id="{0AF5B47D-710D-9073-02B6-D3177CB40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16" y="2322117"/>
            <a:ext cx="1474091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E2FD18A-9241-22CD-7D81-D7E12F9EF759}"/>
              </a:ext>
            </a:extLst>
          </p:cNvPr>
          <p:cNvSpPr/>
          <p:nvPr/>
        </p:nvSpPr>
        <p:spPr>
          <a:xfrm>
            <a:off x="3353547" y="1317551"/>
            <a:ext cx="2550146" cy="255014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6C1D3D-5BF8-74A9-CCA5-2AF8BBA3E25E}"/>
              </a:ext>
            </a:extLst>
          </p:cNvPr>
          <p:cNvSpPr/>
          <p:nvPr/>
        </p:nvSpPr>
        <p:spPr>
          <a:xfrm>
            <a:off x="4902952" y="900113"/>
            <a:ext cx="1418623" cy="14186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D3BE70-713D-8405-4BCC-9E048420A705}"/>
              </a:ext>
            </a:extLst>
          </p:cNvPr>
          <p:cNvSpPr/>
          <p:nvPr/>
        </p:nvSpPr>
        <p:spPr>
          <a:xfrm>
            <a:off x="4902952" y="2824762"/>
            <a:ext cx="1418623" cy="14186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1904C0-9CFB-A9E1-4549-29E72094FC31}"/>
              </a:ext>
            </a:extLst>
          </p:cNvPr>
          <p:cNvSpPr/>
          <p:nvPr/>
        </p:nvSpPr>
        <p:spPr>
          <a:xfrm>
            <a:off x="2932175" y="2824764"/>
            <a:ext cx="1418623" cy="14186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0CEB3E9D-0438-B1A8-A470-B2CCFE9A2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5336606" y="1317551"/>
            <a:ext cx="551314" cy="58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France-IX Home">
            <a:extLst>
              <a:ext uri="{FF2B5EF4-FFF2-40B4-BE49-F238E27FC236}">
                <a16:creationId xmlns:a16="http://schemas.microsoft.com/office/drawing/2014/main" id="{60B0424D-7257-F7FE-5872-67CE5935A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50" y="3245761"/>
            <a:ext cx="1418625" cy="46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EAEB09B-DD01-4579-79CA-2AC76BFFC2B1}"/>
              </a:ext>
            </a:extLst>
          </p:cNvPr>
          <p:cNvGrpSpPr/>
          <p:nvPr/>
        </p:nvGrpSpPr>
        <p:grpSpPr>
          <a:xfrm>
            <a:off x="2932177" y="900113"/>
            <a:ext cx="1418623" cy="1418623"/>
            <a:chOff x="2932177" y="900113"/>
            <a:chExt cx="1418623" cy="141862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A653270-901B-5365-C589-5D01A1F788E9}"/>
                </a:ext>
              </a:extLst>
            </p:cNvPr>
            <p:cNvSpPr/>
            <p:nvPr/>
          </p:nvSpPr>
          <p:spPr>
            <a:xfrm>
              <a:off x="2932177" y="900113"/>
              <a:ext cx="1418623" cy="141862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D612518-A3EB-E706-BB92-B9D6EB5F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47150" y="1227438"/>
              <a:ext cx="788674" cy="6821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</p:grpSp>
      <p:pic>
        <p:nvPicPr>
          <p:cNvPr id="18" name="Picture 6" descr="LINX Logo - Smartoptics">
            <a:extLst>
              <a:ext uri="{FF2B5EF4-FFF2-40B4-BE49-F238E27FC236}">
                <a16:creationId xmlns:a16="http://schemas.microsoft.com/office/drawing/2014/main" id="{C26A909A-70AE-7161-2B0E-51625277D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632" y="3331787"/>
            <a:ext cx="1049707" cy="40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5D625E-CFAD-F1CF-8AE6-A1989F2C4813}"/>
              </a:ext>
            </a:extLst>
          </p:cNvPr>
          <p:cNvCxnSpPr>
            <a:stCxn id="16" idx="5"/>
            <a:endCxn id="8" idx="1"/>
          </p:cNvCxnSpPr>
          <p:nvPr/>
        </p:nvCxnSpPr>
        <p:spPr>
          <a:xfrm>
            <a:off x="4143047" y="2110983"/>
            <a:ext cx="967658" cy="92153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6099D23-F036-DE81-5FFC-4140E4E95B00}"/>
              </a:ext>
            </a:extLst>
          </p:cNvPr>
          <p:cNvCxnSpPr>
            <a:cxnSpLocks/>
            <a:stCxn id="6" idx="3"/>
            <a:endCxn id="11" idx="7"/>
          </p:cNvCxnSpPr>
          <p:nvPr/>
        </p:nvCxnSpPr>
        <p:spPr>
          <a:xfrm flipH="1">
            <a:off x="4143045" y="2110983"/>
            <a:ext cx="967660" cy="92153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469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8F4CDE8-2F7F-9940-2698-0067EFC3E603}"/>
              </a:ext>
            </a:extLst>
          </p:cNvPr>
          <p:cNvCxnSpPr>
            <a:cxnSpLocks/>
            <a:stCxn id="24" idx="5"/>
          </p:cNvCxnSpPr>
          <p:nvPr/>
        </p:nvCxnSpPr>
        <p:spPr>
          <a:xfrm>
            <a:off x="4143047" y="2110983"/>
            <a:ext cx="3254449" cy="303251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FCE108-E9B1-2A7B-50F1-FC1EC0DA9526}"/>
              </a:ext>
            </a:extLst>
          </p:cNvPr>
          <p:cNvCxnSpPr>
            <a:cxnSpLocks/>
            <a:stCxn id="15" idx="3"/>
          </p:cNvCxnSpPr>
          <p:nvPr/>
        </p:nvCxnSpPr>
        <p:spPr>
          <a:xfrm flipH="1">
            <a:off x="1920240" y="2110983"/>
            <a:ext cx="3190465" cy="303251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331C6C8-88A6-8722-D0F4-685258B7C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098" y="2420193"/>
            <a:ext cx="1305902" cy="406281"/>
          </a:xfrm>
          <a:prstGeom prst="rect">
            <a:avLst/>
          </a:prstGeom>
        </p:spPr>
      </p:pic>
      <p:pic>
        <p:nvPicPr>
          <p:cNvPr id="11" name="Picture 4" descr="Gaia-X Federation Services: Start for the Implementation Partners - eco">
            <a:extLst>
              <a:ext uri="{FF2B5EF4-FFF2-40B4-BE49-F238E27FC236}">
                <a16:creationId xmlns:a16="http://schemas.microsoft.com/office/drawing/2014/main" id="{0930C160-5B16-4974-8D92-FC6DAC7B8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16" y="2322117"/>
            <a:ext cx="1474091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2B91B96-1742-9AD1-1C03-A25A0EC25D96}"/>
              </a:ext>
            </a:extLst>
          </p:cNvPr>
          <p:cNvSpPr/>
          <p:nvPr/>
        </p:nvSpPr>
        <p:spPr>
          <a:xfrm>
            <a:off x="3353547" y="1317551"/>
            <a:ext cx="2550146" cy="255014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9E656A3-FDF3-4C02-D060-C4A5B5E5A4C9}"/>
              </a:ext>
            </a:extLst>
          </p:cNvPr>
          <p:cNvSpPr/>
          <p:nvPr/>
        </p:nvSpPr>
        <p:spPr>
          <a:xfrm>
            <a:off x="4902952" y="900113"/>
            <a:ext cx="1418623" cy="14186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D52300D-3920-BF11-3A63-3BAB6F1D68D5}"/>
              </a:ext>
            </a:extLst>
          </p:cNvPr>
          <p:cNvSpPr/>
          <p:nvPr/>
        </p:nvSpPr>
        <p:spPr>
          <a:xfrm>
            <a:off x="4902952" y="2824762"/>
            <a:ext cx="1418623" cy="14186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1A7A5B8-ACF3-33E2-646F-A4D3DDE4D935}"/>
              </a:ext>
            </a:extLst>
          </p:cNvPr>
          <p:cNvSpPr/>
          <p:nvPr/>
        </p:nvSpPr>
        <p:spPr>
          <a:xfrm>
            <a:off x="2932175" y="2824764"/>
            <a:ext cx="1418623" cy="14186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69A46259-8BD8-FF48-7829-54F70F893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5336606" y="1317551"/>
            <a:ext cx="551314" cy="58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rance-IX Home">
            <a:extLst>
              <a:ext uri="{FF2B5EF4-FFF2-40B4-BE49-F238E27FC236}">
                <a16:creationId xmlns:a16="http://schemas.microsoft.com/office/drawing/2014/main" id="{89A358EE-7399-99BB-CBFE-CD5E5FFB5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50" y="3245761"/>
            <a:ext cx="1418625" cy="46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2E80D3D-BAAC-6F00-7C3A-0E1C4BB51FDB}"/>
              </a:ext>
            </a:extLst>
          </p:cNvPr>
          <p:cNvGrpSpPr/>
          <p:nvPr/>
        </p:nvGrpSpPr>
        <p:grpSpPr>
          <a:xfrm>
            <a:off x="2932177" y="900113"/>
            <a:ext cx="1418623" cy="1418623"/>
            <a:chOff x="2932177" y="900113"/>
            <a:chExt cx="1418623" cy="141862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AA882B0-9BC3-6332-F927-C1B946B869EC}"/>
                </a:ext>
              </a:extLst>
            </p:cNvPr>
            <p:cNvSpPr/>
            <p:nvPr/>
          </p:nvSpPr>
          <p:spPr>
            <a:xfrm>
              <a:off x="2932177" y="900113"/>
              <a:ext cx="1418623" cy="141862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6F5450C-C2E0-0335-6AFE-9EBCFFF5B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47150" y="1227438"/>
              <a:ext cx="788674" cy="6821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</p:grpSp>
      <p:pic>
        <p:nvPicPr>
          <p:cNvPr id="26" name="Picture 6" descr="LINX Logo - Smartoptics">
            <a:extLst>
              <a:ext uri="{FF2B5EF4-FFF2-40B4-BE49-F238E27FC236}">
                <a16:creationId xmlns:a16="http://schemas.microsoft.com/office/drawing/2014/main" id="{49F154E8-11C7-940C-AF06-EFC09762D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632" y="3331787"/>
            <a:ext cx="1049707" cy="40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3ADC6F1-F0A1-D43B-E019-2489172B950D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1920240" y="0"/>
            <a:ext cx="1219690" cy="110786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22699B1-ECDD-AB47-9454-994C201457B4}"/>
              </a:ext>
            </a:extLst>
          </p:cNvPr>
          <p:cNvCxnSpPr>
            <a:cxnSpLocks/>
          </p:cNvCxnSpPr>
          <p:nvPr/>
        </p:nvCxnSpPr>
        <p:spPr>
          <a:xfrm flipH="1">
            <a:off x="6118149" y="-73152"/>
            <a:ext cx="1279347" cy="1185429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457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CD1CB-7153-49D3-2E20-3583AFD029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1599750"/>
            <a:ext cx="6984000" cy="1944000"/>
          </a:xfrm>
        </p:spPr>
        <p:txBody>
          <a:bodyPr/>
          <a:lstStyle/>
          <a:p>
            <a:r>
              <a:rPr lang="en-NL" dirty="0"/>
              <a:t>Data Exchanges</a:t>
            </a:r>
          </a:p>
        </p:txBody>
      </p:sp>
    </p:spTree>
    <p:extLst>
      <p:ext uri="{BB962C8B-B14F-4D97-AF65-F5344CB8AC3E}">
        <p14:creationId xmlns:p14="http://schemas.microsoft.com/office/powerpoint/2010/main" val="2673547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, different, bunch, several&#10;&#10;Description automatically generated">
            <a:extLst>
              <a:ext uri="{FF2B5EF4-FFF2-40B4-BE49-F238E27FC236}">
                <a16:creationId xmlns:a16="http://schemas.microsoft.com/office/drawing/2014/main" id="{42371F04-37CB-F593-8E37-899A162181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0775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17F7E612-F1FD-33BF-10F7-AC314BE34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03" t="2244" r="5104" b="5767"/>
          <a:stretch/>
        </p:blipFill>
        <p:spPr>
          <a:xfrm>
            <a:off x="2176272" y="402335"/>
            <a:ext cx="4828032" cy="41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9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A5DF5-BDF3-5940-BB13-1CD2D0788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900000"/>
            <a:ext cx="6663786" cy="1944000"/>
          </a:xfrm>
        </p:spPr>
        <p:txBody>
          <a:bodyPr>
            <a:noAutofit/>
          </a:bodyPr>
          <a:lstStyle/>
          <a:p>
            <a:r>
              <a:rPr lang="en-GB" sz="4000" b="0" dirty="0">
                <a:latin typeface="Helvetica Light" panose="020B0403020202020204" pitchFamily="34" charset="0"/>
              </a:rPr>
              <a:t>One year ago, a AMS-IX senior network engineer asked me:</a:t>
            </a:r>
            <a:br>
              <a:rPr lang="en-GB" sz="4000" dirty="0"/>
            </a:br>
            <a:r>
              <a:rPr lang="en-GB" sz="4000" dirty="0"/>
              <a:t>  </a:t>
            </a:r>
            <a:br>
              <a:rPr lang="en-GB" sz="4000" dirty="0"/>
            </a:br>
            <a:r>
              <a:rPr lang="en-GB" sz="4000" dirty="0"/>
              <a:t>What kind of exchange do we want to be?</a:t>
            </a:r>
          </a:p>
        </p:txBody>
      </p:sp>
    </p:spTree>
    <p:extLst>
      <p:ext uri="{BB962C8B-B14F-4D97-AF65-F5344CB8AC3E}">
        <p14:creationId xmlns:p14="http://schemas.microsoft.com/office/powerpoint/2010/main" val="2360665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1F13EDB3-BE7E-4144-E1F4-CF634CCBD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5000" r="25000"/>
          <a:stretch/>
        </p:blipFill>
        <p:spPr bwMode="auto">
          <a:xfrm>
            <a:off x="-1" y="0"/>
            <a:ext cx="4572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159EE752-B1BD-07E8-0FC9-C4B022CC2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110" t="1" b="-1"/>
          <a:stretch/>
        </p:blipFill>
        <p:spPr bwMode="auto">
          <a:xfrm>
            <a:off x="4571996" y="0"/>
            <a:ext cx="457200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DFEAC9C5-0D54-A17D-F4C0-1B4CF2E79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3652" t="1082" b="2570"/>
          <a:stretch/>
        </p:blipFill>
        <p:spPr bwMode="auto">
          <a:xfrm>
            <a:off x="4571996" y="2571750"/>
            <a:ext cx="457200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2F952B-1925-6BE3-BAAB-22B2E372B7C2}"/>
              </a:ext>
            </a:extLst>
          </p:cNvPr>
          <p:cNvCxnSpPr/>
          <p:nvPr/>
        </p:nvCxnSpPr>
        <p:spPr>
          <a:xfrm>
            <a:off x="4571996" y="0"/>
            <a:ext cx="0" cy="51435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9E8D190-7B61-750E-D3C5-5DD5D3B62388}"/>
              </a:ext>
            </a:extLst>
          </p:cNvPr>
          <p:cNvSpPr/>
          <p:nvPr/>
        </p:nvSpPr>
        <p:spPr>
          <a:xfrm>
            <a:off x="3951109" y="2215781"/>
            <a:ext cx="1415302" cy="711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0F08040C-CD23-0D0B-9BB3-66FC1E10F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89" y="4356652"/>
            <a:ext cx="808456" cy="53897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9CCF4CC-3D19-1A43-126D-50F4461704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51109" y="2215780"/>
            <a:ext cx="1415302" cy="71194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1DF5FC-84F4-918B-A509-92D9A880D9A6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366411" y="2571750"/>
            <a:ext cx="3777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437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7355-F4CE-0028-EC33-37792C844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1599750"/>
            <a:ext cx="6984000" cy="1944000"/>
          </a:xfrm>
        </p:spPr>
        <p:txBody>
          <a:bodyPr/>
          <a:lstStyle/>
          <a:p>
            <a:r>
              <a:rPr lang="en-NL" dirty="0"/>
              <a:t>Quantum Internet</a:t>
            </a:r>
          </a:p>
        </p:txBody>
      </p:sp>
    </p:spTree>
    <p:extLst>
      <p:ext uri="{BB962C8B-B14F-4D97-AF65-F5344CB8AC3E}">
        <p14:creationId xmlns:p14="http://schemas.microsoft.com/office/powerpoint/2010/main" val="307965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B35F53-4C0F-7113-2C49-545C3791151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122" name="Picture 2" descr="Quantum computing business applications | Deloitte Insights">
            <a:extLst>
              <a:ext uri="{FF2B5EF4-FFF2-40B4-BE49-F238E27FC236}">
                <a16:creationId xmlns:a16="http://schemas.microsoft.com/office/drawing/2014/main" id="{DFAB8B21-5724-CABC-4C84-F2E10DF9B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" b="3353"/>
          <a:stretch/>
        </p:blipFill>
        <p:spPr bwMode="auto">
          <a:xfrm>
            <a:off x="607060" y="1203960"/>
            <a:ext cx="3647440" cy="27355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369070C-F5A4-B08F-6980-CC050378A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9159" y="1583766"/>
            <a:ext cx="3997781" cy="19759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9F9B6BE3-8B3B-FB27-BE70-2584C6C868AB}"/>
              </a:ext>
            </a:extLst>
          </p:cNvPr>
          <p:cNvSpPr/>
          <p:nvPr/>
        </p:nvSpPr>
        <p:spPr>
          <a:xfrm rot="10800000">
            <a:off x="2244090" y="3822700"/>
            <a:ext cx="373380" cy="1320800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972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074BA2-6AA6-E11D-337D-1D8AE3DB93D0}"/>
              </a:ext>
            </a:extLst>
          </p:cNvPr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124" name="Picture 4" descr="Quantum Internet - QuTech">
            <a:extLst>
              <a:ext uri="{FF2B5EF4-FFF2-40B4-BE49-F238E27FC236}">
                <a16:creationId xmlns:a16="http://schemas.microsoft.com/office/drawing/2014/main" id="{D1EBA944-D3C2-7162-F212-1EE8F575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86" y="880337"/>
            <a:ext cx="1967413" cy="11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">
            <a:extLst>
              <a:ext uri="{FF2B5EF4-FFF2-40B4-BE49-F238E27FC236}">
                <a16:creationId xmlns:a16="http://schemas.microsoft.com/office/drawing/2014/main" id="{6067EA32-05B5-7ADE-16C5-271CBE87C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4" y="1049353"/>
            <a:ext cx="4141816" cy="304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CFF9B6-9C34-D41F-D559-423BDA63CD5A}"/>
              </a:ext>
            </a:extLst>
          </p:cNvPr>
          <p:cNvSpPr txBox="1">
            <a:spLocks/>
          </p:cNvSpPr>
          <p:nvPr/>
        </p:nvSpPr>
        <p:spPr>
          <a:xfrm>
            <a:off x="5478200" y="2150147"/>
            <a:ext cx="4021400" cy="19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0" dirty="0">
                <a:latin typeface="Helvetica Light" panose="020B0403020202020204" pitchFamily="34" charset="0"/>
              </a:rPr>
              <a:t>What’s a </a:t>
            </a:r>
            <a:r>
              <a:rPr lang="en-GB" sz="4000" dirty="0"/>
              <a:t>Quantum Internet Exchange?</a:t>
            </a:r>
          </a:p>
        </p:txBody>
      </p:sp>
    </p:spTree>
    <p:extLst>
      <p:ext uri="{BB962C8B-B14F-4D97-AF65-F5344CB8AC3E}">
        <p14:creationId xmlns:p14="http://schemas.microsoft.com/office/powerpoint/2010/main" val="175120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84DD4B-8308-A4FF-9921-61FD4EC589C4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7A5DF5-BDF3-5940-BB13-1CD2D078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288000"/>
            <a:ext cx="6983999" cy="972000"/>
          </a:xfrm>
        </p:spPr>
        <p:txBody>
          <a:bodyPr anchor="ctr">
            <a:normAutofit/>
          </a:bodyPr>
          <a:lstStyle/>
          <a:p>
            <a:r>
              <a:rPr lang="en-GB" dirty="0"/>
              <a:t>Integrated Photonics</a:t>
            </a:r>
          </a:p>
        </p:txBody>
      </p:sp>
      <p:pic>
        <p:nvPicPr>
          <p:cNvPr id="13" name="Picture 12" descr="PhotonDelta&#10;">
            <a:extLst>
              <a:ext uri="{FF2B5EF4-FFF2-40B4-BE49-F238E27FC236}">
                <a16:creationId xmlns:a16="http://schemas.microsoft.com/office/drawing/2014/main" id="{5878F746-C818-4690-F4B7-45387AC3C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1" y="1178801"/>
            <a:ext cx="4760309" cy="34990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5" name="Picture 3" descr="PhotonDelta – European Integrated Photonics Ecosystem">
            <a:extLst>
              <a:ext uri="{FF2B5EF4-FFF2-40B4-BE49-F238E27FC236}">
                <a16:creationId xmlns:a16="http://schemas.microsoft.com/office/drawing/2014/main" id="{BFAE7B60-22D9-EE3F-FC84-71C8195FD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064" y="1403639"/>
            <a:ext cx="1515202" cy="54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2C2862-6D7A-EA06-C9F9-AF22A57E6A4C}"/>
              </a:ext>
            </a:extLst>
          </p:cNvPr>
          <p:cNvSpPr txBox="1"/>
          <p:nvPr/>
        </p:nvSpPr>
        <p:spPr>
          <a:xfrm>
            <a:off x="5585882" y="2914024"/>
            <a:ext cx="2916768" cy="14366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NL" sz="2400" b="1" dirty="0"/>
              <a:t>Improve energy efficiency </a:t>
            </a:r>
            <a:r>
              <a:rPr lang="en-NL" sz="2400" dirty="0">
                <a:latin typeface="Helvetica Light" panose="020B0403020202020204" pitchFamily="34" charset="0"/>
              </a:rPr>
              <a:t>by </a:t>
            </a:r>
            <a:br>
              <a:rPr lang="en-NL" sz="2400" dirty="0">
                <a:latin typeface="Helvetica Light" panose="020B0403020202020204" pitchFamily="34" charset="0"/>
              </a:rPr>
            </a:br>
            <a:r>
              <a:rPr lang="en-NL" sz="2400" dirty="0">
                <a:latin typeface="Helvetica Light" panose="020B0403020202020204" pitchFamily="34" charset="0"/>
              </a:rPr>
              <a:t>shortening the electrical path</a:t>
            </a:r>
          </a:p>
        </p:txBody>
      </p:sp>
    </p:spTree>
    <p:extLst>
      <p:ext uri="{BB962C8B-B14F-4D97-AF65-F5344CB8AC3E}">
        <p14:creationId xmlns:p14="http://schemas.microsoft.com/office/powerpoint/2010/main" val="3319195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AB6351-95DB-D706-F952-17D48C4F1015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7A5DF5-BDF3-5940-BB13-1CD2D078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288000"/>
            <a:ext cx="6983999" cy="972000"/>
          </a:xfrm>
        </p:spPr>
        <p:txBody>
          <a:bodyPr anchor="ctr">
            <a:normAutofit/>
          </a:bodyPr>
          <a:lstStyle/>
          <a:p>
            <a:r>
              <a:rPr lang="en-GB" dirty="0"/>
              <a:t>Integrated Photonics</a:t>
            </a:r>
          </a:p>
        </p:txBody>
      </p:sp>
      <p:pic>
        <p:nvPicPr>
          <p:cNvPr id="10" name="Picture 9" descr="Website&#10;&#10;Description automatically generated with low confidence">
            <a:extLst>
              <a:ext uri="{FF2B5EF4-FFF2-40B4-BE49-F238E27FC236}">
                <a16:creationId xmlns:a16="http://schemas.microsoft.com/office/drawing/2014/main" id="{315C5FE2-E066-241B-F101-52FF0BC8D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96445"/>
            <a:ext cx="5816600" cy="3227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EE2C1-5932-4ECC-8080-18F7F1CF9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841" y="2547866"/>
            <a:ext cx="599497" cy="533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E388C-1FA6-725D-75CE-DCC99A91E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426" y="3644985"/>
            <a:ext cx="860188" cy="533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917D59-5996-7D29-C425-B8DC44937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0867" y="1371418"/>
            <a:ext cx="349716" cy="6207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17D96-8A7E-678E-51A5-1B3E119836E7}"/>
              </a:ext>
            </a:extLst>
          </p:cNvPr>
          <p:cNvSpPr txBox="1"/>
          <p:nvPr/>
        </p:nvSpPr>
        <p:spPr>
          <a:xfrm>
            <a:off x="7348780" y="1324812"/>
            <a:ext cx="1527055" cy="8215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NL" sz="2200" b="1" dirty="0">
                <a:solidFill>
                  <a:srgbClr val="F68025"/>
                </a:solidFill>
              </a:rPr>
              <a:t>100x</a:t>
            </a:r>
            <a:r>
              <a:rPr lang="en-NL" sz="1300" dirty="0"/>
              <a:t> </a:t>
            </a:r>
          </a:p>
          <a:p>
            <a:pPr algn="l"/>
            <a:r>
              <a:rPr lang="en-NL" sz="1300" dirty="0"/>
              <a:t>less power comsumption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944D6-1942-BD68-D441-8FD8CA58FE71}"/>
              </a:ext>
            </a:extLst>
          </p:cNvPr>
          <p:cNvSpPr txBox="1"/>
          <p:nvPr/>
        </p:nvSpPr>
        <p:spPr>
          <a:xfrm>
            <a:off x="7348779" y="2441424"/>
            <a:ext cx="1648761" cy="7852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NL" sz="2200" b="1" dirty="0">
                <a:solidFill>
                  <a:srgbClr val="F68025"/>
                </a:solidFill>
              </a:rPr>
              <a:t>125x </a:t>
            </a:r>
          </a:p>
          <a:p>
            <a:pPr algn="l"/>
            <a:r>
              <a:rPr lang="en-NL" sz="1300" dirty="0"/>
              <a:t>higher transmission capacity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4E519B-FC23-7F7C-6ED4-B06ABDEBD7E2}"/>
              </a:ext>
            </a:extLst>
          </p:cNvPr>
          <p:cNvSpPr txBox="1"/>
          <p:nvPr/>
        </p:nvSpPr>
        <p:spPr>
          <a:xfrm>
            <a:off x="7348779" y="3559952"/>
            <a:ext cx="1380750" cy="7726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NL" sz="2200" b="1" dirty="0">
                <a:solidFill>
                  <a:srgbClr val="F68025"/>
                </a:solidFill>
              </a:rPr>
              <a:t>200x</a:t>
            </a:r>
            <a:r>
              <a:rPr lang="en-NL" sz="1300" dirty="0"/>
              <a:t> </a:t>
            </a:r>
          </a:p>
          <a:p>
            <a:pPr algn="l"/>
            <a:r>
              <a:rPr lang="en-NL" sz="1300" dirty="0"/>
              <a:t>lower end-to-end latency</a:t>
            </a:r>
          </a:p>
        </p:txBody>
      </p:sp>
    </p:spTree>
    <p:extLst>
      <p:ext uri="{BB962C8B-B14F-4D97-AF65-F5344CB8AC3E}">
        <p14:creationId xmlns:p14="http://schemas.microsoft.com/office/powerpoint/2010/main" val="2790383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A5DF5-BDF3-5940-BB13-1CD2D0788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900000"/>
            <a:ext cx="6984000" cy="3443400"/>
          </a:xfrm>
        </p:spPr>
        <p:txBody>
          <a:bodyPr anchor="ctr">
            <a:noAutofit/>
          </a:bodyPr>
          <a:lstStyle/>
          <a:p>
            <a:r>
              <a:rPr lang="en-GB" sz="6000" dirty="0"/>
              <a:t>How will the internet improve societies in the Middle East?</a:t>
            </a:r>
          </a:p>
        </p:txBody>
      </p:sp>
    </p:spTree>
    <p:extLst>
      <p:ext uri="{BB962C8B-B14F-4D97-AF65-F5344CB8AC3E}">
        <p14:creationId xmlns:p14="http://schemas.microsoft.com/office/powerpoint/2010/main" val="257686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7" descr="A picture containing water, sky, outdoor, bridge&#10;&#10;Description automatically generated">
            <a:extLst>
              <a:ext uri="{FF2B5EF4-FFF2-40B4-BE49-F238E27FC236}">
                <a16:creationId xmlns:a16="http://schemas.microsoft.com/office/drawing/2014/main" id="{6A3915E1-12AD-B19A-DDAC-41AEEAE3C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" t="16086" r="-50"/>
          <a:stretch/>
        </p:blipFill>
        <p:spPr>
          <a:xfrm>
            <a:off x="0" y="27253"/>
            <a:ext cx="9144000" cy="5116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7700" y="641376"/>
            <a:ext cx="4245300" cy="1944000"/>
          </a:xfrm>
        </p:spPr>
        <p:txBody>
          <a:bodyPr>
            <a:noAutofit/>
          </a:bodyPr>
          <a:lstStyle/>
          <a:p>
            <a:r>
              <a:rPr lang="en-GB" sz="4000" dirty="0"/>
              <a:t>Be the </a:t>
            </a:r>
            <a:r>
              <a:rPr lang="en-GB" sz="4000" b="0" dirty="0">
                <a:latin typeface="Helvetica Light" panose="020B0403020202020204" pitchFamily="34" charset="0"/>
              </a:rPr>
              <a:t>ex</a:t>
            </a:r>
            <a:r>
              <a:rPr lang="en-GB" sz="4000" dirty="0"/>
              <a:t>change you want to see in this world!</a:t>
            </a:r>
          </a:p>
        </p:txBody>
      </p:sp>
    </p:spTree>
    <p:extLst>
      <p:ext uri="{BB962C8B-B14F-4D97-AF65-F5344CB8AC3E}">
        <p14:creationId xmlns:p14="http://schemas.microsoft.com/office/powerpoint/2010/main" val="621553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703A-8C87-3C41-8239-7C3AA456F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629" y="2069142"/>
            <a:ext cx="4311686" cy="1687736"/>
          </a:xfrm>
        </p:spPr>
        <p:txBody>
          <a:bodyPr/>
          <a:lstStyle/>
          <a:p>
            <a:r>
              <a:rPr lang="ar-AE" sz="9600" dirty="0"/>
              <a:t>شكرا لك</a:t>
            </a:r>
            <a:endParaRPr lang="en-GB" sz="9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680D06-9F2F-F4C9-0F73-AFE83AD6AAE1}"/>
              </a:ext>
            </a:extLst>
          </p:cNvPr>
          <p:cNvSpPr txBox="1"/>
          <p:nvPr/>
        </p:nvSpPr>
        <p:spPr>
          <a:xfrm>
            <a:off x="8077200" y="4245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endParaRPr lang="en-NL" sz="1300" dirty="0" err="1"/>
          </a:p>
        </p:txBody>
      </p:sp>
    </p:spTree>
    <p:extLst>
      <p:ext uri="{BB962C8B-B14F-4D97-AF65-F5344CB8AC3E}">
        <p14:creationId xmlns:p14="http://schemas.microsoft.com/office/powerpoint/2010/main" val="273854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69B8DC9-9845-17AA-0434-50DBD3931C54}"/>
              </a:ext>
            </a:extLst>
          </p:cNvPr>
          <p:cNvSpPr txBox="1">
            <a:spLocks/>
          </p:cNvSpPr>
          <p:nvPr/>
        </p:nvSpPr>
        <p:spPr>
          <a:xfrm>
            <a:off x="583620" y="1159080"/>
            <a:ext cx="6984000" cy="332148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>
                <a:solidFill>
                  <a:schemeClr val="bg1"/>
                </a:solidFill>
              </a:rPr>
              <a:t>Better society through better internet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A8BCA76-CDAD-16FD-D1A2-D7E6C1E52E7A}"/>
              </a:ext>
            </a:extLst>
          </p:cNvPr>
          <p:cNvSpPr txBox="1">
            <a:spLocks/>
          </p:cNvSpPr>
          <p:nvPr/>
        </p:nvSpPr>
        <p:spPr>
          <a:xfrm>
            <a:off x="647120" y="478220"/>
            <a:ext cx="6984000" cy="369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0" dirty="0">
                <a:solidFill>
                  <a:srgbClr val="F58025"/>
                </a:solidFill>
              </a:rPr>
              <a:t>AMS-IX Vision</a:t>
            </a:r>
          </a:p>
        </p:txBody>
      </p:sp>
    </p:spTree>
    <p:extLst>
      <p:ext uri="{BB962C8B-B14F-4D97-AF65-F5344CB8AC3E}">
        <p14:creationId xmlns:p14="http://schemas.microsoft.com/office/powerpoint/2010/main" val="1057895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A5DF5-BDF3-5940-BB13-1CD2D0788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900000"/>
            <a:ext cx="6984000" cy="3294928"/>
          </a:xfrm>
        </p:spPr>
        <p:txBody>
          <a:bodyPr anchor="ctr">
            <a:normAutofit/>
          </a:bodyPr>
          <a:lstStyle/>
          <a:p>
            <a:r>
              <a:rPr lang="en-GB" sz="4000" b="0" dirty="0"/>
              <a:t>What constitutes a better society, is a matter of culture and politics.</a:t>
            </a:r>
            <a:br>
              <a:rPr lang="en-GB" sz="4000" b="0" dirty="0"/>
            </a:br>
            <a:br>
              <a:rPr lang="en-GB" sz="4000" b="0" dirty="0"/>
            </a:br>
            <a:r>
              <a:rPr lang="en-GB" sz="4000" dirty="0"/>
              <a:t>What is a better Internet?</a:t>
            </a:r>
            <a:endParaRPr lang="en-GB" sz="4000" b="0" dirty="0"/>
          </a:p>
        </p:txBody>
      </p:sp>
    </p:spTree>
    <p:extLst>
      <p:ext uri="{BB962C8B-B14F-4D97-AF65-F5344CB8AC3E}">
        <p14:creationId xmlns:p14="http://schemas.microsoft.com/office/powerpoint/2010/main" val="3233597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IY Volunteers Are Repairing Ukraine's Destroyed Internet Infrastructure">
            <a:extLst>
              <a:ext uri="{FF2B5EF4-FFF2-40B4-BE49-F238E27FC236}">
                <a16:creationId xmlns:a16="http://schemas.microsoft.com/office/drawing/2014/main" id="{9CFAF623-116C-BB09-6A5C-EED549532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2" y="0"/>
            <a:ext cx="9148092" cy="514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7A5DF5-BDF3-5940-BB13-1CD2D078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14" y="3593198"/>
            <a:ext cx="6983999" cy="972000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Connected </a:t>
            </a:r>
            <a:r>
              <a:rPr lang="en-GB" dirty="0" err="1">
                <a:solidFill>
                  <a:schemeClr val="bg1"/>
                </a:solidFill>
              </a:rPr>
              <a:t>fibers</a:t>
            </a:r>
            <a:r>
              <a:rPr lang="en-GB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6CBFB8-E89E-B992-07C7-584B8C60D0E9}"/>
              </a:ext>
            </a:extLst>
          </p:cNvPr>
          <p:cNvSpPr txBox="1"/>
          <p:nvPr/>
        </p:nvSpPr>
        <p:spPr>
          <a:xfrm>
            <a:off x="5769429" y="490945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endParaRPr lang="en-NL" sz="1300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66222-59CD-0CB5-1602-BAE90ABA9E07}"/>
              </a:ext>
            </a:extLst>
          </p:cNvPr>
          <p:cNvSpPr txBox="1"/>
          <p:nvPr/>
        </p:nvSpPr>
        <p:spPr>
          <a:xfrm>
            <a:off x="6089380" y="4723208"/>
            <a:ext cx="2675466" cy="2645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NL" sz="1100" i="1" dirty="0">
                <a:solidFill>
                  <a:schemeClr val="bg1"/>
                </a:solidFill>
              </a:rPr>
              <a:t>Photo: VICE</a:t>
            </a:r>
          </a:p>
        </p:txBody>
      </p:sp>
    </p:spTree>
    <p:extLst>
      <p:ext uri="{BB962C8B-B14F-4D97-AF65-F5344CB8AC3E}">
        <p14:creationId xmlns:p14="http://schemas.microsoft.com/office/powerpoint/2010/main" val="2150114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14B0075-7D4D-3BC6-CE99-76B179984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013684" y="1465253"/>
            <a:ext cx="3116631" cy="221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610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acebook lures Africa with free internet - but what is the hidden cost? |  Facebook | The Guardian">
            <a:extLst>
              <a:ext uri="{FF2B5EF4-FFF2-40B4-BE49-F238E27FC236}">
                <a16:creationId xmlns:a16="http://schemas.microsoft.com/office/drawing/2014/main" id="{D4A607A2-D989-8ADF-9490-80ABEB979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1148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7A5DF5-BDF3-5940-BB13-1CD2D078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288000"/>
            <a:ext cx="6983999" cy="972000"/>
          </a:xfrm>
        </p:spPr>
        <p:txBody>
          <a:bodyPr anchor="ctr">
            <a:normAutofit/>
          </a:bodyPr>
          <a:lstStyle/>
          <a:p>
            <a:r>
              <a:rPr lang="en-GB" dirty="0"/>
              <a:t>Free Internet… (?)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6CBFB8-E89E-B992-07C7-584B8C60D0E9}"/>
              </a:ext>
            </a:extLst>
          </p:cNvPr>
          <p:cNvSpPr txBox="1"/>
          <p:nvPr/>
        </p:nvSpPr>
        <p:spPr>
          <a:xfrm>
            <a:off x="5769429" y="490945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endParaRPr lang="en-NL" sz="1300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96146E-2033-77E8-4FEE-AA05F6DB6ADE}"/>
              </a:ext>
            </a:extLst>
          </p:cNvPr>
          <p:cNvSpPr txBox="1"/>
          <p:nvPr/>
        </p:nvSpPr>
        <p:spPr>
          <a:xfrm>
            <a:off x="6186267" y="4723208"/>
            <a:ext cx="2675466" cy="2645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NL" sz="1100" i="1" dirty="0">
                <a:solidFill>
                  <a:schemeClr val="bg1"/>
                </a:solidFill>
              </a:rPr>
              <a:t>Photo: the Guardian</a:t>
            </a:r>
          </a:p>
        </p:txBody>
      </p:sp>
      <p:pic>
        <p:nvPicPr>
          <p:cNvPr id="14340" name="Picture 4" descr="Airtel and Facebook launch Free Basics Services in 17 African countries -  TechTrendsKE">
            <a:extLst>
              <a:ext uri="{FF2B5EF4-FFF2-40B4-BE49-F238E27FC236}">
                <a16:creationId xmlns:a16="http://schemas.microsoft.com/office/drawing/2014/main" id="{09DC7D9C-946F-5591-71C5-51BA9A9A3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1" y="1888067"/>
            <a:ext cx="3856622" cy="227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651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IM cards and mobile phones in the UAE | Expatica">
            <a:extLst>
              <a:ext uri="{FF2B5EF4-FFF2-40B4-BE49-F238E27FC236}">
                <a16:creationId xmlns:a16="http://schemas.microsoft.com/office/drawing/2014/main" id="{AE2F35C9-D9F0-5566-A43E-E53D2AFA5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177"/>
            <a:ext cx="9144001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7A5DF5-BDF3-5940-BB13-1CD2D0788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How is the Middle East doing?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6CBFB8-E89E-B992-07C7-584B8C60D0E9}"/>
              </a:ext>
            </a:extLst>
          </p:cNvPr>
          <p:cNvSpPr txBox="1"/>
          <p:nvPr/>
        </p:nvSpPr>
        <p:spPr>
          <a:xfrm>
            <a:off x="5769429" y="490945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endParaRPr lang="en-NL" sz="1300" dirty="0" err="1"/>
          </a:p>
        </p:txBody>
      </p:sp>
    </p:spTree>
    <p:extLst>
      <p:ext uri="{BB962C8B-B14F-4D97-AF65-F5344CB8AC3E}">
        <p14:creationId xmlns:p14="http://schemas.microsoft.com/office/powerpoint/2010/main" val="33344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D39D6F60-13BD-BC67-BDAB-477E49F86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77" y="1357280"/>
            <a:ext cx="2364646" cy="164284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82A89F79-7FD2-1292-15E0-FB418F5FD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901" y="1357279"/>
            <a:ext cx="2407266" cy="164284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644BCC-AE6A-B5BC-D7C6-140F5D9D6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288000"/>
            <a:ext cx="6983999" cy="972000"/>
          </a:xfrm>
        </p:spPr>
        <p:txBody>
          <a:bodyPr anchor="ctr">
            <a:normAutofit/>
          </a:bodyPr>
          <a:lstStyle/>
          <a:p>
            <a:r>
              <a:rPr lang="en-GB" dirty="0"/>
              <a:t>Growth in the Middle East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07259-0263-99AE-2AA8-5220F8CF3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3243680"/>
            <a:ext cx="7494290" cy="1816000"/>
          </a:xfrm>
        </p:spPr>
        <p:txBody>
          <a:bodyPr/>
          <a:lstStyle/>
          <a:p>
            <a:r>
              <a:rPr lang="en-GB" b="1" dirty="0"/>
              <a:t>Tremendous bandwidth growth </a:t>
            </a:r>
            <a:r>
              <a:rPr lang="en-GB" dirty="0"/>
              <a:t>as a result of smartphone usages (5G rising) and cloud services.</a:t>
            </a:r>
          </a:p>
          <a:p>
            <a:r>
              <a:rPr lang="en-GB" b="1" dirty="0"/>
              <a:t>IP transit </a:t>
            </a:r>
            <a:r>
              <a:rPr lang="en-GB" dirty="0"/>
              <a:t>is on average about 10 times more expensive than in Europe due to intra-regional traffic being uncommon, while ISPs need to access IP transit outside the region.</a:t>
            </a:r>
          </a:p>
          <a:p>
            <a:r>
              <a:rPr lang="en-GB" b="1" dirty="0"/>
              <a:t>End-users</a:t>
            </a:r>
            <a:r>
              <a:rPr lang="en-GB" dirty="0"/>
              <a:t> in the Middle East can experience significant latency and performance issues associated with the long-haul routing that comes from connecting inefficiently to European cities before returning to the Middle East.</a:t>
            </a:r>
          </a:p>
          <a:p>
            <a:r>
              <a:rPr lang="en-GB" b="1" dirty="0"/>
              <a:t>Content providers </a:t>
            </a:r>
            <a:r>
              <a:rPr lang="en-GB" dirty="0"/>
              <a:t>(AWS, Tencent) coming to the region (Bahrein, Qatar, KSA and UAE).</a:t>
            </a:r>
          </a:p>
          <a:p>
            <a:endParaRPr lang="en-GB" dirty="0"/>
          </a:p>
          <a:p>
            <a:endParaRPr lang="en-NL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92B81A0-81B8-BF97-A87E-52C49F0522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9086979"/>
              </p:ext>
            </p:extLst>
          </p:nvPr>
        </p:nvGraphicFramePr>
        <p:xfrm>
          <a:off x="6038100" y="1351731"/>
          <a:ext cx="2761543" cy="1642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4614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MS-ix Colours">
      <a:dk1>
        <a:sysClr val="windowText" lastClr="000000"/>
      </a:dk1>
      <a:lt1>
        <a:sysClr val="window" lastClr="FFFFFF"/>
      </a:lt1>
      <a:dk2>
        <a:srgbClr val="F58025"/>
      </a:dk2>
      <a:lt2>
        <a:srgbClr val="F2F2F3"/>
      </a:lt2>
      <a:accent1>
        <a:srgbClr val="F58025"/>
      </a:accent1>
      <a:accent2>
        <a:srgbClr val="F28A3D"/>
      </a:accent2>
      <a:accent3>
        <a:srgbClr val="FAC294"/>
      </a:accent3>
      <a:accent4>
        <a:srgbClr val="00203E"/>
      </a:accent4>
      <a:accent5>
        <a:srgbClr val="002C4F"/>
      </a:accent5>
      <a:accent6>
        <a:srgbClr val="6A83AF"/>
      </a:accent6>
      <a:hlink>
        <a:srgbClr val="000000"/>
      </a:hlink>
      <a:folHlink>
        <a:srgbClr val="000000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20000"/>
          </a:lnSpc>
          <a:defRPr sz="13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13EF3D61-AE3A-0E47-A1C3-631633F362FA}" vid="{EDAB40C5-DC1D-7F43-8841-CEC68AA44D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4806</TotalTime>
  <Words>1341</Words>
  <Application>Microsoft Macintosh PowerPoint</Application>
  <PresentationFormat>On-screen Show (16:9)</PresentationFormat>
  <Paragraphs>201</Paragraphs>
  <Slides>28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Helvetica</vt:lpstr>
      <vt:lpstr>Helvetica Light</vt:lpstr>
      <vt:lpstr>Office Theme</vt:lpstr>
      <vt:lpstr>Be the exchange you want to see in this world</vt:lpstr>
      <vt:lpstr>One year ago, a AMS-IX senior network engineer asked me:    What kind of exchange do we want to be?</vt:lpstr>
      <vt:lpstr>PowerPoint Presentation</vt:lpstr>
      <vt:lpstr>What constitutes a better society, is a matter of culture and politics.  What is a better Internet?</vt:lpstr>
      <vt:lpstr>Connected fibers…</vt:lpstr>
      <vt:lpstr>PowerPoint Presentation</vt:lpstr>
      <vt:lpstr>Free Internet… (?)</vt:lpstr>
      <vt:lpstr>How is the Middle East doing?</vt:lpstr>
      <vt:lpstr>Growth in the Middle East</vt:lpstr>
      <vt:lpstr>Manama-IX</vt:lpstr>
      <vt:lpstr>For AMS-IX, it’s about</vt:lpstr>
      <vt:lpstr>Neutral internet exchanges around the world could provide an independent ecosystem of interconnectivity services</vt:lpstr>
      <vt:lpstr>PowerPoint Presentation</vt:lpstr>
      <vt:lpstr>PowerPoint Presentation</vt:lpstr>
      <vt:lpstr>PowerPoint Presentation</vt:lpstr>
      <vt:lpstr>PowerPoint Presentation</vt:lpstr>
      <vt:lpstr>Data Exchanges</vt:lpstr>
      <vt:lpstr>PowerPoint Presentation</vt:lpstr>
      <vt:lpstr>PowerPoint Presentation</vt:lpstr>
      <vt:lpstr>PowerPoint Presentation</vt:lpstr>
      <vt:lpstr>Quantum Internet</vt:lpstr>
      <vt:lpstr>PowerPoint Presentation</vt:lpstr>
      <vt:lpstr>PowerPoint Presentation</vt:lpstr>
      <vt:lpstr>Integrated Photonics</vt:lpstr>
      <vt:lpstr>Integrated Photonics</vt:lpstr>
      <vt:lpstr>How will the internet improve societies in the Middle East?</vt:lpstr>
      <vt:lpstr>Be the exchange you want to see in this world!</vt:lpstr>
      <vt:lpstr>شكرا لك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Julia Lechien</dc:creator>
  <cp:keywords/>
  <dc:description>AMS-ix Presentation - version 1 - march 2020
Design: Studio Piraat
Template: Ton Persoon</dc:description>
  <cp:lastModifiedBy>Ruben van den Brink</cp:lastModifiedBy>
  <cp:revision>62</cp:revision>
  <dcterms:created xsi:type="dcterms:W3CDTF">2020-03-30T10:35:20Z</dcterms:created>
  <dcterms:modified xsi:type="dcterms:W3CDTF">2022-11-25T11:57:07Z</dcterms:modified>
  <cp:category/>
</cp:coreProperties>
</file>