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7"/>
  </p:notesMasterIdLst>
  <p:handoutMasterIdLst>
    <p:handoutMasterId r:id="rId38"/>
  </p:handoutMasterIdLst>
  <p:sldIdLst>
    <p:sldId id="1991016483" r:id="rId2"/>
    <p:sldId id="1991016522" r:id="rId3"/>
    <p:sldId id="1991016482" r:id="rId4"/>
    <p:sldId id="1991016524" r:id="rId5"/>
    <p:sldId id="2147469526" r:id="rId6"/>
    <p:sldId id="1991016526" r:id="rId7"/>
    <p:sldId id="1991016528" r:id="rId8"/>
    <p:sldId id="1991016529" r:id="rId9"/>
    <p:sldId id="550143560" r:id="rId10"/>
    <p:sldId id="1991016555" r:id="rId11"/>
    <p:sldId id="1991016485" r:id="rId12"/>
    <p:sldId id="1991016486" r:id="rId13"/>
    <p:sldId id="1991016487" r:id="rId14"/>
    <p:sldId id="1991016488" r:id="rId15"/>
    <p:sldId id="2147469518" r:id="rId16"/>
    <p:sldId id="6229" r:id="rId17"/>
    <p:sldId id="2147469519" r:id="rId18"/>
    <p:sldId id="2147469520" r:id="rId19"/>
    <p:sldId id="2147469521" r:id="rId20"/>
    <p:sldId id="2147469522" r:id="rId21"/>
    <p:sldId id="2147469523" r:id="rId22"/>
    <p:sldId id="1991016557" r:id="rId23"/>
    <p:sldId id="1991016556" r:id="rId24"/>
    <p:sldId id="1991016558" r:id="rId25"/>
    <p:sldId id="2147469524" r:id="rId26"/>
    <p:sldId id="1991016502" r:id="rId27"/>
    <p:sldId id="1991016503" r:id="rId28"/>
    <p:sldId id="1991016551" r:id="rId29"/>
    <p:sldId id="1991016518" r:id="rId30"/>
    <p:sldId id="1991016519" r:id="rId31"/>
    <p:sldId id="1991016520" r:id="rId32"/>
    <p:sldId id="1991016319" r:id="rId33"/>
    <p:sldId id="1991016546" r:id="rId34"/>
    <p:sldId id="1991016514" r:id="rId35"/>
    <p:sldId id="1991016515" r:id="rId36"/>
  </p:sldIdLst>
  <p:sldSz cx="9144000" cy="5143500" type="screen16x9"/>
  <p:notesSz cx="6858000" cy="9144000"/>
  <p:custDataLst>
    <p:tags r:id="rId3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4A9D0A2-D164-5A4B-B83D-DA6AA5816E73}">
          <p14:sldIdLst>
            <p14:sldId id="1991016483"/>
            <p14:sldId id="1991016522"/>
            <p14:sldId id="1991016482"/>
            <p14:sldId id="1991016524"/>
            <p14:sldId id="2147469526"/>
            <p14:sldId id="1991016526"/>
            <p14:sldId id="1991016528"/>
            <p14:sldId id="1991016529"/>
            <p14:sldId id="550143560"/>
            <p14:sldId id="1991016555"/>
            <p14:sldId id="1991016485"/>
            <p14:sldId id="1991016486"/>
            <p14:sldId id="1991016487"/>
            <p14:sldId id="1991016488"/>
            <p14:sldId id="2147469518"/>
            <p14:sldId id="6229"/>
            <p14:sldId id="2147469519"/>
            <p14:sldId id="2147469520"/>
            <p14:sldId id="2147469521"/>
            <p14:sldId id="2147469522"/>
            <p14:sldId id="2147469523"/>
            <p14:sldId id="1991016557"/>
            <p14:sldId id="1991016556"/>
            <p14:sldId id="1991016558"/>
            <p14:sldId id="2147469524"/>
            <p14:sldId id="1991016502"/>
            <p14:sldId id="1991016503"/>
            <p14:sldId id="1991016551"/>
            <p14:sldId id="1991016518"/>
            <p14:sldId id="1991016519"/>
            <p14:sldId id="1991016520"/>
            <p14:sldId id="1991016319"/>
            <p14:sldId id="1991016546"/>
            <p14:sldId id="1991016514"/>
            <p14:sldId id="1991016515"/>
          </p14:sldIdLst>
        </p14:section>
      </p14:sectionLst>
    </p:ex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74D"/>
    <a:srgbClr val="004669"/>
    <a:srgbClr val="86DBF2"/>
    <a:srgbClr val="049FD9"/>
    <a:srgbClr val="1FAED4"/>
    <a:srgbClr val="72C059"/>
    <a:srgbClr val="B2D171"/>
    <a:srgbClr val="B8E1D0"/>
    <a:srgbClr val="26194B"/>
    <a:srgbClr val="989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01" autoAdjust="0"/>
    <p:restoredTop sz="95447" autoAdjust="0"/>
  </p:normalViewPr>
  <p:slideViewPr>
    <p:cSldViewPr snapToGrid="0" snapToObjects="1" showGuides="1">
      <p:cViewPr varScale="1">
        <p:scale>
          <a:sx n="130" d="100"/>
          <a:sy n="130" d="100"/>
        </p:scale>
        <p:origin x="840" y="184"/>
      </p:cViewPr>
      <p:guideLst>
        <p:guide pos="3144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5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12/5/22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12/5/22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20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10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8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97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5" y="3257936"/>
            <a:ext cx="7315636" cy="3085771"/>
          </a:xfrm>
        </p:spPr>
        <p:txBody>
          <a:bodyPr/>
          <a:lstStyle/>
          <a:p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327155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64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63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45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79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09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20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65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56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8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4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52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2E01D-50F3-1241-A1EE-FF15208E20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848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2E01D-50F3-1241-A1EE-FF15208E20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653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2E01D-50F3-1241-A1EE-FF15208E20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025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2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4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1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7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99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2E01D-50F3-1241-A1EE-FF15208E20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52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E01D-50F3-1241-A1EE-FF15208E20C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7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05446-DC9A-B841-876B-02055A184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292" y="383813"/>
            <a:ext cx="2741735" cy="4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AE2AE-7981-09BA-72AA-6F90C5D70263}"/>
              </a:ext>
            </a:extLst>
          </p:cNvPr>
          <p:cNvSpPr txBox="1"/>
          <p:nvPr userDrawn="1"/>
        </p:nvSpPr>
        <p:spPr>
          <a:xfrm>
            <a:off x="2520455" y="4729366"/>
            <a:ext cx="835587" cy="18466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SA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Cisco Public</a:t>
            </a:r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8092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2022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  <p15:guide id="3" pos="259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2022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2022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2022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3" orient="horz" pos="2193" userDrawn="1">
          <p15:clr>
            <a:srgbClr val="FBAE40"/>
          </p15:clr>
        </p15:guide>
        <p15:guide id="4" pos="2675" userDrawn="1">
          <p15:clr>
            <a:srgbClr val="FBAE40"/>
          </p15:clr>
        </p15:guide>
        <p15:guide id="7" pos="320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5763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2022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2022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2022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lvl="0" defTabSz="610744" fontAlgn="auto">
              <a:spcBef>
                <a:spcPts val="0"/>
              </a:spcBef>
              <a:spcAft>
                <a:spcPts val="0"/>
              </a:spcAft>
            </a:pPr>
            <a:r>
              <a:rPr lang="en-US" sz="6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2022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2022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E1F48-D030-C749-A56D-43CD008AB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8544" y="2208976"/>
            <a:ext cx="4706912" cy="7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7" y="3868769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Francois Clad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7" y="4108766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/>
              <a:t>fclad@cisco.com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3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04774" indent="0">
              <a:buNone/>
              <a:defRPr/>
            </a:lvl2pPr>
            <a:lvl3pPr marL="427391" indent="0">
              <a:buNone/>
              <a:defRPr/>
            </a:lvl3pPr>
            <a:lvl4pPr marL="516681" indent="0">
              <a:buNone/>
              <a:defRPr/>
            </a:lvl4pPr>
            <a:lvl5pPr marL="601206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6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69496" y="391309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1529" y="329364"/>
            <a:ext cx="2908418" cy="1420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4038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Hal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89C5C-99D4-AF4F-8615-195008EC3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Slide Title Goes Here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39B4456-1A11-8241-A5E4-B58074A1FA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017" y="834892"/>
            <a:ext cx="4307983" cy="416855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94" indent="-171446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577835" indent="-285743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CiscoSansTT ExtraLight" panose="020B0303020201020303" pitchFamily="34" charset="0"/>
              <a:buChar char="−"/>
              <a:defRPr sz="1800" b="0" i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685783" indent="-109535">
              <a:buClr>
                <a:schemeClr val="tx1"/>
              </a:buClr>
              <a:buSzPct val="80000"/>
              <a:buFont typeface="Symbol" panose="05050102010706020507" pitchFamily="18" charset="2"/>
              <a:buChar char=""/>
              <a:defRPr sz="1600" b="0" i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739601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914187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141AB-5F5D-4049-AB60-C1FE928B08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22270" y="4989556"/>
            <a:ext cx="51698" cy="12315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17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996" y="192024"/>
            <a:ext cx="8266113" cy="434974"/>
          </a:xfrm>
        </p:spPr>
        <p:txBody>
          <a:bodyPr anchor="b" anchorCtr="0"/>
          <a:lstStyle>
            <a:lvl1pPr marL="6251" indent="-6251" algn="l" defTabSz="457189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2"/>
                </a:solidFill>
                <a:latin typeface="CiscoSansTT Light" panose="020B0503020201020303" pitchFamily="34" charset="0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99946" y="4937420"/>
            <a:ext cx="229871" cy="161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tx1"/>
                </a:solidFill>
                <a:latin typeface="CiscoSansTT Light" panose="020B0503020201020303" pitchFamily="34" charset="0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2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84602F-A2F5-0AB3-EDDA-2F6FBCDFA8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4" y="980854"/>
            <a:ext cx="8316177" cy="3684182"/>
          </a:xfrm>
          <a:prstGeom prst="rect">
            <a:avLst/>
          </a:prstGeom>
        </p:spPr>
        <p:txBody>
          <a:bodyPr lIns="0" tIns="36000" rIns="0" bIns="36000">
            <a:noAutofit/>
          </a:bodyPr>
          <a:lstStyle>
            <a:lvl1pPr marL="228599" indent="-171449">
              <a:lnSpc>
                <a:spcPct val="95000"/>
              </a:lnSpc>
              <a:spcBef>
                <a:spcPts val="1110"/>
              </a:spcBef>
              <a:buClr>
                <a:schemeClr val="bg1"/>
              </a:buClr>
              <a:buSzPct val="80000"/>
              <a:buFont typeface="Arial"/>
              <a:buChar char="•"/>
              <a:defRPr sz="15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196" indent="-165099">
              <a:lnSpc>
                <a:spcPct val="95000"/>
              </a:lnSpc>
              <a:spcBef>
                <a:spcPts val="450"/>
              </a:spcBef>
              <a:buClr>
                <a:schemeClr val="bg1"/>
              </a:buClr>
              <a:buSzPct val="80000"/>
              <a:buFont typeface="Arial"/>
              <a:buChar char="•"/>
              <a:defRPr sz="135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794" indent="-109538">
              <a:buClr>
                <a:schemeClr val="bg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911027" indent="-171414">
              <a:buClr>
                <a:schemeClr val="bg1"/>
              </a:buClr>
              <a:buSzPct val="80000"/>
              <a:buFont typeface="Arial"/>
              <a:buChar char="•"/>
              <a:defRPr sz="1050" b="0" i="0">
                <a:solidFill>
                  <a:schemeClr val="tx1"/>
                </a:solidFill>
                <a:latin typeface="CiscoSansTT Medium" panose="020B0503020201020303" pitchFamily="34" charset="0"/>
                <a:ea typeface="CiscoSansTT Medium" panose="020B0503020201020303" pitchFamily="34" charset="0"/>
                <a:cs typeface="CiscoSansTT Medium" panose="020B0503020201020303" pitchFamily="34" charset="0"/>
              </a:defRPr>
            </a:lvl4pPr>
            <a:lvl5pPr marL="1082441" indent="-168239">
              <a:buClr>
                <a:schemeClr val="bg2"/>
              </a:buClr>
              <a:buSzPct val="80000"/>
              <a:buFont typeface="Arial"/>
              <a:buChar char="•"/>
              <a:defRPr sz="1000" b="0" i="0">
                <a:solidFill>
                  <a:schemeClr val="bg2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A4C47A-6966-3B09-BD1C-38665845F9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447" y="196265"/>
            <a:ext cx="2616926" cy="228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75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04778" indent="0">
              <a:buNone/>
              <a:defRPr/>
            </a:lvl2pPr>
            <a:lvl3pPr marL="427397" indent="0">
              <a:buNone/>
              <a:defRPr/>
            </a:lvl3pPr>
            <a:lvl4pPr marL="516690" indent="0">
              <a:buNone/>
              <a:defRPr/>
            </a:lvl4pPr>
            <a:lvl5pPr marL="601216" indent="0">
              <a:buNone/>
              <a:defRPr/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81CB6-3E1B-CE58-6D11-7730D3B3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46" y="431125"/>
            <a:ext cx="8321345" cy="35807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4207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2400" b="0" i="0" kern="1200" dirty="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85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89C5C-99D4-AF4F-8615-195008EC3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Slide Title Goes Here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39B4456-1A11-8241-A5E4-B58074A1FA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4017" y="834892"/>
            <a:ext cx="4307983" cy="416855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94" indent="-171446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577835" indent="-285743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CiscoSansTT ExtraLight" panose="020B0303020201020303" pitchFamily="34" charset="0"/>
              <a:buChar char="−"/>
              <a:defRPr sz="1800" b="0" i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685783" indent="-109535">
              <a:buClr>
                <a:schemeClr val="tx1"/>
              </a:buClr>
              <a:buSzPct val="80000"/>
              <a:buFont typeface="Symbol" panose="05050102010706020507" pitchFamily="18" charset="2"/>
              <a:buChar char=""/>
              <a:defRPr sz="1600" b="0" i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739601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914187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C61C566-8BF8-9340-ADB9-8AC7BD3C47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834892"/>
            <a:ext cx="4307984" cy="416855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94" indent="-171446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577835" indent="-285743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CiscoSansTT ExtraLight" panose="020B0303020201020303" pitchFamily="34" charset="0"/>
              <a:buChar char="−"/>
              <a:defRPr sz="1800" b="0" i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685783" indent="-109535">
              <a:buClr>
                <a:schemeClr val="tx1"/>
              </a:buClr>
              <a:buSzPct val="80000"/>
              <a:buFont typeface="Symbol" panose="05050102010706020507" pitchFamily="18" charset="2"/>
              <a:buChar char=""/>
              <a:defRPr sz="1600" b="0" i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739601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914187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38CD5-4436-FC48-AF70-AE20539BFA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22270" y="4989556"/>
            <a:ext cx="51698" cy="12315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bg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911435"/>
            <a:ext cx="8139112" cy="525016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bg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bg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2022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bg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2022  Cisco and/or its affiliates. All rights reserved.   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23441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 kern="12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kern="1200" spc="20" baseline="0" dirty="0">
              <a:solidFill>
                <a:schemeClr val="bg2">
                  <a:lumMod val="6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  <p:sldLayoutId id="2147484015" r:id="rId27"/>
    <p:sldLayoutId id="2147484016" r:id="rId28"/>
    <p:sldLayoutId id="2147484017" r:id="rId29"/>
    <p:sldLayoutId id="2147484018" r:id="rId30"/>
    <p:sldLayoutId id="2147484019" r:id="rId31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bg1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png"/><Relationship Id="rId34" Type="http://schemas.openxmlformats.org/officeDocument/2006/relationships/image" Target="../media/image41.tif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ntc.de/fileadmin/eantc/downloads/events/MPLS2020/EANTC-MPLSSDNNFV2020-WhitePaper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eantc.de/fileadmin/eantc/downloads/events/2021/MPLSSDNInterop/EANTC-MPLSSDNInterop-2021-WhitePaper.pdf" TargetMode="External"/><Relationship Id="rId4" Type="http://schemas.openxmlformats.org/officeDocument/2006/relationships/hyperlink" Target="https://www.netone.co.jp/knowledge-center/netone-blog/20210210-1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gment-routing.net/tutorials/SRv6-uSI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gment-routing.net/conferences/MPLS-WC-2022-Amit-Dhamija/" TargetMode="External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emf"/><Relationship Id="rId5" Type="http://schemas.openxmlformats.org/officeDocument/2006/relationships/hyperlink" Target="https://www.segment-routing.net/conferences/MPLS-WC-2022-Daniel-Bernier-Jesper-Eriksson/" TargetMode="External"/><Relationship Id="rId4" Type="http://schemas.openxmlformats.org/officeDocument/2006/relationships/hyperlink" Target="https://www.segment-routing.net/conferences/MPLS-WC-2022-Daniel-Voyer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gment-routing.net/conferences/MPLS-WC-2022-Clarence-Filsfil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i28RgnUcD4w" TargetMode="External"/><Relationship Id="rId3" Type="http://schemas.openxmlformats.org/officeDocument/2006/relationships/hyperlink" Target="https://www.segment-routing.net/tutorials/2021-11-18-CKN-SRv6/" TargetMode="External"/><Relationship Id="rId7" Type="http://schemas.openxmlformats.org/officeDocument/2006/relationships/hyperlink" Target="https://www.segment-routing.net/demos/26-usid-push-linerat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segment-routing.net/tutorials/SRv6-uSID" TargetMode="External"/><Relationship Id="rId5" Type="http://schemas.openxmlformats.org/officeDocument/2006/relationships/hyperlink" Target="https://www.segment-routing.net/conferences/2022-05-06-DKNOG12/" TargetMode="External"/><Relationship Id="rId10" Type="http://schemas.openxmlformats.org/officeDocument/2006/relationships/hyperlink" Target="https://www.segment-routing.net/path-tracing" TargetMode="External"/><Relationship Id="rId4" Type="http://schemas.openxmlformats.org/officeDocument/2006/relationships/hyperlink" Target="https://www.segment-routing.net/conferences/MPLS-WC-2022-Clarence-Filsfils/" TargetMode="External"/><Relationship Id="rId9" Type="http://schemas.openxmlformats.org/officeDocument/2006/relationships/hyperlink" Target="https://www.segment-routing.net/conferences/2022-06-08-NANOG85-path-tracin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www.ietf.org/id/draft-filsfils-spring-path-tracing-02.html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11" Type="http://schemas.openxmlformats.org/officeDocument/2006/relationships/image" Target="../media/image76.jpeg"/><Relationship Id="rId5" Type="http://schemas.openxmlformats.org/officeDocument/2006/relationships/image" Target="../media/image19.png"/><Relationship Id="rId10" Type="http://schemas.openxmlformats.org/officeDocument/2006/relationships/image" Target="../media/image75.png"/><Relationship Id="rId4" Type="http://schemas.openxmlformats.org/officeDocument/2006/relationships/image" Target="../media/image45.png"/><Relationship Id="rId9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hyperlink" Target="https://twitter.com/SegmentRouting" TargetMode="External"/><Relationship Id="rId3" Type="http://schemas.openxmlformats.org/officeDocument/2006/relationships/image" Target="../media/image77.jpeg"/><Relationship Id="rId7" Type="http://schemas.openxmlformats.org/officeDocument/2006/relationships/hyperlink" Target="http://www.segment-routing.net/" TargetMode="External"/><Relationship Id="rId12" Type="http://schemas.openxmlformats.org/officeDocument/2006/relationships/hyperlink" Target="https://www.linkedin.com/groups/8266623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amazon.com/dp/B07N13RDM9" TargetMode="External"/><Relationship Id="rId11" Type="http://schemas.openxmlformats.org/officeDocument/2006/relationships/image" Target="../media/image82.png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hyperlink" Target="https://amzn.com/B01I58LSUO" TargetMode="External"/><Relationship Id="rId9" Type="http://schemas.openxmlformats.org/officeDocument/2006/relationships/image" Target="../media/image80.png"/><Relationship Id="rId14" Type="http://schemas.openxmlformats.org/officeDocument/2006/relationships/hyperlink" Target="https://www.facebook.com/SegmentRouting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2968E3C6-422C-9B43-98A5-D5C0E5CAE3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Mounir Mohamed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420FDD-77DB-644F-A052-BF526FF55B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Systems Architect – Global SP Team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4916B5-1F77-0744-9C75-BC096DC91C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Technology and Deployment Update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FC9D0F2-3386-114B-B8EF-C20E1651F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SRv6</a:t>
            </a:r>
          </a:p>
        </p:txBody>
      </p:sp>
    </p:spTree>
    <p:extLst>
      <p:ext uri="{BB962C8B-B14F-4D97-AF65-F5344CB8AC3E}">
        <p14:creationId xmlns:p14="http://schemas.microsoft.com/office/powerpoint/2010/main" val="292111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795447-2DBA-8754-7AFF-479C2EE9F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073150"/>
            <a:ext cx="8277344" cy="3517900"/>
          </a:xfrm>
        </p:spPr>
        <p:txBody>
          <a:bodyPr/>
          <a:lstStyle/>
          <a:p>
            <a:r>
              <a:rPr lang="en-US" sz="1800" dirty="0"/>
              <a:t>Cisco Knowledge Network "SRv6 Standardization Deployed at Scale”</a:t>
            </a:r>
          </a:p>
          <a:p>
            <a:pPr lvl="1"/>
            <a:r>
              <a:rPr lang="en-US" sz="1600" dirty="0"/>
              <a:t>https://</a:t>
            </a:r>
            <a:r>
              <a:rPr lang="en-US" sz="1600" dirty="0" err="1"/>
              <a:t>www.segment-routing.net</a:t>
            </a:r>
            <a:r>
              <a:rPr lang="en-US" sz="1600" dirty="0"/>
              <a:t>/tutorials/2021-11-18-CKN-SRv6/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5AA20-7966-1A89-B907-ADAA8CF7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SRv6</a:t>
            </a:r>
          </a:p>
        </p:txBody>
      </p:sp>
    </p:spTree>
    <p:extLst>
      <p:ext uri="{BB962C8B-B14F-4D97-AF65-F5344CB8AC3E}">
        <p14:creationId xmlns:p14="http://schemas.microsoft.com/office/powerpoint/2010/main" val="195663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08E5-C118-D048-B517-742DC2A6A3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Deployment Status</a:t>
            </a:r>
          </a:p>
        </p:txBody>
      </p:sp>
    </p:spTree>
    <p:extLst>
      <p:ext uri="{BB962C8B-B14F-4D97-AF65-F5344CB8AC3E}">
        <p14:creationId xmlns:p14="http://schemas.microsoft.com/office/powerpoint/2010/main" val="158257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CF515-504F-407C-B4EF-4991F6198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018" y="923278"/>
            <a:ext cx="8622406" cy="4080678"/>
          </a:xfrm>
        </p:spPr>
        <p:txBody>
          <a:bodyPr/>
          <a:lstStyle/>
          <a:p>
            <a:r>
              <a:rPr lang="en-US" dirty="0"/>
              <a:t>3 years of commercial deployment (2019-2022)</a:t>
            </a:r>
          </a:p>
          <a:p>
            <a:r>
              <a:rPr lang="en-US" dirty="0"/>
              <a:t>~100M SRv6 subscribers </a:t>
            </a:r>
          </a:p>
          <a:p>
            <a:r>
              <a:rPr lang="en-US" dirty="0"/>
              <a:t>~100 deployments, with ~14 public reports</a:t>
            </a:r>
          </a:p>
          <a:p>
            <a:r>
              <a:rPr lang="en-US" dirty="0"/>
              <a:t>Across markets (Web, SP, Enterprise) and geographies (Asia, EU, US)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7DC20-6681-4662-A6DA-487B55F2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18" y="69396"/>
            <a:ext cx="8622406" cy="731836"/>
          </a:xfrm>
        </p:spPr>
        <p:txBody>
          <a:bodyPr/>
          <a:lstStyle/>
          <a:p>
            <a:r>
              <a:rPr lang="en-US" dirty="0"/>
              <a:t>Record-Speed Deployment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E608023-62AE-451C-B552-DB45E633DDDC}"/>
              </a:ext>
            </a:extLst>
          </p:cNvPr>
          <p:cNvGraphicFramePr>
            <a:graphicFrameLocks noGrp="1"/>
          </p:cNvGraphicFramePr>
          <p:nvPr/>
        </p:nvGraphicFramePr>
        <p:xfrm>
          <a:off x="375300" y="2882841"/>
          <a:ext cx="8588700" cy="183738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717740">
                  <a:extLst>
                    <a:ext uri="{9D8B030D-6E8A-4147-A177-3AD203B41FA5}">
                      <a16:colId xmlns:a16="http://schemas.microsoft.com/office/drawing/2014/main" val="1844963702"/>
                    </a:ext>
                  </a:extLst>
                </a:gridCol>
                <a:gridCol w="1717740">
                  <a:extLst>
                    <a:ext uri="{9D8B030D-6E8A-4147-A177-3AD203B41FA5}">
                      <a16:colId xmlns:a16="http://schemas.microsoft.com/office/drawing/2014/main" val="2320999833"/>
                    </a:ext>
                  </a:extLst>
                </a:gridCol>
                <a:gridCol w="1717740">
                  <a:extLst>
                    <a:ext uri="{9D8B030D-6E8A-4147-A177-3AD203B41FA5}">
                      <a16:colId xmlns:a16="http://schemas.microsoft.com/office/drawing/2014/main" val="3098229874"/>
                    </a:ext>
                  </a:extLst>
                </a:gridCol>
                <a:gridCol w="1717740">
                  <a:extLst>
                    <a:ext uri="{9D8B030D-6E8A-4147-A177-3AD203B41FA5}">
                      <a16:colId xmlns:a16="http://schemas.microsoft.com/office/drawing/2014/main" val="2764059684"/>
                    </a:ext>
                  </a:extLst>
                </a:gridCol>
                <a:gridCol w="1717740">
                  <a:extLst>
                    <a:ext uri="{9D8B030D-6E8A-4147-A177-3AD203B41FA5}">
                      <a16:colId xmlns:a16="http://schemas.microsoft.com/office/drawing/2014/main" val="108661746"/>
                    </a:ext>
                  </a:extLst>
                </a:gridCol>
              </a:tblGrid>
              <a:tr h="660527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SoftBank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solidFill>
                            <a:srgbClr val="00B0F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Rakuten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solidFill>
                            <a:schemeClr val="accent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Indosat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MTN Uganda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8784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Iliad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B0F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Alibaba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China Telecom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China Bank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Cernet2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231474"/>
                  </a:ext>
                </a:extLst>
              </a:tr>
              <a:tr h="445339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B0F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B0F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Bell 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China Unicom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791580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A0780AE7-36EF-44DE-A092-CE07DD19C6D2}"/>
              </a:ext>
            </a:extLst>
          </p:cNvPr>
          <p:cNvSpPr/>
          <p:nvPr/>
        </p:nvSpPr>
        <p:spPr>
          <a:xfrm>
            <a:off x="2556417" y="4746420"/>
            <a:ext cx="744344" cy="289931"/>
          </a:xfrm>
          <a:prstGeom prst="ellipse">
            <a:avLst/>
          </a:prstGeom>
          <a:solidFill>
            <a:schemeClr val="accent1"/>
          </a:solidFill>
          <a:ln w="12700">
            <a:noFill/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Calibri Light" panose="020F0302020204030204" pitchFamily="34" charset="0"/>
              </a:rPr>
              <a:t>NEW</a:t>
            </a:r>
            <a:endParaRPr lang="en-BE" sz="1400" b="1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9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DC20-6681-4662-A6DA-487B55F2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to SR Lead-Operators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FB64A0-ECEC-43DE-9804-6A30F53B7EC9}"/>
              </a:ext>
            </a:extLst>
          </p:cNvPr>
          <p:cNvGrpSpPr/>
          <p:nvPr/>
        </p:nvGrpSpPr>
        <p:grpSpPr>
          <a:xfrm>
            <a:off x="2040300" y="1533594"/>
            <a:ext cx="5063401" cy="2076312"/>
            <a:chOff x="2721600" y="1040985"/>
            <a:chExt cx="6751201" cy="276841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FE26762-9904-467A-92C8-1E6E59562C79}"/>
                </a:ext>
              </a:extLst>
            </p:cNvPr>
            <p:cNvGrpSpPr/>
            <p:nvPr/>
          </p:nvGrpSpPr>
          <p:grpSpPr>
            <a:xfrm>
              <a:off x="2721600" y="2045399"/>
              <a:ext cx="6117601" cy="760802"/>
              <a:chOff x="1579199" y="1772399"/>
              <a:chExt cx="6117601" cy="760802"/>
            </a:xfrm>
          </p:grpSpPr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0A024476-DC76-491E-8AD7-327E01C11D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79199" y="1772399"/>
                <a:ext cx="760802" cy="760802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F987CE-A005-4323-8475-DF5772A90952}"/>
                  </a:ext>
                </a:extLst>
              </p:cNvPr>
              <p:cNvSpPr txBox="1"/>
              <p:nvPr/>
            </p:nvSpPr>
            <p:spPr>
              <a:xfrm>
                <a:off x="2599200" y="1860412"/>
                <a:ext cx="5097600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Vendor eco-system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8EEA086-5420-4B56-B3E3-93403C3E0843}"/>
                </a:ext>
              </a:extLst>
            </p:cNvPr>
            <p:cNvGrpSpPr/>
            <p:nvPr/>
          </p:nvGrpSpPr>
          <p:grpSpPr>
            <a:xfrm>
              <a:off x="2721600" y="3048599"/>
              <a:ext cx="6751201" cy="760802"/>
              <a:chOff x="1555199" y="2770799"/>
              <a:chExt cx="6751201" cy="760802"/>
            </a:xfrm>
          </p:grpSpPr>
          <p:pic>
            <p:nvPicPr>
              <p:cNvPr id="10" name="Picture 9" descr="Icon&#10;&#10;Description automatically generated">
                <a:extLst>
                  <a:ext uri="{FF2B5EF4-FFF2-40B4-BE49-F238E27FC236}">
                    <a16:creationId xmlns:a16="http://schemas.microsoft.com/office/drawing/2014/main" id="{A66A6A86-89FA-497A-9ACF-307D92E1AD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5199" y="2770799"/>
                <a:ext cx="760802" cy="76080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411F83-CCB1-4489-9B8F-99D0387F307B}"/>
                  </a:ext>
                </a:extLst>
              </p:cNvPr>
              <p:cNvSpPr txBox="1"/>
              <p:nvPr/>
            </p:nvSpPr>
            <p:spPr>
              <a:xfrm>
                <a:off x="2575200" y="2858812"/>
                <a:ext cx="5731200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Open-Source eco-system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08DF26-1378-4C06-9B68-159DA7F596AE}"/>
                </a:ext>
              </a:extLst>
            </p:cNvPr>
            <p:cNvGrpSpPr/>
            <p:nvPr/>
          </p:nvGrpSpPr>
          <p:grpSpPr>
            <a:xfrm>
              <a:off x="2756372" y="1040985"/>
              <a:ext cx="6716429" cy="760802"/>
              <a:chOff x="1555199" y="2770799"/>
              <a:chExt cx="6716429" cy="760802"/>
            </a:xfrm>
          </p:grpSpPr>
          <p:pic>
            <p:nvPicPr>
              <p:cNvPr id="15" name="Picture 14" descr="Icon&#10;&#10;Description automatically generated">
                <a:extLst>
                  <a:ext uri="{FF2B5EF4-FFF2-40B4-BE49-F238E27FC236}">
                    <a16:creationId xmlns:a16="http://schemas.microsoft.com/office/drawing/2014/main" id="{7D929699-1E1D-4DB0-81FE-0B0DB53E0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5199" y="2770799"/>
                <a:ext cx="760802" cy="760802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1B5D60-8E8B-4DC0-A851-FE164152CB0A}"/>
                  </a:ext>
                </a:extLst>
              </p:cNvPr>
              <p:cNvSpPr txBox="1"/>
              <p:nvPr/>
            </p:nvSpPr>
            <p:spPr>
              <a:xfrm>
                <a:off x="2540428" y="2860026"/>
                <a:ext cx="5731200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Standard-Based Technology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6492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B766B6-EF2C-42A2-AEB0-B93AEAC3FC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018" y="834892"/>
            <a:ext cx="4876783" cy="4168551"/>
          </a:xfrm>
        </p:spPr>
        <p:txBody>
          <a:bodyPr/>
          <a:lstStyle/>
          <a:p>
            <a:r>
              <a:rPr lang="en-US" sz="1800" dirty="0"/>
              <a:t>Proposed Standard </a:t>
            </a:r>
          </a:p>
          <a:p>
            <a:pPr lvl="1"/>
            <a:r>
              <a:rPr lang="en-US" sz="1600" dirty="0"/>
              <a:t>RFC 8402	SR Architecture</a:t>
            </a:r>
          </a:p>
          <a:p>
            <a:pPr lvl="1"/>
            <a:r>
              <a:rPr lang="en-US" sz="1600" dirty="0"/>
              <a:t>RFC 8754 	SRv6 DataPlane</a:t>
            </a:r>
          </a:p>
          <a:p>
            <a:pPr lvl="1"/>
            <a:r>
              <a:rPr lang="en-US" sz="1600" dirty="0"/>
              <a:t>RFC 8986	SRv6 Network Programming</a:t>
            </a:r>
          </a:p>
          <a:p>
            <a:pPr lvl="1"/>
            <a:r>
              <a:rPr lang="en-US" sz="1600" dirty="0"/>
              <a:t>RFC 9252	SRv6 BGP Extension</a:t>
            </a:r>
          </a:p>
          <a:p>
            <a:pPr lvl="1"/>
            <a:r>
              <a:rPr lang="en-US" sz="1600" dirty="0"/>
              <a:t>RFC 9256	SR Policy</a:t>
            </a:r>
          </a:p>
          <a:p>
            <a:pPr lvl="1"/>
            <a:r>
              <a:rPr lang="en-US" sz="1600" dirty="0"/>
              <a:t>RFC 9259	SRv6 OAM</a:t>
            </a:r>
            <a:endParaRPr lang="en-US" sz="1600" dirty="0">
              <a:solidFill>
                <a:schemeClr val="accent1"/>
              </a:solidFill>
            </a:endParaRP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B626A9-7075-48A5-9FE6-2C9E4352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Mature Standardization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ED3410-E996-4263-A96D-FDAEE9913219}"/>
              </a:ext>
            </a:extLst>
          </p:cNvPr>
          <p:cNvSpPr/>
          <p:nvPr/>
        </p:nvSpPr>
        <p:spPr>
          <a:xfrm>
            <a:off x="5734483" y="259200"/>
            <a:ext cx="3221417" cy="7911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</a:rPr>
              <a:t>Much faster standardization than usual</a:t>
            </a:r>
            <a:br>
              <a:rPr lang="en-US" sz="15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</a:rPr>
            </a:br>
            <a:endParaRPr lang="en-US" sz="1050" b="1" dirty="0">
              <a:solidFill>
                <a:schemeClr val="tx1">
                  <a:lumMod val="90000"/>
                  <a:lumOff val="10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sz="15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</a:rPr>
              <a:t>Sign of the SRv6 Industry Endorsement</a:t>
            </a:r>
            <a:endParaRPr lang="en-BE" sz="1500" b="1" dirty="0">
              <a:solidFill>
                <a:schemeClr val="tx1">
                  <a:lumMod val="90000"/>
                  <a:lumOff val="1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2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24CB1E2-063B-413C-918E-9DB812C4DA3F}"/>
              </a:ext>
            </a:extLst>
          </p:cNvPr>
          <p:cNvGrpSpPr/>
          <p:nvPr/>
        </p:nvGrpSpPr>
        <p:grpSpPr>
          <a:xfrm>
            <a:off x="204386" y="2151985"/>
            <a:ext cx="3174095" cy="372194"/>
            <a:chOff x="272513" y="2869310"/>
            <a:chExt cx="4232126" cy="49625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E204AA9-D43C-4B95-91B1-568A146C3035}"/>
                </a:ext>
              </a:extLst>
            </p:cNvPr>
            <p:cNvGrpSpPr/>
            <p:nvPr/>
          </p:nvGrpSpPr>
          <p:grpSpPr>
            <a:xfrm rot="5400000">
              <a:off x="2268576" y="1129506"/>
              <a:ext cx="240000" cy="4232126"/>
              <a:chOff x="3453414" y="-956087"/>
              <a:chExt cx="180000" cy="3620172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1241A05-2AA8-46CD-9168-D1CFFB99705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815500" y="767142"/>
                <a:ext cx="3455829" cy="937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94BAAA60-C7AC-4550-A1B9-7D985DC873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3414" y="2458788"/>
                <a:ext cx="180000" cy="20529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>
                  <a:defRPr/>
                </a:pPr>
                <a:endParaRPr lang="en-US">
                  <a:solidFill>
                    <a:srgbClr val="005073"/>
                  </a:solidFill>
                  <a:latin typeface="CiscoSansTT ExtraLight"/>
                </a:endParaRP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858C0FE-7159-4FC1-A491-A842FE589497}"/>
                </a:ext>
              </a:extLst>
            </p:cNvPr>
            <p:cNvSpPr txBox="1"/>
            <p:nvPr/>
          </p:nvSpPr>
          <p:spPr>
            <a:xfrm>
              <a:off x="477698" y="2869310"/>
              <a:ext cx="2028761" cy="41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85766">
                <a:defRPr/>
              </a:pPr>
              <a:r>
                <a:rPr lang="en-US" sz="1400">
                  <a:solidFill>
                    <a:srgbClr val="00BCEB"/>
                  </a:solidFill>
                  <a:latin typeface="CiscoSansTT ExtraLight"/>
                </a:rPr>
                <a:t>Merchant Silicon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Rich SRv6 Ecosystem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7754CB-80EA-425F-A833-70690FA95071}"/>
              </a:ext>
            </a:extLst>
          </p:cNvPr>
          <p:cNvGrpSpPr/>
          <p:nvPr/>
        </p:nvGrpSpPr>
        <p:grpSpPr>
          <a:xfrm>
            <a:off x="5779809" y="2172273"/>
            <a:ext cx="3112672" cy="379946"/>
            <a:chOff x="7706411" y="2896362"/>
            <a:chExt cx="4150229" cy="50659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32FE6AE-76C4-D547-8D5E-D4C1484FD1D9}"/>
                </a:ext>
              </a:extLst>
            </p:cNvPr>
            <p:cNvGrpSpPr/>
            <p:nvPr/>
          </p:nvGrpSpPr>
          <p:grpSpPr>
            <a:xfrm rot="16200000">
              <a:off x="9661525" y="1207842"/>
              <a:ext cx="240001" cy="4150229"/>
              <a:chOff x="3453414" y="-886032"/>
              <a:chExt cx="180000" cy="3550117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D35C0E9-E26A-AA45-A4FE-DAAB5FE525B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855212" y="806855"/>
                <a:ext cx="3385773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7486720-0709-D345-81BF-D2C7D4840A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3414" y="2458788"/>
                <a:ext cx="180000" cy="20529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>
                  <a:defRPr/>
                </a:pPr>
                <a:endParaRPr lang="en-US">
                  <a:solidFill>
                    <a:srgbClr val="005073"/>
                  </a:solidFill>
                  <a:latin typeface="CiscoSansTT ExtraLight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B4311D2-325B-0745-9917-2AEF5F0BCF82}"/>
                </a:ext>
              </a:extLst>
            </p:cNvPr>
            <p:cNvSpPr txBox="1"/>
            <p:nvPr/>
          </p:nvSpPr>
          <p:spPr>
            <a:xfrm>
              <a:off x="10149500" y="2896362"/>
              <a:ext cx="1355500" cy="41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85766">
                <a:defRPr/>
              </a:pPr>
              <a:r>
                <a:rPr lang="en-US" sz="1400">
                  <a:solidFill>
                    <a:srgbClr val="00BCEB"/>
                  </a:solidFill>
                  <a:latin typeface="CiscoSansTT ExtraLight"/>
                </a:rPr>
                <a:t>Smart NIC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07CCD4-C6C1-44AE-9909-665B453139D3}"/>
              </a:ext>
            </a:extLst>
          </p:cNvPr>
          <p:cNvGrpSpPr/>
          <p:nvPr/>
        </p:nvGrpSpPr>
        <p:grpSpPr>
          <a:xfrm>
            <a:off x="6882001" y="2561455"/>
            <a:ext cx="1866488" cy="442350"/>
            <a:chOff x="8664724" y="3415273"/>
            <a:chExt cx="2488650" cy="58980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A5E49C2-6670-C64A-8B42-6A59EE7F3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4724" y="3515506"/>
              <a:ext cx="664447" cy="440861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FB506018-3755-0F4C-AFE7-AF022F187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8878" y="3415273"/>
              <a:ext cx="1474496" cy="5898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C39E6C-958D-AC2E-1184-B8CBCCDD3105}"/>
              </a:ext>
            </a:extLst>
          </p:cNvPr>
          <p:cNvGrpSpPr/>
          <p:nvPr/>
        </p:nvGrpSpPr>
        <p:grpSpPr>
          <a:xfrm>
            <a:off x="6644894" y="3464095"/>
            <a:ext cx="2219406" cy="382868"/>
            <a:chOff x="6696464" y="3810053"/>
            <a:chExt cx="2219406" cy="38286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A7F6115-E69E-D04D-92D0-074BEDEDBAD0}"/>
                </a:ext>
              </a:extLst>
            </p:cNvPr>
            <p:cNvGrpSpPr/>
            <p:nvPr/>
          </p:nvGrpSpPr>
          <p:grpSpPr>
            <a:xfrm rot="16200000">
              <a:off x="7716167" y="2993218"/>
              <a:ext cx="180000" cy="2219406"/>
              <a:chOff x="3453414" y="132767"/>
              <a:chExt cx="180000" cy="2531319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A45BE6-5A54-944C-9321-C2CE7733FFC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364611" y="1316257"/>
                <a:ext cx="2366979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9E649A1-4ECC-DB44-9783-035809A7CC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3414" y="2458789"/>
                <a:ext cx="180000" cy="20529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>
                  <a:defRPr/>
                </a:pPr>
                <a:endParaRPr lang="en-US">
                  <a:solidFill>
                    <a:srgbClr val="005073"/>
                  </a:solidFill>
                  <a:latin typeface="CiscoSansTT ExtraLight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D4779D6-042B-E54B-AF97-4D14EC70517F}"/>
                </a:ext>
              </a:extLst>
            </p:cNvPr>
            <p:cNvSpPr txBox="1"/>
            <p:nvPr/>
          </p:nvSpPr>
          <p:spPr>
            <a:xfrm>
              <a:off x="7766482" y="3810053"/>
              <a:ext cx="8595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85766">
                <a:defRPr/>
              </a:pPr>
              <a:r>
                <a:rPr lang="en-US" sz="1400" dirty="0">
                  <a:solidFill>
                    <a:srgbClr val="00BCEB"/>
                  </a:solidFill>
                  <a:latin typeface="CiscoSansTT ExtraLight"/>
                </a:rPr>
                <a:t>Partners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DDA870-0498-ECB1-7EE2-B568704FF559}"/>
              </a:ext>
            </a:extLst>
          </p:cNvPr>
          <p:cNvGrpSpPr/>
          <p:nvPr/>
        </p:nvGrpSpPr>
        <p:grpSpPr>
          <a:xfrm>
            <a:off x="5848405" y="4008603"/>
            <a:ext cx="2897993" cy="894167"/>
            <a:chOff x="5892648" y="4008602"/>
            <a:chExt cx="2897993" cy="89416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96BCD81-89E5-1D48-B7B2-091B6AF39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2237" y="4017631"/>
              <a:ext cx="750495" cy="25767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6C42494-C5FF-194C-AFD2-FB1B2B2A3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2828" y="4028750"/>
              <a:ext cx="704905" cy="282237"/>
            </a:xfrm>
            <a:prstGeom prst="rect">
              <a:avLst/>
            </a:prstGeom>
          </p:spPr>
        </p:pic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48FFEF86-8D54-49FF-AFBA-C393A4C6C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8313" y="4361371"/>
              <a:ext cx="974515" cy="541398"/>
            </a:xfrm>
            <a:prstGeom prst="rect">
              <a:avLst/>
            </a:prstGeom>
          </p:spPr>
        </p:pic>
        <p:pic>
          <p:nvPicPr>
            <p:cNvPr id="7" name="Picture 6" descr="Logo, company name&#10;&#10;Description automatically generated">
              <a:extLst>
                <a:ext uri="{FF2B5EF4-FFF2-40B4-BE49-F238E27FC236}">
                  <a16:creationId xmlns:a16="http://schemas.microsoft.com/office/drawing/2014/main" id="{0F27E0B8-6F25-45C4-AE3D-83369054A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98225" y="4396519"/>
              <a:ext cx="792416" cy="440231"/>
            </a:xfrm>
            <a:prstGeom prst="rect">
              <a:avLst/>
            </a:prstGeom>
          </p:spPr>
        </p:pic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34169EBD-FCD8-4D29-BFE1-3A28A4890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92648" y="4444867"/>
              <a:ext cx="928464" cy="343532"/>
            </a:xfrm>
            <a:prstGeom prst="rect">
              <a:avLst/>
            </a:prstGeom>
          </p:spPr>
        </p:pic>
        <p:pic>
          <p:nvPicPr>
            <p:cNvPr id="22" name="Picture 21" descr="Logo&#10;&#10;Description automatically generated">
              <a:extLst>
                <a:ext uri="{FF2B5EF4-FFF2-40B4-BE49-F238E27FC236}">
                  <a16:creationId xmlns:a16="http://schemas.microsoft.com/office/drawing/2014/main" id="{0698D45D-C81E-4270-8931-6557F538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675" y="4008602"/>
              <a:ext cx="859531" cy="23875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33298F9-9594-48E4-9F63-954C589D8E09}"/>
              </a:ext>
            </a:extLst>
          </p:cNvPr>
          <p:cNvGrpSpPr/>
          <p:nvPr/>
        </p:nvGrpSpPr>
        <p:grpSpPr>
          <a:xfrm>
            <a:off x="198893" y="3464097"/>
            <a:ext cx="2627303" cy="372776"/>
            <a:chOff x="265191" y="4618792"/>
            <a:chExt cx="3503070" cy="497034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809AFB4-31F6-418B-9F6A-6815D2F8B897}"/>
                </a:ext>
              </a:extLst>
            </p:cNvPr>
            <p:cNvSpPr txBox="1"/>
            <p:nvPr/>
          </p:nvSpPr>
          <p:spPr>
            <a:xfrm>
              <a:off x="287480" y="4618792"/>
              <a:ext cx="310170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85766">
                <a:defRPr/>
              </a:pPr>
              <a:r>
                <a:rPr lang="en-US" sz="1400">
                  <a:solidFill>
                    <a:srgbClr val="00BCEB"/>
                  </a:solidFill>
                  <a:latin typeface="CiscoSansTT ExtraLight"/>
                </a:rPr>
                <a:t>Open-Source Applications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F5F7550-289B-467B-AB51-78EB0C778929}"/>
                </a:ext>
              </a:extLst>
            </p:cNvPr>
            <p:cNvGrpSpPr/>
            <p:nvPr/>
          </p:nvGrpSpPr>
          <p:grpSpPr>
            <a:xfrm rot="5400000">
              <a:off x="1896726" y="3244291"/>
              <a:ext cx="240000" cy="3503070"/>
              <a:chOff x="3453414" y="-332451"/>
              <a:chExt cx="180000" cy="2996536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24D70B5A-5FE9-4E46-8E20-17011872B61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2132004" y="1083645"/>
                <a:ext cx="2832194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5A9D308-3E07-446F-A9C0-BD0B519749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3414" y="2458788"/>
                <a:ext cx="180000" cy="20529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>
                  <a:defRPr/>
                </a:pPr>
                <a:endParaRPr lang="en-US">
                  <a:solidFill>
                    <a:srgbClr val="005073"/>
                  </a:solidFill>
                  <a:latin typeface="CiscoSansTT ExtraLight"/>
                </a:endParaRPr>
              </a:p>
            </p:txBody>
          </p:sp>
        </p:grpSp>
      </p:grp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95ABEEF6-A4C6-41E0-9D8D-2856B44B3B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11" y="1826776"/>
            <a:ext cx="1936982" cy="193698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E81E304-26AA-4495-BF51-E78CCB9361A4}"/>
              </a:ext>
            </a:extLst>
          </p:cNvPr>
          <p:cNvGrpSpPr/>
          <p:nvPr/>
        </p:nvGrpSpPr>
        <p:grpSpPr>
          <a:xfrm>
            <a:off x="206947" y="739003"/>
            <a:ext cx="3782263" cy="373451"/>
            <a:chOff x="275929" y="1172143"/>
            <a:chExt cx="5043017" cy="497934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18E719F-F417-4965-BEA5-061721F42330}"/>
                </a:ext>
              </a:extLst>
            </p:cNvPr>
            <p:cNvGrpSpPr/>
            <p:nvPr/>
          </p:nvGrpSpPr>
          <p:grpSpPr>
            <a:xfrm rot="5400000">
              <a:off x="2677437" y="-971432"/>
              <a:ext cx="240001" cy="5043017"/>
              <a:chOff x="3453414" y="-1649724"/>
              <a:chExt cx="180000" cy="4313809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B590E52-EF49-46DE-8A96-D5EECF45AC6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468680" y="420324"/>
                <a:ext cx="4149467" cy="937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652AF04-3008-4F64-8103-0FE7684EB2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3414" y="2458788"/>
                <a:ext cx="180000" cy="20529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>
                  <a:defRPr/>
                </a:pPr>
                <a:endParaRPr lang="en-US">
                  <a:solidFill>
                    <a:srgbClr val="005073"/>
                  </a:solidFill>
                  <a:latin typeface="CiscoSansTT ExtraLight"/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418E773-D6A6-4AE5-9FB2-C5B056A240FB}"/>
                </a:ext>
              </a:extLst>
            </p:cNvPr>
            <p:cNvSpPr txBox="1"/>
            <p:nvPr/>
          </p:nvSpPr>
          <p:spPr>
            <a:xfrm>
              <a:off x="352286" y="1172143"/>
              <a:ext cx="3969464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85766">
                <a:defRPr/>
              </a:pPr>
              <a:r>
                <a:rPr lang="en-US" sz="1400" dirty="0">
                  <a:solidFill>
                    <a:srgbClr val="00BCEB"/>
                  </a:solidFill>
                  <a:latin typeface="CiscoSansTT ExtraLight"/>
                </a:rPr>
                <a:t>Network Equipment Manufacturers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F6E904E-680C-4BFD-8895-29E1CC465F98}"/>
              </a:ext>
            </a:extLst>
          </p:cNvPr>
          <p:cNvGrpSpPr/>
          <p:nvPr/>
        </p:nvGrpSpPr>
        <p:grpSpPr>
          <a:xfrm>
            <a:off x="384006" y="1139241"/>
            <a:ext cx="3358169" cy="919488"/>
            <a:chOff x="464436" y="1607126"/>
            <a:chExt cx="4477558" cy="1225984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A516A379-0BBB-4B5B-975A-BC210AC35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436" y="1760850"/>
              <a:ext cx="851515" cy="448464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6342245-CF2D-4C14-86F6-CF2B3BC0E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4404" y="1736121"/>
              <a:ext cx="490143" cy="49792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DD5F20F-BE20-48F8-B3C0-56D835BE5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22706" y="1821585"/>
              <a:ext cx="919288" cy="326995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3E1D839A-27DD-4A44-B700-51AB89F0B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67615" y="2304768"/>
              <a:ext cx="1085084" cy="338399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F8315482-982E-4D65-A64D-FAF2F8ECE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27540" y="1607126"/>
              <a:ext cx="1133870" cy="755913"/>
            </a:xfrm>
            <a:prstGeom prst="rect">
              <a:avLst/>
            </a:prstGeom>
          </p:spPr>
        </p:pic>
        <p:pic>
          <p:nvPicPr>
            <p:cNvPr id="96" name="Picture 95" descr="Icon&#10;&#10;Description automatically generated">
              <a:extLst>
                <a:ext uri="{FF2B5EF4-FFF2-40B4-BE49-F238E27FC236}">
                  <a16:creationId xmlns:a16="http://schemas.microsoft.com/office/drawing/2014/main" id="{6AB43F70-9E90-4797-86FF-AE280ABAB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815" y="2369326"/>
              <a:ext cx="433817" cy="209283"/>
            </a:xfrm>
            <a:prstGeom prst="rect">
              <a:avLst/>
            </a:prstGeom>
          </p:spPr>
        </p:pic>
        <p:pic>
          <p:nvPicPr>
            <p:cNvPr id="97" name="Picture 9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4C9904-5A44-4A03-B665-4A04031F0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747" y="2114825"/>
              <a:ext cx="718285" cy="718285"/>
            </a:xfrm>
            <a:prstGeom prst="rect">
              <a:avLst/>
            </a:prstGeom>
          </p:spPr>
        </p:pic>
        <p:pic>
          <p:nvPicPr>
            <p:cNvPr id="35" name="Picture 34" descr="Logo&#10;&#10;Description automatically generated">
              <a:extLst>
                <a:ext uri="{FF2B5EF4-FFF2-40B4-BE49-F238E27FC236}">
                  <a16:creationId xmlns:a16="http://schemas.microsoft.com/office/drawing/2014/main" id="{C0B49A06-FB69-4D23-AF25-97F5B4ADB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288" y="1845930"/>
              <a:ext cx="708624" cy="23719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5120AF-B36A-4419-8EC8-0CAD94349E6B}"/>
              </a:ext>
            </a:extLst>
          </p:cNvPr>
          <p:cNvGrpSpPr/>
          <p:nvPr/>
        </p:nvGrpSpPr>
        <p:grpSpPr>
          <a:xfrm>
            <a:off x="5128125" y="505527"/>
            <a:ext cx="3782262" cy="370904"/>
            <a:chOff x="6837500" y="674035"/>
            <a:chExt cx="5043016" cy="494538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9337C3C-8CF5-4F25-BA77-B13E0A402C6B}"/>
                </a:ext>
              </a:extLst>
            </p:cNvPr>
            <p:cNvSpPr txBox="1"/>
            <p:nvPr/>
          </p:nvSpPr>
          <p:spPr>
            <a:xfrm>
              <a:off x="7689331" y="674035"/>
              <a:ext cx="381343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685766">
                <a:defRPr/>
              </a:pPr>
              <a:r>
                <a:rPr lang="en-US" sz="1400">
                  <a:solidFill>
                    <a:srgbClr val="00BCEB"/>
                  </a:solidFill>
                  <a:latin typeface="CiscoSansTT ExtraLight"/>
                </a:rPr>
                <a:t>Open-Source Networking Stacks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A88F38C-09FD-4B34-829D-D0023F7542FF}"/>
                </a:ext>
              </a:extLst>
            </p:cNvPr>
            <p:cNvGrpSpPr/>
            <p:nvPr/>
          </p:nvGrpSpPr>
          <p:grpSpPr>
            <a:xfrm rot="16200000">
              <a:off x="9239008" y="-1472935"/>
              <a:ext cx="240000" cy="5043016"/>
              <a:chOff x="3453414" y="-1649724"/>
              <a:chExt cx="180000" cy="4313809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BC4D0ACA-66E8-47B1-A502-CA2F4052047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468680" y="420324"/>
                <a:ext cx="4149467" cy="937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A8CD66D-106D-4BA9-A248-9E5CF9701D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3414" y="2458788"/>
                <a:ext cx="180000" cy="20529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>
                  <a:defRPr/>
                </a:pPr>
                <a:endParaRPr lang="en-US">
                  <a:solidFill>
                    <a:srgbClr val="005073"/>
                  </a:solidFill>
                  <a:latin typeface="CiscoSansTT ExtraLight"/>
                </a:endParaRPr>
              </a:p>
            </p:txBody>
          </p:sp>
        </p:grpSp>
      </p:grpSp>
      <p:pic>
        <p:nvPicPr>
          <p:cNvPr id="24" name="Picture 23" descr="A picture containing text, lamp, light&#10;&#10;Description automatically generated">
            <a:extLst>
              <a:ext uri="{FF2B5EF4-FFF2-40B4-BE49-F238E27FC236}">
                <a16:creationId xmlns:a16="http://schemas.microsoft.com/office/drawing/2014/main" id="{0AE0776F-0CFE-44F8-B011-0CB3D6F8BEF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92" y="4172712"/>
            <a:ext cx="916382" cy="91638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E4EB268-D8F2-D75E-1ED6-EFF88AB7F31A}"/>
              </a:ext>
            </a:extLst>
          </p:cNvPr>
          <p:cNvGrpSpPr/>
          <p:nvPr/>
        </p:nvGrpSpPr>
        <p:grpSpPr>
          <a:xfrm>
            <a:off x="259503" y="3955687"/>
            <a:ext cx="3118978" cy="878854"/>
            <a:chOff x="327747" y="3938066"/>
            <a:chExt cx="3118978" cy="878854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3C8C19B1-A3A8-48EB-B409-54FC7DF46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3262" y="4457433"/>
              <a:ext cx="646169" cy="352162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C79DEC1C-B0AD-479D-8966-850CBC518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7466" y="4478428"/>
              <a:ext cx="815736" cy="225602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B916FC6A-8F6A-4511-BCD0-9DA50CC49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948" y="4473245"/>
              <a:ext cx="690220" cy="326704"/>
            </a:xfrm>
            <a:prstGeom prst="rect">
              <a:avLst/>
            </a:prstGeom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A01A84B-BE67-4945-9574-46F98D7528F3}"/>
                </a:ext>
              </a:extLst>
            </p:cNvPr>
            <p:cNvGrpSpPr/>
            <p:nvPr/>
          </p:nvGrpSpPr>
          <p:grpSpPr>
            <a:xfrm>
              <a:off x="327747" y="3938066"/>
              <a:ext cx="566138" cy="486145"/>
              <a:chOff x="5732897" y="2459695"/>
              <a:chExt cx="566138" cy="486144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6D8FB777-33B6-4593-B69E-F1DE3AAE5D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16674" y="2459695"/>
                <a:ext cx="369823" cy="369823"/>
              </a:xfrm>
              <a:prstGeom prst="rect">
                <a:avLst/>
              </a:prstGeom>
            </p:spPr>
          </p:pic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3F39976A-B6E4-42D7-BD8B-620806DC9217}"/>
                  </a:ext>
                </a:extLst>
              </p:cNvPr>
              <p:cNvSpPr txBox="1"/>
              <p:nvPr/>
            </p:nvSpPr>
            <p:spPr>
              <a:xfrm>
                <a:off x="5732897" y="2745784"/>
                <a:ext cx="56613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766">
                  <a:defRPr/>
                </a:pPr>
                <a:r>
                  <a:rPr lang="en-US" sz="700" dirty="0">
                    <a:solidFill>
                      <a:srgbClr val="282828">
                        <a:lumMod val="50000"/>
                        <a:lumOff val="50000"/>
                      </a:srgbClr>
                    </a:solidFill>
                    <a:latin typeface="CiscoSansTT ExtraLight"/>
                  </a:rPr>
                  <a:t>Pyroute2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F854986-941C-4C8F-8B4F-300790A34B09}"/>
                </a:ext>
              </a:extLst>
            </p:cNvPr>
            <p:cNvGrpSpPr/>
            <p:nvPr/>
          </p:nvGrpSpPr>
          <p:grpSpPr>
            <a:xfrm>
              <a:off x="744393" y="3938244"/>
              <a:ext cx="620642" cy="511751"/>
              <a:chOff x="5062579" y="2294327"/>
              <a:chExt cx="620639" cy="511752"/>
            </a:xfrm>
          </p:grpSpPr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F55C5F73-7F5B-43B8-82F8-95E021FE40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62579" y="2294327"/>
                <a:ext cx="620639" cy="413371"/>
              </a:xfrm>
              <a:prstGeom prst="rect">
                <a:avLst/>
              </a:prstGeom>
            </p:spPr>
          </p:pic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419DEFA5-B0A6-474F-826D-169CCA7F81FC}"/>
                  </a:ext>
                </a:extLst>
              </p:cNvPr>
              <p:cNvSpPr txBox="1"/>
              <p:nvPr/>
            </p:nvSpPr>
            <p:spPr>
              <a:xfrm>
                <a:off x="5119063" y="2606024"/>
                <a:ext cx="53146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66">
                  <a:defRPr/>
                </a:pPr>
                <a:r>
                  <a:rPr lang="en-US" sz="700" b="1" dirty="0">
                    <a:solidFill>
                      <a:srgbClr val="C6C6C6"/>
                    </a:solidFill>
                    <a:latin typeface="CiscoSansTT ExtraLight"/>
                  </a:rPr>
                  <a:t>SERA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32090C-4CD4-44FA-AB46-291AB2FFF390}"/>
                </a:ext>
              </a:extLst>
            </p:cNvPr>
            <p:cNvGrpSpPr/>
            <p:nvPr/>
          </p:nvGrpSpPr>
          <p:grpSpPr>
            <a:xfrm>
              <a:off x="1723583" y="3977400"/>
              <a:ext cx="870974" cy="364303"/>
              <a:chOff x="3850993" y="5254444"/>
              <a:chExt cx="1161299" cy="48573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92D8B63-A068-42F4-A25E-66DD725789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50993" y="5254444"/>
                <a:ext cx="611670" cy="485737"/>
              </a:xfrm>
              <a:prstGeom prst="rect">
                <a:avLst/>
              </a:prstGeom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D1E5BCD-F7FF-4E00-A3FE-294FC3130883}"/>
                  </a:ext>
                </a:extLst>
              </p:cNvPr>
              <p:cNvSpPr txBox="1"/>
              <p:nvPr/>
            </p:nvSpPr>
            <p:spPr>
              <a:xfrm>
                <a:off x="4303669" y="5328035"/>
                <a:ext cx="7086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66">
                  <a:defRPr/>
                </a:pPr>
                <a:r>
                  <a:rPr lang="en-US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iscoSansTT ExtraLight"/>
                  </a:rPr>
                  <a:t>BGP</a:t>
                </a:r>
              </a:p>
            </p:txBody>
          </p:sp>
        </p:grp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934E5A48-2D3C-4EC4-8246-0C3D63329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rcRect/>
            <a:stretch/>
          </p:blipFill>
          <p:spPr>
            <a:xfrm>
              <a:off x="2671382" y="4416321"/>
              <a:ext cx="366649" cy="400599"/>
            </a:xfrm>
            <a:prstGeom prst="rect">
              <a:avLst/>
            </a:prstGeom>
          </p:spPr>
        </p:pic>
        <p:pic>
          <p:nvPicPr>
            <p:cNvPr id="54" name="Picture 5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47D1275-F855-40A5-A662-4E80FEF35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524" y="4054068"/>
              <a:ext cx="497712" cy="173321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">
              <a:extLst>
                <a:ext uri="{FF2B5EF4-FFF2-40B4-BE49-F238E27FC236}">
                  <a16:creationId xmlns:a16="http://schemas.microsoft.com/office/drawing/2014/main" id="{EA6C4BEC-D1CC-4A15-8832-4AEEF9E3B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081717" y="4010416"/>
              <a:ext cx="365008" cy="365008"/>
            </a:xfrm>
            <a:prstGeom prst="rect">
              <a:avLst/>
            </a:prstGeom>
          </p:spPr>
        </p:pic>
        <p:pic>
          <p:nvPicPr>
            <p:cNvPr id="14" name="Picture 1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5509084-7A8B-4742-3792-5711E7B7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301269" y="3980424"/>
              <a:ext cx="396635" cy="39663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90D1CF1-837A-9071-95EA-3386818B2506}"/>
              </a:ext>
            </a:extLst>
          </p:cNvPr>
          <p:cNvGrpSpPr/>
          <p:nvPr/>
        </p:nvGrpSpPr>
        <p:grpSpPr>
          <a:xfrm>
            <a:off x="6084112" y="847877"/>
            <a:ext cx="2808371" cy="1118837"/>
            <a:chOff x="6084111" y="847876"/>
            <a:chExt cx="2808371" cy="111883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20EC6B6-8D08-4D58-BFB0-48353D877A59}"/>
                </a:ext>
              </a:extLst>
            </p:cNvPr>
            <p:cNvGrpSpPr/>
            <p:nvPr/>
          </p:nvGrpSpPr>
          <p:grpSpPr>
            <a:xfrm>
              <a:off x="6084111" y="847876"/>
              <a:ext cx="2627218" cy="1118837"/>
              <a:chOff x="7836841" y="1130500"/>
              <a:chExt cx="3502955" cy="1491783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35260155-CAC5-4D05-87C7-174D03FD6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67924" y="1211280"/>
                <a:ext cx="571872" cy="497924"/>
              </a:xfrm>
              <a:prstGeom prst="rect">
                <a:avLst/>
              </a:prstGeom>
            </p:spPr>
          </p:pic>
          <p:pic>
            <p:nvPicPr>
              <p:cNvPr id="107" name="Picture 9" descr="Related image">
                <a:extLst>
                  <a:ext uri="{FF2B5EF4-FFF2-40B4-BE49-F238E27FC236}">
                    <a16:creationId xmlns:a16="http://schemas.microsoft.com/office/drawing/2014/main" id="{BE830C4C-3F6B-4C9E-954C-028D7D3525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4153" y="1212934"/>
                <a:ext cx="494611" cy="494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Image result for fd.io">
                <a:extLst>
                  <a:ext uri="{FF2B5EF4-FFF2-40B4-BE49-F238E27FC236}">
                    <a16:creationId xmlns:a16="http://schemas.microsoft.com/office/drawing/2014/main" id="{BD5590F9-4AFC-4CB6-A1FB-5414EE7947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6551" y="1130500"/>
                <a:ext cx="1225801" cy="659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975A3478-C1F1-4C08-8715-ECAEF23F75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28362" y="1856197"/>
                <a:ext cx="509230" cy="494611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F4A02308-2FAB-4689-82F3-4ED7C2579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74223" y="1738112"/>
                <a:ext cx="730780" cy="730781"/>
              </a:xfrm>
              <a:prstGeom prst="rect">
                <a:avLst/>
              </a:prstGeom>
            </p:spPr>
          </p:pic>
          <p:pic>
            <p:nvPicPr>
              <p:cNvPr id="42" name="Picture 41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6B5F7366-A337-4523-8D61-A1872219B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6841" y="1878003"/>
                <a:ext cx="462516" cy="744280"/>
              </a:xfrm>
              <a:prstGeom prst="rect">
                <a:avLst/>
              </a:prstGeom>
            </p:spPr>
          </p:pic>
        </p:grpSp>
        <p:pic>
          <p:nvPicPr>
            <p:cNvPr id="53" name="Picture 52" descr="Logo&#10;&#10;Description automatically generated">
              <a:extLst>
                <a:ext uri="{FF2B5EF4-FFF2-40B4-BE49-F238E27FC236}">
                  <a16:creationId xmlns:a16="http://schemas.microsoft.com/office/drawing/2014/main" id="{9DCA7F51-C45D-3B57-96DF-E2E62D1A4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8148314" y="1382215"/>
              <a:ext cx="744168" cy="42214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F2832E-A4CD-1160-A36C-AC4533BD588B}"/>
              </a:ext>
            </a:extLst>
          </p:cNvPr>
          <p:cNvGrpSpPr/>
          <p:nvPr/>
        </p:nvGrpSpPr>
        <p:grpSpPr>
          <a:xfrm>
            <a:off x="519270" y="2578951"/>
            <a:ext cx="2476906" cy="705559"/>
            <a:chOff x="519270" y="2578950"/>
            <a:chExt cx="2476906" cy="70555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1D08DFA-3C46-A4EF-7556-B970A6E1E4F5}"/>
                </a:ext>
              </a:extLst>
            </p:cNvPr>
            <p:cNvGrpSpPr/>
            <p:nvPr/>
          </p:nvGrpSpPr>
          <p:grpSpPr>
            <a:xfrm>
              <a:off x="1430887" y="2578950"/>
              <a:ext cx="1565289" cy="690945"/>
              <a:chOff x="1347550" y="2599356"/>
              <a:chExt cx="1565289" cy="690945"/>
            </a:xfrm>
          </p:grpSpPr>
          <p:pic>
            <p:nvPicPr>
              <p:cNvPr id="90" name="Picture 4" descr="Broadcom.logo">
                <a:extLst>
                  <a:ext uri="{FF2B5EF4-FFF2-40B4-BE49-F238E27FC236}">
                    <a16:creationId xmlns:a16="http://schemas.microsoft.com/office/drawing/2014/main" id="{5BCE26BB-A37E-416A-9248-5EDCD94DD0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4612" y="2599356"/>
                <a:ext cx="595101" cy="2961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FDA353F-8048-D8B5-530B-85E678CBAAFE}"/>
                  </a:ext>
                </a:extLst>
              </p:cNvPr>
              <p:cNvGrpSpPr/>
              <p:nvPr/>
            </p:nvGrpSpPr>
            <p:grpSpPr>
              <a:xfrm>
                <a:off x="1347550" y="3038851"/>
                <a:ext cx="714233" cy="251450"/>
                <a:chOff x="1531104" y="2983927"/>
                <a:chExt cx="859327" cy="272026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B3725409-983F-468D-BC76-045682F03F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8354" y="2983927"/>
                  <a:ext cx="812077" cy="272026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DC832228-9BF5-4937-AA49-069BA4B3B3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31104" y="3145229"/>
                  <a:ext cx="153754" cy="102017"/>
                </a:xfrm>
                <a:prstGeom prst="rect">
                  <a:avLst/>
                </a:prstGeom>
              </p:spPr>
            </p:pic>
          </p:grpSp>
          <p:pic>
            <p:nvPicPr>
              <p:cNvPr id="51" name="Picture 5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1AE5D76C-F929-44D1-B9A7-E18DB7F50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869" y="2668529"/>
                <a:ext cx="778970" cy="223305"/>
              </a:xfrm>
              <a:prstGeom prst="rect">
                <a:avLst/>
              </a:prstGeom>
            </p:spPr>
          </p:pic>
        </p:grpSp>
        <p:pic>
          <p:nvPicPr>
            <p:cNvPr id="11" name="Picture 10" descr="Text, whiteboard&#10;&#10;Description automatically generated">
              <a:extLst>
                <a:ext uri="{FF2B5EF4-FFF2-40B4-BE49-F238E27FC236}">
                  <a16:creationId xmlns:a16="http://schemas.microsoft.com/office/drawing/2014/main" id="{B3388935-E765-1CA4-8B03-6CBF2B6A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519270" y="2635173"/>
              <a:ext cx="649336" cy="649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411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EA1763-7E32-4F07-A13A-12567E9B5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401" y="834892"/>
            <a:ext cx="8917200" cy="4168551"/>
          </a:xfrm>
        </p:spPr>
        <p:txBody>
          <a:bodyPr/>
          <a:lstStyle/>
          <a:p>
            <a:r>
              <a:rPr lang="en-US" sz="1600" dirty="0"/>
              <a:t>2020/04: EANTC: SRv6 interop between Cisco, Huawei, Juniper, Arrcus, Ixia (</a:t>
            </a:r>
            <a:r>
              <a:rPr lang="en-US" sz="1600" dirty="0">
                <a:hlinkClick r:id="rId3"/>
              </a:rPr>
              <a:t>link</a:t>
            </a:r>
            <a:r>
              <a:rPr lang="en-US" sz="1600" dirty="0"/>
              <a:t>)</a:t>
            </a:r>
          </a:p>
          <a:p>
            <a:pPr lvl="1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Classic IPv6 nodes as SRv6 transit nodes</a:t>
            </a:r>
          </a:p>
          <a:p>
            <a:pPr lvl="1"/>
            <a:r>
              <a:rPr lang="en-US" sz="1100" dirty="0"/>
              <a:t>SRv6-L3VPN for IPv4 and IPv6 services</a:t>
            </a:r>
          </a:p>
          <a:p>
            <a:pPr lvl="1"/>
            <a:r>
              <a:rPr lang="en-US" sz="1100" dirty="0"/>
              <a:t>SRv6 TI-LFA FRR link protection with SRH insert</a:t>
            </a:r>
          </a:p>
          <a:p>
            <a:pPr lvl="1"/>
            <a:r>
              <a:rPr lang="en-US" sz="1100" dirty="0"/>
              <a:t>SRv6 EVPN for E-Line and EVPN L3VPN services</a:t>
            </a:r>
          </a:p>
          <a:p>
            <a:pPr lvl="1"/>
            <a:r>
              <a:rPr lang="en-US" sz="1100" dirty="0"/>
              <a:t>SRv6 TE SR Policy</a:t>
            </a:r>
          </a:p>
          <a:p>
            <a:r>
              <a:rPr lang="en-US" sz="1600" dirty="0"/>
              <a:t>2021/02: NetOne Systems (</a:t>
            </a:r>
            <a:r>
              <a:rPr lang="en-US" sz="1600" dirty="0">
                <a:hlinkClick r:id="rId4"/>
              </a:rPr>
              <a:t>link</a:t>
            </a:r>
            <a:r>
              <a:rPr lang="en-US" sz="1600" dirty="0"/>
              <a:t>)</a:t>
            </a:r>
          </a:p>
          <a:p>
            <a:pPr lvl="1"/>
            <a:r>
              <a:rPr lang="en-US" sz="1100" dirty="0"/>
              <a:t>Cisco XR, Cisco NX, Juniper</a:t>
            </a:r>
            <a:endParaRPr lang="en-US" sz="1200" dirty="0"/>
          </a:p>
          <a:p>
            <a:r>
              <a:rPr lang="en-US" sz="1600" dirty="0"/>
              <a:t>2021/09: EANTC: SRv6 interop between Cisco, Huawei, Juniper, </a:t>
            </a:r>
            <a:r>
              <a:rPr lang="en-US" sz="1600" dirty="0">
                <a:solidFill>
                  <a:schemeClr val="accent1"/>
                </a:solidFill>
              </a:rPr>
              <a:t>Nokia, Spirent   </a:t>
            </a:r>
            <a:r>
              <a:rPr lang="en-US" sz="1600" dirty="0"/>
              <a:t>(</a:t>
            </a:r>
            <a:r>
              <a:rPr lang="en-US" sz="1600" dirty="0">
                <a:hlinkClick r:id="rId5"/>
              </a:rPr>
              <a:t>link</a:t>
            </a:r>
            <a:r>
              <a:rPr lang="en-US" sz="1600" dirty="0"/>
              <a:t>)</a:t>
            </a:r>
            <a:endParaRPr lang="en-US" sz="1600" dirty="0">
              <a:solidFill>
                <a:schemeClr val="accent1"/>
              </a:solidFill>
            </a:endParaRPr>
          </a:p>
          <a:p>
            <a:pPr lvl="1"/>
            <a:r>
              <a:rPr lang="en-US" sz="1000" dirty="0">
                <a:solidFill>
                  <a:schemeClr val="accent1"/>
                </a:solidFill>
              </a:rPr>
              <a:t>SRv6-Based Global IPv4 and IPv6 services</a:t>
            </a:r>
          </a:p>
          <a:p>
            <a:pPr lvl="1"/>
            <a:r>
              <a:rPr lang="en-US" sz="1000" dirty="0"/>
              <a:t>SRv6-L3VPN for IPv4 and IPv6 services</a:t>
            </a:r>
          </a:p>
          <a:p>
            <a:pPr lvl="1"/>
            <a:r>
              <a:rPr lang="en-US" sz="1000" dirty="0"/>
              <a:t>SRv6 TI-LFA FRR </a:t>
            </a:r>
            <a:r>
              <a:rPr lang="en-US" sz="1000" dirty="0">
                <a:solidFill>
                  <a:schemeClr val="accent1"/>
                </a:solidFill>
              </a:rPr>
              <a:t>local SRLG protection </a:t>
            </a:r>
            <a:r>
              <a:rPr lang="en-US" sz="1000" dirty="0"/>
              <a:t>with SRH insert </a:t>
            </a:r>
          </a:p>
          <a:p>
            <a:pPr lvl="1"/>
            <a:r>
              <a:rPr lang="en-US" sz="1000" dirty="0"/>
              <a:t>SRv6 EVPN for E-Line and EVPN L3VPN services</a:t>
            </a:r>
          </a:p>
          <a:p>
            <a:pPr lvl="1"/>
            <a:r>
              <a:rPr lang="en-US" sz="1000" dirty="0">
                <a:solidFill>
                  <a:schemeClr val="accent1"/>
                </a:solidFill>
              </a:rPr>
              <a:t>IGP Flex-Algo using TWAMP-measured link delays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BEEA76-4908-4142-96E1-2F0A2E79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Successful </a:t>
            </a:r>
            <a:r>
              <a:rPr lang="en-US" dirty="0" err="1"/>
              <a:t>Interops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08E5-C118-D048-B517-742DC2A6A3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SRv6 uSIDs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74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6EB4E3-1203-431B-9DEC-0138E5A3F4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Industry: </a:t>
            </a:r>
          </a:p>
          <a:p>
            <a:pPr lvl="1"/>
            <a:r>
              <a:rPr lang="en-US" dirty="0"/>
              <a:t>SRv6 Micro Segment </a:t>
            </a:r>
          </a:p>
          <a:p>
            <a:pPr lvl="1"/>
            <a:r>
              <a:rPr lang="en-US" dirty="0"/>
              <a:t>SRv6 uSID </a:t>
            </a:r>
          </a:p>
          <a:p>
            <a:pPr lvl="1"/>
            <a:r>
              <a:rPr lang="en-US" dirty="0"/>
              <a:t>Briefly: uSID</a:t>
            </a:r>
          </a:p>
          <a:p>
            <a:r>
              <a:rPr lang="en-US" dirty="0"/>
              <a:t>IETF: NEXT-C-SID</a:t>
            </a:r>
          </a:p>
          <a:p>
            <a:pPr lvl="1"/>
            <a:r>
              <a:rPr lang="en-US" dirty="0"/>
              <a:t>Briefly: Next</a:t>
            </a:r>
          </a:p>
          <a:p>
            <a:pPr lvl="1"/>
            <a:r>
              <a:rPr lang="en-US" dirty="0"/>
              <a:t>IETF document: </a:t>
            </a:r>
            <a:r>
              <a:rPr lang="en-US" sz="900" dirty="0"/>
              <a:t>draft-ietf-spring-srv6-srh-compression-01  </a:t>
            </a:r>
          </a:p>
          <a:p>
            <a:pPr lvl="1"/>
            <a:r>
              <a:rPr lang="en-US" dirty="0"/>
              <a:t>Training: </a:t>
            </a:r>
            <a:r>
              <a:rPr lang="en-US" dirty="0">
                <a:hlinkClick r:id="rId3"/>
              </a:rPr>
              <a:t>link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CAF45D-1511-41D7-ADCE-BD737023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SRv6 uSID Terminology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71528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8B0A04-CE29-42E0-836E-67918CDA27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073150"/>
            <a:ext cx="8277344" cy="3517900"/>
          </a:xfrm>
        </p:spPr>
        <p:txBody>
          <a:bodyPr/>
          <a:lstStyle/>
          <a:p>
            <a:r>
              <a:rPr lang="en-US" sz="1800" dirty="0"/>
              <a:t>SRv6 Network Programming (RFC8986) </a:t>
            </a:r>
          </a:p>
          <a:p>
            <a:pPr lvl="1"/>
            <a:r>
              <a:rPr lang="en-US" sz="1600" dirty="0"/>
              <a:t>The source encodes any end-to-end program as an ordered list of instructions</a:t>
            </a:r>
          </a:p>
          <a:p>
            <a:pPr lvl="1"/>
            <a:r>
              <a:rPr lang="en-US" sz="1600" dirty="0"/>
              <a:t>The first instruction is in the outer DA</a:t>
            </a:r>
          </a:p>
          <a:p>
            <a:pPr lvl="1"/>
            <a:r>
              <a:rPr lang="en-US" sz="1600" dirty="0"/>
              <a:t>The remaining instructions are in the SRH</a:t>
            </a:r>
          </a:p>
          <a:p>
            <a:r>
              <a:rPr lang="en-US" sz="1800" dirty="0"/>
              <a:t>An instruction is called a SID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A Container SID may contain up to 6 micro-instructions called </a:t>
            </a:r>
            <a:r>
              <a:rPr lang="en-US" sz="1800" dirty="0" err="1">
                <a:solidFill>
                  <a:schemeClr val="accent1"/>
                </a:solidFill>
              </a:rPr>
              <a:t>uSID’s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713EC-2283-4F68-A461-BC2233E3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of 6 </a:t>
            </a:r>
            <a:r>
              <a:rPr lang="en-US" dirty="0" err="1"/>
              <a:t>uSID’s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6AC15D-3E95-B47A-85D8-D77FB126AE42}"/>
              </a:ext>
            </a:extLst>
          </p:cNvPr>
          <p:cNvGrpSpPr/>
          <p:nvPr/>
        </p:nvGrpSpPr>
        <p:grpSpPr>
          <a:xfrm>
            <a:off x="0" y="3430045"/>
            <a:ext cx="9143999" cy="893076"/>
            <a:chOff x="0" y="4986113"/>
            <a:chExt cx="12191999" cy="11907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860EE3-F44C-2E9B-A93A-1F6C53D9A00E}"/>
                </a:ext>
              </a:extLst>
            </p:cNvPr>
            <p:cNvSpPr txBox="1"/>
            <p:nvPr/>
          </p:nvSpPr>
          <p:spPr>
            <a:xfrm>
              <a:off x="0" y="4986113"/>
              <a:ext cx="12191999" cy="923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FC00:0000:1111:2222:3333:4444:5555:6666</a:t>
              </a:r>
            </a:p>
            <a:p>
              <a:pPr algn="ctr"/>
              <a:endParaRPr 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2FF94C-FB3E-8D34-5D61-A80FFE189929}"/>
                </a:ext>
              </a:extLst>
            </p:cNvPr>
            <p:cNvSpPr txBox="1"/>
            <p:nvPr/>
          </p:nvSpPr>
          <p:spPr>
            <a:xfrm>
              <a:off x="4294169" y="5744812"/>
              <a:ext cx="918883" cy="430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uSID1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10DC09-F823-C63C-76DF-313C93988904}"/>
                </a:ext>
              </a:extLst>
            </p:cNvPr>
            <p:cNvSpPr txBox="1"/>
            <p:nvPr/>
          </p:nvSpPr>
          <p:spPr>
            <a:xfrm>
              <a:off x="5154781" y="5745992"/>
              <a:ext cx="918883" cy="430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uSID2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634F4E-1241-4195-B91B-75A1A557A8C9}"/>
                </a:ext>
              </a:extLst>
            </p:cNvPr>
            <p:cNvSpPr txBox="1"/>
            <p:nvPr/>
          </p:nvSpPr>
          <p:spPr>
            <a:xfrm>
              <a:off x="6179002" y="5744811"/>
              <a:ext cx="918883" cy="430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uSID3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352BF8-EC05-0DC4-A6DE-1F87C1455F2A}"/>
                </a:ext>
              </a:extLst>
            </p:cNvPr>
            <p:cNvSpPr txBox="1"/>
            <p:nvPr/>
          </p:nvSpPr>
          <p:spPr>
            <a:xfrm>
              <a:off x="7097884" y="5744811"/>
              <a:ext cx="918883" cy="430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uSID4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8C4293-8E34-BC88-9192-EED6A1F6DC62}"/>
                </a:ext>
              </a:extLst>
            </p:cNvPr>
            <p:cNvSpPr txBox="1"/>
            <p:nvPr/>
          </p:nvSpPr>
          <p:spPr>
            <a:xfrm>
              <a:off x="8063832" y="5745992"/>
              <a:ext cx="918883" cy="430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uSID5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5B2AD1-CD1A-27A7-08F8-1018952F8790}"/>
                </a:ext>
              </a:extLst>
            </p:cNvPr>
            <p:cNvSpPr txBox="1"/>
            <p:nvPr/>
          </p:nvSpPr>
          <p:spPr>
            <a:xfrm>
              <a:off x="8982715" y="5745993"/>
              <a:ext cx="918883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uSID6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D0486-B246-DBB7-DDE9-BDAD2EEBA060}"/>
                </a:ext>
              </a:extLst>
            </p:cNvPr>
            <p:cNvSpPr txBox="1"/>
            <p:nvPr/>
          </p:nvSpPr>
          <p:spPr>
            <a:xfrm>
              <a:off x="2248840" y="5743631"/>
              <a:ext cx="2172212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uSID 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49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DC20-6681-4662-A6DA-487B55F2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CF515-504F-407C-B4EF-4991F61983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600" dirty="0"/>
              <a:t>Lead operators</a:t>
            </a:r>
          </a:p>
          <a:p>
            <a:r>
              <a:rPr lang="en-US" sz="1600" dirty="0"/>
              <a:t>EcoSystem Partners</a:t>
            </a:r>
          </a:p>
          <a:p>
            <a:r>
              <a:rPr lang="en-US" sz="1600" dirty="0"/>
              <a:t>Academic and Open-Source Partners</a:t>
            </a:r>
          </a:p>
          <a:p>
            <a:r>
              <a:rPr lang="en-US" sz="1600" dirty="0"/>
              <a:t>IETF Partners</a:t>
            </a:r>
          </a:p>
          <a:p>
            <a:r>
              <a:rPr lang="en-US" sz="1600" dirty="0"/>
              <a:t>Cisco SR Team</a:t>
            </a:r>
          </a:p>
        </p:txBody>
      </p:sp>
      <p:pic>
        <p:nvPicPr>
          <p:cNvPr id="5" name="Picture 4" descr="A picture containing cake, indoor&#10;&#10;Description automatically generated">
            <a:extLst>
              <a:ext uri="{FF2B5EF4-FFF2-40B4-BE49-F238E27FC236}">
                <a16:creationId xmlns:a16="http://schemas.microsoft.com/office/drawing/2014/main" id="{F9C4CE37-35EA-45C4-8A8C-95FFD7BFC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010" y="687195"/>
            <a:ext cx="3760748" cy="40576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6EA635E-A0D4-4DF3-8AEC-89EAD186C59D}"/>
              </a:ext>
            </a:extLst>
          </p:cNvPr>
          <p:cNvGrpSpPr/>
          <p:nvPr/>
        </p:nvGrpSpPr>
        <p:grpSpPr>
          <a:xfrm>
            <a:off x="5286829" y="2542236"/>
            <a:ext cx="1659908" cy="1659908"/>
            <a:chOff x="2084799" y="4113247"/>
            <a:chExt cx="2213211" cy="221321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5EF94FC-2D68-41B7-BDB2-80CA1CD91B81}"/>
                </a:ext>
              </a:extLst>
            </p:cNvPr>
            <p:cNvSpPr/>
            <p:nvPr/>
          </p:nvSpPr>
          <p:spPr>
            <a:xfrm>
              <a:off x="2138400" y="4201052"/>
              <a:ext cx="2091600" cy="20376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BE" dirty="0">
                <a:latin typeface="Calibri Light" panose="020F0302020204030204" pitchFamily="34" charset="0"/>
              </a:endParaRPr>
            </a:p>
          </p:txBody>
        </p:sp>
        <p:pic>
          <p:nvPicPr>
            <p:cNvPr id="9" name="Picture 8" descr="Logo, icon&#10;&#10;Description automatically generated">
              <a:extLst>
                <a:ext uri="{FF2B5EF4-FFF2-40B4-BE49-F238E27FC236}">
                  <a16:creationId xmlns:a16="http://schemas.microsoft.com/office/drawing/2014/main" id="{E6F17184-43C2-4EAD-8A3A-C11070FA8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4799" y="4113247"/>
              <a:ext cx="2213211" cy="2213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692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4BAB9F-A97B-4E09-88CA-FBCAB1977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073150"/>
            <a:ext cx="8277344" cy="3517900"/>
          </a:xfrm>
        </p:spPr>
        <p:txBody>
          <a:bodyPr/>
          <a:lstStyle/>
          <a:p>
            <a:r>
              <a:rPr lang="en-US" sz="1800" dirty="0"/>
              <a:t>uSID reuses SRH (RFC8754) without any change</a:t>
            </a:r>
          </a:p>
          <a:p>
            <a:r>
              <a:rPr lang="en-US" sz="1800" dirty="0"/>
              <a:t>uSID strictly applies the SRv6 Network Programming (RFC8986)</a:t>
            </a:r>
          </a:p>
          <a:p>
            <a:r>
              <a:rPr lang="en-US" sz="1800" dirty="0"/>
              <a:t>uSID can be bound to any Network Programming Instruction</a:t>
            </a:r>
          </a:p>
          <a:p>
            <a:pPr marL="57149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722AE5-255B-4F5A-8266-AABF42910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SRv6 Integration</a:t>
            </a:r>
          </a:p>
        </p:txBody>
      </p:sp>
    </p:spTree>
    <p:extLst>
      <p:ext uri="{BB962C8B-B14F-4D97-AF65-F5344CB8AC3E}">
        <p14:creationId xmlns:p14="http://schemas.microsoft.com/office/powerpoint/2010/main" val="3921339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79A147-6903-4938-91A8-4175F220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SRv6 uSID offers the best SRv6 Compression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911F8-4F10-4DAD-926F-F267CE829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501" y="1238472"/>
            <a:ext cx="5552999" cy="32614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9A82DFD-BD84-4E2D-A2DB-392C6080908D}"/>
              </a:ext>
            </a:extLst>
          </p:cNvPr>
          <p:cNvGrpSpPr/>
          <p:nvPr/>
        </p:nvGrpSpPr>
        <p:grpSpPr>
          <a:xfrm>
            <a:off x="3709863" y="2235224"/>
            <a:ext cx="1824116" cy="1884017"/>
            <a:chOff x="6037284" y="2508089"/>
            <a:chExt cx="2432154" cy="251202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AC2DC97-7E73-41DC-AECE-1ECBF6168280}"/>
                </a:ext>
              </a:extLst>
            </p:cNvPr>
            <p:cNvSpPr/>
            <p:nvPr/>
          </p:nvSpPr>
          <p:spPr>
            <a:xfrm>
              <a:off x="7966800" y="283680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headEnd type="none" w="med" len="med"/>
              <a:tailEnd type="triangl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BE" dirty="0">
                <a:latin typeface="Calibri Light" panose="020F030202020403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EB79D2-A360-4C47-95F8-87A266102B16}"/>
                </a:ext>
              </a:extLst>
            </p:cNvPr>
            <p:cNvSpPr/>
            <p:nvPr/>
          </p:nvSpPr>
          <p:spPr>
            <a:xfrm>
              <a:off x="7966800" y="4149856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headEnd type="none" w="med" len="med"/>
              <a:tailEnd type="triangl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BE" dirty="0">
                <a:latin typeface="Calibri Light" panose="020F030202020403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A9A9D9-283E-48BA-AB8C-BDB62D75B1AB}"/>
                </a:ext>
              </a:extLst>
            </p:cNvPr>
            <p:cNvSpPr/>
            <p:nvPr/>
          </p:nvSpPr>
          <p:spPr>
            <a:xfrm>
              <a:off x="7909200" y="4820400"/>
              <a:ext cx="237600" cy="199712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BE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A0F92C-04F0-460F-ACCB-BFA9A246FFD8}"/>
                </a:ext>
              </a:extLst>
            </p:cNvPr>
            <p:cNvSpPr txBox="1"/>
            <p:nvPr/>
          </p:nvSpPr>
          <p:spPr>
            <a:xfrm>
              <a:off x="6134725" y="2508089"/>
              <a:ext cx="194007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6"/>
                  </a:solidFill>
                  <a:latin typeface="Calibri Light" panose="020F0302020204030204" pitchFamily="34" charset="0"/>
                </a:rPr>
                <a:t>SRv6: 208 bytes</a:t>
              </a:r>
              <a:endParaRPr lang="en-BE" sz="1500" dirty="0">
                <a:solidFill>
                  <a:schemeClr val="accent6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E629EC-9A51-4A11-817B-86BB360F3873}"/>
                </a:ext>
              </a:extLst>
            </p:cNvPr>
            <p:cNvSpPr txBox="1"/>
            <p:nvPr/>
          </p:nvSpPr>
          <p:spPr>
            <a:xfrm>
              <a:off x="6037284" y="3803747"/>
              <a:ext cx="2432154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6"/>
                  </a:solidFill>
                  <a:latin typeface="Calibri Light" panose="020F0302020204030204" pitchFamily="34" charset="0"/>
                </a:rPr>
                <a:t>SRv6 uSID: 64 bytes</a:t>
              </a:r>
              <a:endParaRPr lang="en-BE" sz="1500" dirty="0">
                <a:solidFill>
                  <a:schemeClr val="accent6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977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C227B0-1790-B595-224B-A8CCE2E6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SRv6 uSID in Deployments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B6B3E-3DF0-D32F-D841-55270604BC4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398" b="23693"/>
          <a:stretch/>
        </p:blipFill>
        <p:spPr>
          <a:xfrm>
            <a:off x="0" y="1140014"/>
            <a:ext cx="4320000" cy="189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306458-F682-CB00-946A-51385154064D}"/>
              </a:ext>
            </a:extLst>
          </p:cNvPr>
          <p:cNvSpPr txBox="1"/>
          <p:nvPr/>
        </p:nvSpPr>
        <p:spPr>
          <a:xfrm>
            <a:off x="264016" y="3184238"/>
            <a:ext cx="4055983" cy="2077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750" dirty="0">
                <a:hlinkClick r:id="rId3"/>
              </a:rPr>
              <a:t>https://www.segment-routing.net/conferences/MPLS-WC-2022-Amit-Dhamija/</a:t>
            </a:r>
            <a:r>
              <a:rPr lang="en-US" sz="75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CE11D-0752-CA37-AEAE-3F94D3FC0225}"/>
              </a:ext>
            </a:extLst>
          </p:cNvPr>
          <p:cNvSpPr txBox="1"/>
          <p:nvPr/>
        </p:nvSpPr>
        <p:spPr>
          <a:xfrm>
            <a:off x="4559984" y="3091905"/>
            <a:ext cx="4320000" cy="5770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>
                <a:hlinkClick r:id="rId4"/>
              </a:rPr>
              <a:t>https://www.segment-routing.net/conferences/MPLS-WC-2022-Daniel-Voyer/</a:t>
            </a:r>
            <a:br>
              <a:rPr lang="en-US" sz="750" dirty="0"/>
            </a:br>
            <a:r>
              <a:rPr lang="en-US" sz="750" dirty="0">
                <a:hlinkClick r:id="rId5"/>
              </a:rPr>
              <a:t>https://www.segment-routing.net/conferences/MPLS-WC-2022-Daniel-Bernier-Jesper-Eriksson/</a:t>
            </a:r>
            <a:r>
              <a:rPr lang="en-US" sz="750" dirty="0"/>
              <a:t> </a:t>
            </a:r>
          </a:p>
          <a:p>
            <a:r>
              <a:rPr lang="en-US" sz="9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CF7145-7733-2A27-ABBF-BB7A6AC7433D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b="14916"/>
          <a:stretch/>
        </p:blipFill>
        <p:spPr>
          <a:xfrm>
            <a:off x="4572000" y="1106596"/>
            <a:ext cx="432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06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CAEC356-3CDE-4CB8-985C-866D9199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842" y="4284797"/>
            <a:ext cx="1639608" cy="6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grammable Networking Solutions">
            <a:extLst>
              <a:ext uri="{FF2B5EF4-FFF2-40B4-BE49-F238E27FC236}">
                <a16:creationId xmlns:a16="http://schemas.microsoft.com/office/drawing/2014/main" id="{8E83B0DB-87F8-4F99-8965-E3C64DB0F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7755" y="4410104"/>
            <a:ext cx="2079850" cy="7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645AC0-9324-4289-98F5-CA16EF1041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097925"/>
            <a:ext cx="8277344" cy="3493125"/>
          </a:xfrm>
        </p:spPr>
        <p:txBody>
          <a:bodyPr/>
          <a:lstStyle/>
          <a:p>
            <a:r>
              <a:rPr lang="en-US" sz="1800" dirty="0"/>
              <a:t>Cisco, NoviFlow, Arrcus, Nokia, </a:t>
            </a:r>
            <a:r>
              <a:rPr lang="en-US" sz="1800" dirty="0" err="1"/>
              <a:t>Ciena</a:t>
            </a:r>
            <a:r>
              <a:rPr lang="en-US" sz="1800" dirty="0"/>
              <a:t> </a:t>
            </a:r>
          </a:p>
          <a:p>
            <a:r>
              <a:rPr lang="en-US" sz="1800" dirty="0"/>
              <a:t>Merchant: Silicon One, Broadcom, Marvell, Barefoot</a:t>
            </a:r>
          </a:p>
          <a:p>
            <a:r>
              <a:rPr lang="en-US" sz="1800" dirty="0"/>
              <a:t>Open Source: Linux, FD.io, P4, eBPF, Cillium, SAI, SONIC, FRR </a:t>
            </a:r>
            <a:endParaRPr lang="en-BE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47C65B-9525-4D1D-83E9-8A68FA16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SRv6 uSID - Rich Eco-System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72C077-EC07-42DD-9FA9-9DDE02F77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686" y="1639910"/>
            <a:ext cx="1621691" cy="468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E6FF8A-E6B1-4E1D-BF35-E4995126B0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4724" y="62132"/>
            <a:ext cx="1452653" cy="766615"/>
          </a:xfrm>
          <a:prstGeom prst="rect">
            <a:avLst/>
          </a:prstGeom>
        </p:spPr>
      </p:pic>
      <p:pic>
        <p:nvPicPr>
          <p:cNvPr id="12" name="Picture 6" descr="Discover the Power of Arrcus Connected Edge">
            <a:extLst>
              <a:ext uri="{FF2B5EF4-FFF2-40B4-BE49-F238E27FC236}">
                <a16:creationId xmlns:a16="http://schemas.microsoft.com/office/drawing/2014/main" id="{FD80778D-7F6E-4753-97AC-988CE5C8A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639" y="2356481"/>
            <a:ext cx="1859738" cy="34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'New Marvell' Makes Its Appearance After 25 Years">
            <a:extLst>
              <a:ext uri="{FF2B5EF4-FFF2-40B4-BE49-F238E27FC236}">
                <a16:creationId xmlns:a16="http://schemas.microsoft.com/office/drawing/2014/main" id="{CFB33EC3-CF7D-485D-9540-870A0CD6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720" y="3542269"/>
            <a:ext cx="1413074" cy="40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EA728D6-C1C8-4BB5-8440-1C67CABEB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880" y="1076720"/>
            <a:ext cx="2697497" cy="3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4 - Open Networking Foundation">
            <a:extLst>
              <a:ext uri="{FF2B5EF4-FFF2-40B4-BE49-F238E27FC236}">
                <a16:creationId xmlns:a16="http://schemas.microsoft.com/office/drawing/2014/main" id="{4E61D0B1-7F5A-4042-BE4B-4AD9F51EC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349" y="3022159"/>
            <a:ext cx="1299102" cy="108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58C57F-3BD0-400B-8737-B1EE55507D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436" y="3285528"/>
            <a:ext cx="1812006" cy="759389"/>
          </a:xfrm>
          <a:prstGeom prst="rect">
            <a:avLst/>
          </a:prstGeom>
        </p:spPr>
      </p:pic>
      <p:pic>
        <p:nvPicPr>
          <p:cNvPr id="2056" name="Picture 8" descr="SMB3 for Linux—YNQ™ | Commercial SMB3 client and server">
            <a:extLst>
              <a:ext uri="{FF2B5EF4-FFF2-40B4-BE49-F238E27FC236}">
                <a16:creationId xmlns:a16="http://schemas.microsoft.com/office/drawing/2014/main" id="{44D88EF2-07F4-482E-911E-53A83A411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398" y="3739790"/>
            <a:ext cx="1371768" cy="6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6A2355-742C-4779-ACDC-86C96B5BB17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900" y="4220121"/>
            <a:ext cx="724168" cy="724168"/>
          </a:xfrm>
          <a:prstGeom prst="rect">
            <a:avLst/>
          </a:prstGeom>
        </p:spPr>
      </p:pic>
      <p:pic>
        <p:nvPicPr>
          <p:cNvPr id="1030" name="Picture 6" descr="eBPF - Introduction, Tutorials &amp; Community Resources">
            <a:extLst>
              <a:ext uri="{FF2B5EF4-FFF2-40B4-BE49-F238E27FC236}">
                <a16:creationId xmlns:a16="http://schemas.microsoft.com/office/drawing/2014/main" id="{8A95F9AE-8126-4019-A54D-ADDE6CB8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8009" y="4443658"/>
            <a:ext cx="1349249" cy="4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03D5EB-AD5C-45B0-94B2-8CDD8AACAA9C}"/>
              </a:ext>
            </a:extLst>
          </p:cNvPr>
          <p:cNvGrpSpPr/>
          <p:nvPr/>
        </p:nvGrpSpPr>
        <p:grpSpPr>
          <a:xfrm>
            <a:off x="6584449" y="2859397"/>
            <a:ext cx="2442927" cy="533597"/>
            <a:chOff x="8779265" y="3886782"/>
            <a:chExt cx="3257236" cy="71146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760214-A8C5-4EBD-8949-7DE470634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01590" y="4003114"/>
              <a:ext cx="2134911" cy="54084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BE3B8B-3E13-4995-AD49-D23EDE6FE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9265" y="3886782"/>
              <a:ext cx="1072286" cy="711462"/>
            </a:xfrm>
            <a:prstGeom prst="rect">
              <a:avLst/>
            </a:prstGeom>
          </p:spPr>
        </p:pic>
      </p:grpSp>
      <p:pic>
        <p:nvPicPr>
          <p:cNvPr id="6" name="Picture 4" descr="Ciena – Logos Download">
            <a:extLst>
              <a:ext uri="{FF2B5EF4-FFF2-40B4-BE49-F238E27FC236}">
                <a16:creationId xmlns:a16="http://schemas.microsoft.com/office/drawing/2014/main" id="{DBDE618D-D9DF-4E4C-BD01-382835958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938" y="3989228"/>
            <a:ext cx="1416666" cy="47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82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795447-2DBA-8754-7AFF-479C2EE9F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SRv6 Technology Status and Deployment Update</a:t>
            </a:r>
          </a:p>
          <a:p>
            <a:pPr lvl="1"/>
            <a:r>
              <a:rPr lang="en-US">
                <a:hlinkClick r:id="rId3"/>
              </a:rPr>
              <a:t>https</a:t>
            </a:r>
            <a:r>
              <a:rPr lang="en-US" dirty="0">
                <a:hlinkClick r:id="rId3"/>
              </a:rPr>
              <a:t>://www.segment-routing.net/conferences/MPLS-WC-2022-Clarence-Filsfils/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15AA20-7966-1A89-B907-ADAA8CF7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uSID</a:t>
            </a:r>
          </a:p>
        </p:txBody>
      </p:sp>
    </p:spTree>
    <p:extLst>
      <p:ext uri="{BB962C8B-B14F-4D97-AF65-F5344CB8AC3E}">
        <p14:creationId xmlns:p14="http://schemas.microsoft.com/office/powerpoint/2010/main" val="3791414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FBF00-E557-4AC2-87D3-94E6AC8D4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Path Tracing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68517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C8EB4A51-169F-664A-887B-DD50E740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exact path from A to M is not known</a:t>
            </a:r>
            <a:br>
              <a:rPr lang="en-US" dirty="0"/>
            </a:b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6C484DC-4B41-2D47-AB04-6E77C58C8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017" y="834892"/>
            <a:ext cx="5738577" cy="4168551"/>
          </a:xfrm>
        </p:spPr>
        <p:txBody>
          <a:bodyPr/>
          <a:lstStyle/>
          <a:p>
            <a:r>
              <a:rPr lang="en-US" sz="2100" dirty="0"/>
              <a:t>7 possible “valid” ECMP path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ABFM, ABGM, ACFM, ACGM, ACHM, ADGM, ADHM …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marL="57149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pPr marL="57149" indent="0">
              <a:buNone/>
            </a:pPr>
            <a:endParaRPr lang="en-US" dirty="0"/>
          </a:p>
        </p:txBody>
      </p:sp>
      <p:sp>
        <p:nvSpPr>
          <p:cNvPr id="64" name="Rectangle: Rounded Corners 4">
            <a:extLst>
              <a:ext uri="{FF2B5EF4-FFF2-40B4-BE49-F238E27FC236}">
                <a16:creationId xmlns:a16="http://schemas.microsoft.com/office/drawing/2014/main" id="{0DC261FA-2F32-FE4B-B2D6-19DA6F4F46D2}"/>
              </a:ext>
            </a:extLst>
          </p:cNvPr>
          <p:cNvSpPr/>
          <p:nvPr/>
        </p:nvSpPr>
        <p:spPr>
          <a:xfrm>
            <a:off x="5405844" y="232065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</a:p>
        </p:txBody>
      </p:sp>
      <p:sp>
        <p:nvSpPr>
          <p:cNvPr id="65" name="Rectangle: Rounded Corners 5">
            <a:extLst>
              <a:ext uri="{FF2B5EF4-FFF2-40B4-BE49-F238E27FC236}">
                <a16:creationId xmlns:a16="http://schemas.microsoft.com/office/drawing/2014/main" id="{1BD607D6-F4B1-9641-A93E-9B6872348059}"/>
              </a:ext>
            </a:extLst>
          </p:cNvPr>
          <p:cNvSpPr/>
          <p:nvPr/>
        </p:nvSpPr>
        <p:spPr>
          <a:xfrm>
            <a:off x="6496644" y="233010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</a:p>
        </p:txBody>
      </p:sp>
      <p:sp>
        <p:nvSpPr>
          <p:cNvPr id="66" name="Rectangle: Rounded Corners 6">
            <a:extLst>
              <a:ext uri="{FF2B5EF4-FFF2-40B4-BE49-F238E27FC236}">
                <a16:creationId xmlns:a16="http://schemas.microsoft.com/office/drawing/2014/main" id="{4A6BF1FB-D62E-C34F-B54F-BF8AB36E4E3B}"/>
              </a:ext>
            </a:extLst>
          </p:cNvPr>
          <p:cNvSpPr/>
          <p:nvPr/>
        </p:nvSpPr>
        <p:spPr>
          <a:xfrm>
            <a:off x="7568544" y="232740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</a:p>
        </p:txBody>
      </p:sp>
      <p:sp>
        <p:nvSpPr>
          <p:cNvPr id="67" name="Rectangle: Rounded Corners 7">
            <a:extLst>
              <a:ext uri="{FF2B5EF4-FFF2-40B4-BE49-F238E27FC236}">
                <a16:creationId xmlns:a16="http://schemas.microsoft.com/office/drawing/2014/main" id="{9374C5B7-2608-8341-A7BE-A99A5ADDCFAA}"/>
              </a:ext>
            </a:extLst>
          </p:cNvPr>
          <p:cNvSpPr/>
          <p:nvPr/>
        </p:nvSpPr>
        <p:spPr>
          <a:xfrm>
            <a:off x="6496644" y="178200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</a:p>
        </p:txBody>
      </p:sp>
      <p:sp>
        <p:nvSpPr>
          <p:cNvPr id="68" name="Rectangle: Rounded Corners 8">
            <a:extLst>
              <a:ext uri="{FF2B5EF4-FFF2-40B4-BE49-F238E27FC236}">
                <a16:creationId xmlns:a16="http://schemas.microsoft.com/office/drawing/2014/main" id="{C43FE16A-3E27-6A48-AC60-1A5CF522EEF4}"/>
              </a:ext>
            </a:extLst>
          </p:cNvPr>
          <p:cNvSpPr/>
          <p:nvPr/>
        </p:nvSpPr>
        <p:spPr>
          <a:xfrm>
            <a:off x="7568544" y="178605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</a:p>
        </p:txBody>
      </p:sp>
      <p:sp>
        <p:nvSpPr>
          <p:cNvPr id="69" name="Rectangle: Rounded Corners 9">
            <a:extLst>
              <a:ext uri="{FF2B5EF4-FFF2-40B4-BE49-F238E27FC236}">
                <a16:creationId xmlns:a16="http://schemas.microsoft.com/office/drawing/2014/main" id="{591B2AEA-9019-D543-B4BD-7D92867671AC}"/>
              </a:ext>
            </a:extLst>
          </p:cNvPr>
          <p:cNvSpPr/>
          <p:nvPr/>
        </p:nvSpPr>
        <p:spPr>
          <a:xfrm>
            <a:off x="6496644" y="287820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</a:p>
        </p:txBody>
      </p:sp>
      <p:sp>
        <p:nvSpPr>
          <p:cNvPr id="70" name="Rectangle: Rounded Corners 10">
            <a:extLst>
              <a:ext uri="{FF2B5EF4-FFF2-40B4-BE49-F238E27FC236}">
                <a16:creationId xmlns:a16="http://schemas.microsoft.com/office/drawing/2014/main" id="{CCDED364-17BD-8542-808E-DCCE5C612AEA}"/>
              </a:ext>
            </a:extLst>
          </p:cNvPr>
          <p:cNvSpPr/>
          <p:nvPr/>
        </p:nvSpPr>
        <p:spPr>
          <a:xfrm>
            <a:off x="7568544" y="124200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</a:p>
        </p:txBody>
      </p:sp>
      <p:sp>
        <p:nvSpPr>
          <p:cNvPr id="71" name="Rectangle: Rounded Corners 11">
            <a:extLst>
              <a:ext uri="{FF2B5EF4-FFF2-40B4-BE49-F238E27FC236}">
                <a16:creationId xmlns:a16="http://schemas.microsoft.com/office/drawing/2014/main" id="{127A8F0B-BC94-194A-AFAB-B72E77D35B8F}"/>
              </a:ext>
            </a:extLst>
          </p:cNvPr>
          <p:cNvSpPr/>
          <p:nvPr/>
        </p:nvSpPr>
        <p:spPr>
          <a:xfrm>
            <a:off x="7568544" y="286875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</a:p>
        </p:txBody>
      </p:sp>
      <p:sp>
        <p:nvSpPr>
          <p:cNvPr id="75" name="Rectangle: Rounded Corners 15">
            <a:extLst>
              <a:ext uri="{FF2B5EF4-FFF2-40B4-BE49-F238E27FC236}">
                <a16:creationId xmlns:a16="http://schemas.microsoft.com/office/drawing/2014/main" id="{A6E6C6E0-17D2-1640-9D40-9CE7F31942FB}"/>
              </a:ext>
            </a:extLst>
          </p:cNvPr>
          <p:cNvSpPr/>
          <p:nvPr/>
        </p:nvSpPr>
        <p:spPr>
          <a:xfrm>
            <a:off x="8640444" y="178740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</a:t>
            </a:r>
          </a:p>
        </p:txBody>
      </p:sp>
      <p:sp>
        <p:nvSpPr>
          <p:cNvPr id="77" name="Rectangle: Rounded Corners 17">
            <a:extLst>
              <a:ext uri="{FF2B5EF4-FFF2-40B4-BE49-F238E27FC236}">
                <a16:creationId xmlns:a16="http://schemas.microsoft.com/office/drawing/2014/main" id="{699BEE8D-5EBB-9A4F-80E3-D5B6F52684E8}"/>
              </a:ext>
            </a:extLst>
          </p:cNvPr>
          <p:cNvSpPr/>
          <p:nvPr/>
        </p:nvSpPr>
        <p:spPr>
          <a:xfrm>
            <a:off x="8640444" y="232875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EF47DB7-EA63-814A-ACAD-514081E00DC3}"/>
              </a:ext>
            </a:extLst>
          </p:cNvPr>
          <p:cNvGrpSpPr/>
          <p:nvPr/>
        </p:nvGrpSpPr>
        <p:grpSpPr>
          <a:xfrm>
            <a:off x="5735244" y="1902825"/>
            <a:ext cx="761400" cy="1096200"/>
            <a:chOff x="7646992" y="2537100"/>
            <a:chExt cx="1015200" cy="146160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03E610C-7218-9848-AF52-A3438612D205}"/>
                </a:ext>
              </a:extLst>
            </p:cNvPr>
            <p:cNvCxnSpPr>
              <a:stCxn id="64" idx="3"/>
              <a:endCxn id="67" idx="1"/>
            </p:cNvCxnSpPr>
            <p:nvPr/>
          </p:nvCxnSpPr>
          <p:spPr>
            <a:xfrm flipV="1">
              <a:off x="7646992" y="2537100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5BA193F-BEFC-1B4E-B0FE-646BC730594E}"/>
                </a:ext>
              </a:extLst>
            </p:cNvPr>
            <p:cNvCxnSpPr>
              <a:cxnSpLocks/>
              <a:stCxn id="64" idx="3"/>
              <a:endCxn id="65" idx="1"/>
            </p:cNvCxnSpPr>
            <p:nvPr/>
          </p:nvCxnSpPr>
          <p:spPr>
            <a:xfrm>
              <a:off x="7646992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65A1F59D-EAFE-C747-A222-309156CDCAFB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>
              <a:off x="7657792" y="3255300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1045A26-5687-544B-9BDF-3F041D09DF8D}"/>
              </a:ext>
            </a:extLst>
          </p:cNvPr>
          <p:cNvGrpSpPr/>
          <p:nvPr/>
        </p:nvGrpSpPr>
        <p:grpSpPr>
          <a:xfrm>
            <a:off x="6826044" y="1360125"/>
            <a:ext cx="761400" cy="1096200"/>
            <a:chOff x="774000" y="2537100"/>
            <a:chExt cx="1015200" cy="1461600"/>
          </a:xfrm>
        </p:grpSpPr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72249E69-458D-8C42-9598-2EAE1D97284A}"/>
                </a:ext>
              </a:extLst>
            </p:cNvPr>
            <p:cNvCxnSpPr/>
            <p:nvPr/>
          </p:nvCxnSpPr>
          <p:spPr>
            <a:xfrm flipV="1">
              <a:off x="774000" y="2537100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4859A294-627C-9E41-89E8-A68761F4E9A9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680D0BCA-A438-B14E-8C8A-AEAEB830F9C6}"/>
                </a:ext>
              </a:extLst>
            </p:cNvPr>
            <p:cNvCxnSpPr>
              <a:cxnSpLocks/>
            </p:cNvCxnSpPr>
            <p:nvPr/>
          </p:nvCxnSpPr>
          <p:spPr>
            <a:xfrm>
              <a:off x="784800" y="3255300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666D615-D73B-804C-B69C-EE9DA234D73C}"/>
              </a:ext>
            </a:extLst>
          </p:cNvPr>
          <p:cNvGrpSpPr/>
          <p:nvPr/>
        </p:nvGrpSpPr>
        <p:grpSpPr>
          <a:xfrm>
            <a:off x="6816594" y="1927125"/>
            <a:ext cx="761400" cy="1096200"/>
            <a:chOff x="774000" y="2537100"/>
            <a:chExt cx="1015200" cy="1461600"/>
          </a:xfrm>
        </p:grpSpPr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D548C951-4B27-6C45-9F01-DE65DF247FBE}"/>
                </a:ext>
              </a:extLst>
            </p:cNvPr>
            <p:cNvCxnSpPr/>
            <p:nvPr/>
          </p:nvCxnSpPr>
          <p:spPr>
            <a:xfrm flipV="1">
              <a:off x="774000" y="2537100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D314F739-742C-2142-B685-08DCC7747735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1FCBE889-77F7-484E-B3AA-6BDB4980EA94}"/>
                </a:ext>
              </a:extLst>
            </p:cNvPr>
            <p:cNvCxnSpPr>
              <a:cxnSpLocks/>
            </p:cNvCxnSpPr>
            <p:nvPr/>
          </p:nvCxnSpPr>
          <p:spPr>
            <a:xfrm>
              <a:off x="784800" y="3255300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C1E450F-3B14-B345-9FD6-1663775CB651}"/>
              </a:ext>
            </a:extLst>
          </p:cNvPr>
          <p:cNvGrpSpPr/>
          <p:nvPr/>
        </p:nvGrpSpPr>
        <p:grpSpPr>
          <a:xfrm>
            <a:off x="6817944" y="2508683"/>
            <a:ext cx="761400" cy="548100"/>
            <a:chOff x="774000" y="2537100"/>
            <a:chExt cx="1015200" cy="730800"/>
          </a:xfrm>
        </p:grpSpPr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604E00F-A2E8-8F49-A32A-1B174B8C61BC}"/>
                </a:ext>
              </a:extLst>
            </p:cNvPr>
            <p:cNvCxnSpPr/>
            <p:nvPr/>
          </p:nvCxnSpPr>
          <p:spPr>
            <a:xfrm flipV="1">
              <a:off x="774000" y="2537100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2B57A58A-70BC-AF40-B036-C1D2A013CD2C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C24B8446-80A9-7D4B-A9EA-4C2240AFFE65}"/>
              </a:ext>
            </a:extLst>
          </p:cNvPr>
          <p:cNvCxnSpPr>
            <a:cxnSpLocks/>
          </p:cNvCxnSpPr>
          <p:nvPr/>
        </p:nvCxnSpPr>
        <p:spPr>
          <a:xfrm>
            <a:off x="7896594" y="1341225"/>
            <a:ext cx="753300" cy="5575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660D094-3CB1-704F-AAFE-FD60D45DB449}"/>
              </a:ext>
            </a:extLst>
          </p:cNvPr>
          <p:cNvGrpSpPr/>
          <p:nvPr/>
        </p:nvGrpSpPr>
        <p:grpSpPr>
          <a:xfrm>
            <a:off x="7906044" y="1910925"/>
            <a:ext cx="761400" cy="557550"/>
            <a:chOff x="774000" y="3255300"/>
            <a:chExt cx="1015200" cy="743400"/>
          </a:xfrm>
        </p:grpSpPr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6AC9DA51-3B44-B74A-A61D-A05105399376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BB260760-A89A-4A4C-8F67-97C50640384F}"/>
                </a:ext>
              </a:extLst>
            </p:cNvPr>
            <p:cNvCxnSpPr>
              <a:cxnSpLocks/>
            </p:cNvCxnSpPr>
            <p:nvPr/>
          </p:nvCxnSpPr>
          <p:spPr>
            <a:xfrm>
              <a:off x="784800" y="3255300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7B9F643-A0A8-9B40-81A3-F8F141CA2C0D}"/>
              </a:ext>
            </a:extLst>
          </p:cNvPr>
          <p:cNvGrpSpPr/>
          <p:nvPr/>
        </p:nvGrpSpPr>
        <p:grpSpPr>
          <a:xfrm>
            <a:off x="7906044" y="1949783"/>
            <a:ext cx="761400" cy="548100"/>
            <a:chOff x="774000" y="2537100"/>
            <a:chExt cx="1015200" cy="730800"/>
          </a:xfrm>
        </p:grpSpPr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7B0BAFA5-E1CE-4044-9030-3A01233F444F}"/>
                </a:ext>
              </a:extLst>
            </p:cNvPr>
            <p:cNvCxnSpPr/>
            <p:nvPr/>
          </p:nvCxnSpPr>
          <p:spPr>
            <a:xfrm flipV="1">
              <a:off x="774000" y="2537100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2273CEF6-3BA1-BC44-A63C-D6014BAD6F2C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2673CE6C-A991-7B4B-B3AF-110B8BC4EFA4}"/>
              </a:ext>
            </a:extLst>
          </p:cNvPr>
          <p:cNvCxnSpPr/>
          <p:nvPr/>
        </p:nvCxnSpPr>
        <p:spPr>
          <a:xfrm flipV="1">
            <a:off x="7901994" y="2508683"/>
            <a:ext cx="761400" cy="5386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reeform: Shape 1">
            <a:extLst>
              <a:ext uri="{FF2B5EF4-FFF2-40B4-BE49-F238E27FC236}">
                <a16:creationId xmlns:a16="http://schemas.microsoft.com/office/drawing/2014/main" id="{1133CFA6-F726-7C49-97E1-129E25A4E015}"/>
              </a:ext>
            </a:extLst>
          </p:cNvPr>
          <p:cNvSpPr/>
          <p:nvPr/>
        </p:nvSpPr>
        <p:spPr>
          <a:xfrm>
            <a:off x="5735243" y="2415832"/>
            <a:ext cx="2887652" cy="56186"/>
          </a:xfrm>
          <a:custGeom>
            <a:avLst/>
            <a:gdLst>
              <a:gd name="connsiteX0" fmla="*/ 0 w 4081346"/>
              <a:gd name="connsiteY0" fmla="*/ 0 h 14868"/>
              <a:gd name="connsiteX1" fmla="*/ 4081346 w 4081346"/>
              <a:gd name="connsiteY1" fmla="*/ 14868 h 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81346" h="14868">
                <a:moveTo>
                  <a:pt x="0" y="0"/>
                </a:moveTo>
                <a:lnTo>
                  <a:pt x="4081346" y="14868"/>
                </a:lnTo>
              </a:path>
            </a:pathLst>
          </a:custGeom>
          <a:noFill/>
          <a:ln w="127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9" name="Freeform: Shape 2">
            <a:extLst>
              <a:ext uri="{FF2B5EF4-FFF2-40B4-BE49-F238E27FC236}">
                <a16:creationId xmlns:a16="http://schemas.microsoft.com/office/drawing/2014/main" id="{2CFE828F-BC7F-3D46-B538-2F246AC55E8F}"/>
              </a:ext>
            </a:extLst>
          </p:cNvPr>
          <p:cNvSpPr/>
          <p:nvPr/>
        </p:nvSpPr>
        <p:spPr>
          <a:xfrm>
            <a:off x="5728938" y="1925406"/>
            <a:ext cx="2932771" cy="437806"/>
          </a:xfrm>
          <a:custGeom>
            <a:avLst/>
            <a:gdLst>
              <a:gd name="connsiteX0" fmla="*/ 0 w 3984702"/>
              <a:gd name="connsiteY0" fmla="*/ 754690 h 783298"/>
              <a:gd name="connsiteX1" fmla="*/ 1237785 w 3984702"/>
              <a:gd name="connsiteY1" fmla="*/ 125 h 783298"/>
              <a:gd name="connsiteX2" fmla="*/ 2680010 w 3984702"/>
              <a:gd name="connsiteY2" fmla="*/ 695217 h 783298"/>
              <a:gd name="connsiteX3" fmla="*/ 3984702 w 3984702"/>
              <a:gd name="connsiteY3" fmla="*/ 750973 h 783298"/>
              <a:gd name="connsiteX0" fmla="*/ 0 w 3984702"/>
              <a:gd name="connsiteY0" fmla="*/ 522953 h 551561"/>
              <a:gd name="connsiteX1" fmla="*/ 1290279 w 3984702"/>
              <a:gd name="connsiteY1" fmla="*/ 208 h 551561"/>
              <a:gd name="connsiteX2" fmla="*/ 2680010 w 3984702"/>
              <a:gd name="connsiteY2" fmla="*/ 463480 h 551561"/>
              <a:gd name="connsiteX3" fmla="*/ 3984702 w 3984702"/>
              <a:gd name="connsiteY3" fmla="*/ 519236 h 551561"/>
              <a:gd name="connsiteX0" fmla="*/ 0 w 3984702"/>
              <a:gd name="connsiteY0" fmla="*/ 555133 h 583741"/>
              <a:gd name="connsiteX1" fmla="*/ 1296842 w 3984702"/>
              <a:gd name="connsiteY1" fmla="*/ 190 h 583741"/>
              <a:gd name="connsiteX2" fmla="*/ 2680010 w 3984702"/>
              <a:gd name="connsiteY2" fmla="*/ 495660 h 583741"/>
              <a:gd name="connsiteX3" fmla="*/ 3984702 w 3984702"/>
              <a:gd name="connsiteY3" fmla="*/ 551416 h 58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4702" h="583741">
                <a:moveTo>
                  <a:pt x="0" y="555133"/>
                </a:moveTo>
                <a:cubicBezTo>
                  <a:pt x="395558" y="182806"/>
                  <a:pt x="850174" y="10102"/>
                  <a:pt x="1296842" y="190"/>
                </a:cubicBezTo>
                <a:cubicBezTo>
                  <a:pt x="1743510" y="-9722"/>
                  <a:pt x="2222191" y="370519"/>
                  <a:pt x="2680010" y="495660"/>
                </a:cubicBezTo>
                <a:cubicBezTo>
                  <a:pt x="3137829" y="620801"/>
                  <a:pt x="3561265" y="586108"/>
                  <a:pt x="3984702" y="551416"/>
                </a:cubicBezTo>
              </a:path>
            </a:pathLst>
          </a:custGeom>
          <a:noFill/>
          <a:ln w="127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0" name="Freeform: Shape 3">
            <a:extLst>
              <a:ext uri="{FF2B5EF4-FFF2-40B4-BE49-F238E27FC236}">
                <a16:creationId xmlns:a16="http://schemas.microsoft.com/office/drawing/2014/main" id="{51DF1DA6-180B-C240-ACFE-C566FB5A4B33}"/>
              </a:ext>
            </a:extLst>
          </p:cNvPr>
          <p:cNvSpPr/>
          <p:nvPr/>
        </p:nvSpPr>
        <p:spPr>
          <a:xfrm>
            <a:off x="5742991" y="2486770"/>
            <a:ext cx="2860175" cy="442286"/>
          </a:xfrm>
          <a:custGeom>
            <a:avLst/>
            <a:gdLst>
              <a:gd name="connsiteX0" fmla="*/ 0 w 3906644"/>
              <a:gd name="connsiteY0" fmla="*/ 0 h 756017"/>
              <a:gd name="connsiteX1" fmla="*/ 1330712 w 3906644"/>
              <a:gd name="connsiteY1" fmla="*/ 754566 h 756017"/>
              <a:gd name="connsiteX2" fmla="*/ 2806390 w 3906644"/>
              <a:gd name="connsiteY2" fmla="*/ 189571 h 756017"/>
              <a:gd name="connsiteX3" fmla="*/ 3906644 w 3906644"/>
              <a:gd name="connsiteY3" fmla="*/ 137532 h 756017"/>
              <a:gd name="connsiteX0" fmla="*/ 0 w 3922478"/>
              <a:gd name="connsiteY0" fmla="*/ 0 h 688034"/>
              <a:gd name="connsiteX1" fmla="*/ 1346546 w 3922478"/>
              <a:gd name="connsiteY1" fmla="*/ 687406 h 688034"/>
              <a:gd name="connsiteX2" fmla="*/ 2822224 w 3922478"/>
              <a:gd name="connsiteY2" fmla="*/ 122411 h 688034"/>
              <a:gd name="connsiteX3" fmla="*/ 3922478 w 3922478"/>
              <a:gd name="connsiteY3" fmla="*/ 70372 h 688034"/>
              <a:gd name="connsiteX0" fmla="*/ 0 w 3896089"/>
              <a:gd name="connsiteY0" fmla="*/ 0 h 661971"/>
              <a:gd name="connsiteX1" fmla="*/ 1320157 w 3896089"/>
              <a:gd name="connsiteY1" fmla="*/ 661575 h 661971"/>
              <a:gd name="connsiteX2" fmla="*/ 2795835 w 3896089"/>
              <a:gd name="connsiteY2" fmla="*/ 96580 h 661971"/>
              <a:gd name="connsiteX3" fmla="*/ 3896089 w 3896089"/>
              <a:gd name="connsiteY3" fmla="*/ 44541 h 661971"/>
              <a:gd name="connsiteX0" fmla="*/ 0 w 3896089"/>
              <a:gd name="connsiteY0" fmla="*/ 0 h 589715"/>
              <a:gd name="connsiteX1" fmla="*/ 1335991 w 3896089"/>
              <a:gd name="connsiteY1" fmla="*/ 589250 h 589715"/>
              <a:gd name="connsiteX2" fmla="*/ 2795835 w 3896089"/>
              <a:gd name="connsiteY2" fmla="*/ 96580 h 589715"/>
              <a:gd name="connsiteX3" fmla="*/ 3896089 w 3896089"/>
              <a:gd name="connsiteY3" fmla="*/ 44541 h 58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6089" h="589715">
                <a:moveTo>
                  <a:pt x="0" y="0"/>
                </a:moveTo>
                <a:cubicBezTo>
                  <a:pt x="431490" y="361485"/>
                  <a:pt x="870019" y="573153"/>
                  <a:pt x="1335991" y="589250"/>
                </a:cubicBezTo>
                <a:cubicBezTo>
                  <a:pt x="1801963" y="605347"/>
                  <a:pt x="2366513" y="199419"/>
                  <a:pt x="2795835" y="96580"/>
                </a:cubicBezTo>
                <a:cubicBezTo>
                  <a:pt x="3225157" y="-6259"/>
                  <a:pt x="3560623" y="19141"/>
                  <a:pt x="3896089" y="44541"/>
                </a:cubicBezTo>
              </a:path>
            </a:pathLst>
          </a:custGeom>
          <a:noFill/>
          <a:ln w="127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1" name="Freeform: Shape 4">
            <a:extLst>
              <a:ext uri="{FF2B5EF4-FFF2-40B4-BE49-F238E27FC236}">
                <a16:creationId xmlns:a16="http://schemas.microsoft.com/office/drawing/2014/main" id="{30DEAFB3-F17E-B44D-BA9B-D0DB7B13BD98}"/>
              </a:ext>
            </a:extLst>
          </p:cNvPr>
          <p:cNvSpPr/>
          <p:nvPr/>
        </p:nvSpPr>
        <p:spPr>
          <a:xfrm>
            <a:off x="5714349" y="1756157"/>
            <a:ext cx="2932770" cy="605513"/>
          </a:xfrm>
          <a:custGeom>
            <a:avLst/>
            <a:gdLst>
              <a:gd name="connsiteX0" fmla="*/ 0 w 3910361"/>
              <a:gd name="connsiteY0" fmla="*/ 870901 h 870901"/>
              <a:gd name="connsiteX1" fmla="*/ 1323279 w 3910361"/>
              <a:gd name="connsiteY1" fmla="*/ 41993 h 870901"/>
              <a:gd name="connsiteX2" fmla="*/ 3007113 w 3910361"/>
              <a:gd name="connsiteY2" fmla="*/ 198111 h 870901"/>
              <a:gd name="connsiteX3" fmla="*/ 3910361 w 3910361"/>
              <a:gd name="connsiteY3" fmla="*/ 852315 h 870901"/>
              <a:gd name="connsiteX0" fmla="*/ 0 w 3833171"/>
              <a:gd name="connsiteY0" fmla="*/ 953618 h 953618"/>
              <a:gd name="connsiteX1" fmla="*/ 1246089 w 3833171"/>
              <a:gd name="connsiteY1" fmla="*/ 47521 h 953618"/>
              <a:gd name="connsiteX2" fmla="*/ 2929923 w 3833171"/>
              <a:gd name="connsiteY2" fmla="*/ 203639 h 953618"/>
              <a:gd name="connsiteX3" fmla="*/ 3833171 w 3833171"/>
              <a:gd name="connsiteY3" fmla="*/ 857843 h 953618"/>
              <a:gd name="connsiteX0" fmla="*/ 0 w 3833171"/>
              <a:gd name="connsiteY0" fmla="*/ 882483 h 882483"/>
              <a:gd name="connsiteX1" fmla="*/ 1246089 w 3833171"/>
              <a:gd name="connsiteY1" fmla="*/ 71389 h 882483"/>
              <a:gd name="connsiteX2" fmla="*/ 2929923 w 3833171"/>
              <a:gd name="connsiteY2" fmla="*/ 132504 h 882483"/>
              <a:gd name="connsiteX3" fmla="*/ 3833171 w 3833171"/>
              <a:gd name="connsiteY3" fmla="*/ 786708 h 882483"/>
              <a:gd name="connsiteX0" fmla="*/ 0 w 3833171"/>
              <a:gd name="connsiteY0" fmla="*/ 853272 h 853272"/>
              <a:gd name="connsiteX1" fmla="*/ 1246089 w 3833171"/>
              <a:gd name="connsiteY1" fmla="*/ 42178 h 853272"/>
              <a:gd name="connsiteX2" fmla="*/ 2828983 w 3833171"/>
              <a:gd name="connsiteY2" fmla="*/ 192358 h 853272"/>
              <a:gd name="connsiteX3" fmla="*/ 3833171 w 3833171"/>
              <a:gd name="connsiteY3" fmla="*/ 757497 h 853272"/>
              <a:gd name="connsiteX0" fmla="*/ 0 w 3833171"/>
              <a:gd name="connsiteY0" fmla="*/ 772498 h 772498"/>
              <a:gd name="connsiteX1" fmla="*/ 1252027 w 3833171"/>
              <a:gd name="connsiteY1" fmla="*/ 74220 h 772498"/>
              <a:gd name="connsiteX2" fmla="*/ 2828983 w 3833171"/>
              <a:gd name="connsiteY2" fmla="*/ 111584 h 772498"/>
              <a:gd name="connsiteX3" fmla="*/ 3833171 w 3833171"/>
              <a:gd name="connsiteY3" fmla="*/ 676723 h 772498"/>
              <a:gd name="connsiteX0" fmla="*/ 0 w 3910360"/>
              <a:gd name="connsiteY0" fmla="*/ 772498 h 807351"/>
              <a:gd name="connsiteX1" fmla="*/ 1252027 w 3910360"/>
              <a:gd name="connsiteY1" fmla="*/ 74220 h 807351"/>
              <a:gd name="connsiteX2" fmla="*/ 2828983 w 3910360"/>
              <a:gd name="connsiteY2" fmla="*/ 111584 h 807351"/>
              <a:gd name="connsiteX3" fmla="*/ 3910360 w 3910360"/>
              <a:gd name="connsiteY3" fmla="*/ 807351 h 8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0360" h="807351">
                <a:moveTo>
                  <a:pt x="0" y="772498"/>
                </a:moveTo>
                <a:cubicBezTo>
                  <a:pt x="411046" y="414110"/>
                  <a:pt x="780530" y="184372"/>
                  <a:pt x="1252027" y="74220"/>
                </a:cubicBezTo>
                <a:cubicBezTo>
                  <a:pt x="1723524" y="-35932"/>
                  <a:pt x="2397803" y="-23470"/>
                  <a:pt x="2828983" y="111584"/>
                </a:cubicBezTo>
                <a:cubicBezTo>
                  <a:pt x="3260163" y="246638"/>
                  <a:pt x="3674326" y="547776"/>
                  <a:pt x="3910360" y="807351"/>
                </a:cubicBezTo>
              </a:path>
            </a:pathLst>
          </a:custGeom>
          <a:noFill/>
          <a:ln w="127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2" name="Freeform: Shape 5">
            <a:extLst>
              <a:ext uri="{FF2B5EF4-FFF2-40B4-BE49-F238E27FC236}">
                <a16:creationId xmlns:a16="http://schemas.microsoft.com/office/drawing/2014/main" id="{DEE63702-BC2D-9F49-979F-B1E593F9DDC5}"/>
              </a:ext>
            </a:extLst>
          </p:cNvPr>
          <p:cNvSpPr/>
          <p:nvPr/>
        </p:nvSpPr>
        <p:spPr>
          <a:xfrm>
            <a:off x="5725063" y="2536147"/>
            <a:ext cx="2931118" cy="634471"/>
          </a:xfrm>
          <a:custGeom>
            <a:avLst/>
            <a:gdLst>
              <a:gd name="connsiteX0" fmla="*/ 0 w 3869473"/>
              <a:gd name="connsiteY0" fmla="*/ 0 h 884791"/>
              <a:gd name="connsiteX1" fmla="*/ 1286108 w 3869473"/>
              <a:gd name="connsiteY1" fmla="*/ 821473 h 884791"/>
              <a:gd name="connsiteX2" fmla="*/ 2776654 w 3869473"/>
              <a:gd name="connsiteY2" fmla="*/ 750849 h 884791"/>
              <a:gd name="connsiteX3" fmla="*/ 3869473 w 3869473"/>
              <a:gd name="connsiteY3" fmla="*/ 126380 h 884791"/>
              <a:gd name="connsiteX0" fmla="*/ 0 w 3963914"/>
              <a:gd name="connsiteY0" fmla="*/ 0 h 884791"/>
              <a:gd name="connsiteX1" fmla="*/ 1286108 w 3963914"/>
              <a:gd name="connsiteY1" fmla="*/ 821473 h 884791"/>
              <a:gd name="connsiteX2" fmla="*/ 2776654 w 3963914"/>
              <a:gd name="connsiteY2" fmla="*/ 750849 h 884791"/>
              <a:gd name="connsiteX3" fmla="*/ 3963914 w 3963914"/>
              <a:gd name="connsiteY3" fmla="*/ 105716 h 884791"/>
              <a:gd name="connsiteX0" fmla="*/ 0 w 3969162"/>
              <a:gd name="connsiteY0" fmla="*/ 0 h 845961"/>
              <a:gd name="connsiteX1" fmla="*/ 1291356 w 3969162"/>
              <a:gd name="connsiteY1" fmla="*/ 785310 h 845961"/>
              <a:gd name="connsiteX2" fmla="*/ 2781902 w 3969162"/>
              <a:gd name="connsiteY2" fmla="*/ 714686 h 845961"/>
              <a:gd name="connsiteX3" fmla="*/ 3969162 w 3969162"/>
              <a:gd name="connsiteY3" fmla="*/ 69553 h 84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9162" h="845961">
                <a:moveTo>
                  <a:pt x="0" y="0"/>
                </a:moveTo>
                <a:cubicBezTo>
                  <a:pt x="411666" y="348166"/>
                  <a:pt x="827706" y="666196"/>
                  <a:pt x="1291356" y="785310"/>
                </a:cubicBezTo>
                <a:cubicBezTo>
                  <a:pt x="1755006" y="904424"/>
                  <a:pt x="2351341" y="830535"/>
                  <a:pt x="2781902" y="714686"/>
                </a:cubicBezTo>
                <a:cubicBezTo>
                  <a:pt x="3212463" y="598837"/>
                  <a:pt x="3638033" y="323863"/>
                  <a:pt x="3969162" y="69553"/>
                </a:cubicBezTo>
              </a:path>
            </a:pathLst>
          </a:custGeom>
          <a:noFill/>
          <a:ln w="127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4" name="Freeform: Shape 4">
            <a:extLst>
              <a:ext uri="{FF2B5EF4-FFF2-40B4-BE49-F238E27FC236}">
                <a16:creationId xmlns:a16="http://schemas.microsoft.com/office/drawing/2014/main" id="{3C113167-4C9D-914A-88D6-B940639D5691}"/>
              </a:ext>
            </a:extLst>
          </p:cNvPr>
          <p:cNvSpPr/>
          <p:nvPr/>
        </p:nvSpPr>
        <p:spPr>
          <a:xfrm>
            <a:off x="5740371" y="1879348"/>
            <a:ext cx="2909523" cy="563940"/>
          </a:xfrm>
          <a:custGeom>
            <a:avLst/>
            <a:gdLst>
              <a:gd name="connsiteX0" fmla="*/ 0 w 3910361"/>
              <a:gd name="connsiteY0" fmla="*/ 870901 h 870901"/>
              <a:gd name="connsiteX1" fmla="*/ 1323279 w 3910361"/>
              <a:gd name="connsiteY1" fmla="*/ 41993 h 870901"/>
              <a:gd name="connsiteX2" fmla="*/ 3007113 w 3910361"/>
              <a:gd name="connsiteY2" fmla="*/ 198111 h 870901"/>
              <a:gd name="connsiteX3" fmla="*/ 3910361 w 3910361"/>
              <a:gd name="connsiteY3" fmla="*/ 852315 h 870901"/>
              <a:gd name="connsiteX0" fmla="*/ 0 w 3910361"/>
              <a:gd name="connsiteY0" fmla="*/ 694033 h 694033"/>
              <a:gd name="connsiteX1" fmla="*/ 1364607 w 3910361"/>
              <a:gd name="connsiteY1" fmla="*/ 547050 h 694033"/>
              <a:gd name="connsiteX2" fmla="*/ 3007113 w 3910361"/>
              <a:gd name="connsiteY2" fmla="*/ 21243 h 694033"/>
              <a:gd name="connsiteX3" fmla="*/ 3910361 w 3910361"/>
              <a:gd name="connsiteY3" fmla="*/ 675447 h 694033"/>
              <a:gd name="connsiteX0" fmla="*/ 0 w 3910361"/>
              <a:gd name="connsiteY0" fmla="*/ 769589 h 769589"/>
              <a:gd name="connsiteX1" fmla="*/ 1364607 w 3910361"/>
              <a:gd name="connsiteY1" fmla="*/ 622606 h 769589"/>
              <a:gd name="connsiteX2" fmla="*/ 2779805 w 3910361"/>
              <a:gd name="connsiteY2" fmla="*/ 19308 h 769589"/>
              <a:gd name="connsiteX3" fmla="*/ 3910361 w 3910361"/>
              <a:gd name="connsiteY3" fmla="*/ 751003 h 769589"/>
              <a:gd name="connsiteX0" fmla="*/ 0 w 3848368"/>
              <a:gd name="connsiteY0" fmla="*/ 645078 h 750478"/>
              <a:gd name="connsiteX1" fmla="*/ 1302614 w 3848368"/>
              <a:gd name="connsiteY1" fmla="*/ 622081 h 750478"/>
              <a:gd name="connsiteX2" fmla="*/ 2717812 w 3848368"/>
              <a:gd name="connsiteY2" fmla="*/ 18783 h 750478"/>
              <a:gd name="connsiteX3" fmla="*/ 3848368 w 3848368"/>
              <a:gd name="connsiteY3" fmla="*/ 750478 h 750478"/>
              <a:gd name="connsiteX0" fmla="*/ 0 w 3848368"/>
              <a:gd name="connsiteY0" fmla="*/ 645078 h 750478"/>
              <a:gd name="connsiteX1" fmla="*/ 1302614 w 3848368"/>
              <a:gd name="connsiteY1" fmla="*/ 622081 h 750478"/>
              <a:gd name="connsiteX2" fmla="*/ 2717812 w 3848368"/>
              <a:gd name="connsiteY2" fmla="*/ 18783 h 750478"/>
              <a:gd name="connsiteX3" fmla="*/ 3848368 w 3848368"/>
              <a:gd name="connsiteY3" fmla="*/ 750478 h 750478"/>
              <a:gd name="connsiteX0" fmla="*/ 0 w 3848368"/>
              <a:gd name="connsiteY0" fmla="*/ 603580 h 750309"/>
              <a:gd name="connsiteX1" fmla="*/ 1302614 w 3848368"/>
              <a:gd name="connsiteY1" fmla="*/ 621912 h 750309"/>
              <a:gd name="connsiteX2" fmla="*/ 2717812 w 3848368"/>
              <a:gd name="connsiteY2" fmla="*/ 18614 h 750309"/>
              <a:gd name="connsiteX3" fmla="*/ 3848368 w 3848368"/>
              <a:gd name="connsiteY3" fmla="*/ 750309 h 750309"/>
              <a:gd name="connsiteX0" fmla="*/ 0 w 3848368"/>
              <a:gd name="connsiteY0" fmla="*/ 604828 h 751557"/>
              <a:gd name="connsiteX1" fmla="*/ 1318112 w 3848368"/>
              <a:gd name="connsiteY1" fmla="*/ 576666 h 751557"/>
              <a:gd name="connsiteX2" fmla="*/ 2717812 w 3848368"/>
              <a:gd name="connsiteY2" fmla="*/ 19862 h 751557"/>
              <a:gd name="connsiteX3" fmla="*/ 3848368 w 3848368"/>
              <a:gd name="connsiteY3" fmla="*/ 751557 h 751557"/>
              <a:gd name="connsiteX0" fmla="*/ 0 w 3879364"/>
              <a:gd name="connsiteY0" fmla="*/ 682682 h 751920"/>
              <a:gd name="connsiteX1" fmla="*/ 1349108 w 3879364"/>
              <a:gd name="connsiteY1" fmla="*/ 577029 h 751920"/>
              <a:gd name="connsiteX2" fmla="*/ 2748808 w 3879364"/>
              <a:gd name="connsiteY2" fmla="*/ 20225 h 751920"/>
              <a:gd name="connsiteX3" fmla="*/ 3879364 w 3879364"/>
              <a:gd name="connsiteY3" fmla="*/ 751920 h 75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364" h="751920">
                <a:moveTo>
                  <a:pt x="0" y="682682"/>
                </a:moveTo>
                <a:cubicBezTo>
                  <a:pt x="483371" y="608429"/>
                  <a:pt x="890973" y="687438"/>
                  <a:pt x="1349108" y="577029"/>
                </a:cubicBezTo>
                <a:cubicBezTo>
                  <a:pt x="1807243" y="466620"/>
                  <a:pt x="2317628" y="-114829"/>
                  <a:pt x="2748808" y="20225"/>
                </a:cubicBezTo>
                <a:cubicBezTo>
                  <a:pt x="3179988" y="155279"/>
                  <a:pt x="3643330" y="492345"/>
                  <a:pt x="3879364" y="751920"/>
                </a:cubicBezTo>
              </a:path>
            </a:pathLst>
          </a:custGeom>
          <a:noFill/>
          <a:ln w="127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5" name="Freeform: Shape 4">
            <a:extLst>
              <a:ext uri="{FF2B5EF4-FFF2-40B4-BE49-F238E27FC236}">
                <a16:creationId xmlns:a16="http://schemas.microsoft.com/office/drawing/2014/main" id="{988BEDA5-6867-C445-92A2-43DDBDB45C6A}"/>
              </a:ext>
            </a:extLst>
          </p:cNvPr>
          <p:cNvSpPr/>
          <p:nvPr/>
        </p:nvSpPr>
        <p:spPr>
          <a:xfrm>
            <a:off x="5739361" y="2460567"/>
            <a:ext cx="2898065" cy="501232"/>
          </a:xfrm>
          <a:custGeom>
            <a:avLst/>
            <a:gdLst>
              <a:gd name="connsiteX0" fmla="*/ 0 w 3910361"/>
              <a:gd name="connsiteY0" fmla="*/ 870901 h 870901"/>
              <a:gd name="connsiteX1" fmla="*/ 1323279 w 3910361"/>
              <a:gd name="connsiteY1" fmla="*/ 41993 h 870901"/>
              <a:gd name="connsiteX2" fmla="*/ 3007113 w 3910361"/>
              <a:gd name="connsiteY2" fmla="*/ 198111 h 870901"/>
              <a:gd name="connsiteX3" fmla="*/ 3910361 w 3910361"/>
              <a:gd name="connsiteY3" fmla="*/ 852315 h 870901"/>
              <a:gd name="connsiteX0" fmla="*/ 0 w 3910361"/>
              <a:gd name="connsiteY0" fmla="*/ 694033 h 694033"/>
              <a:gd name="connsiteX1" fmla="*/ 1364607 w 3910361"/>
              <a:gd name="connsiteY1" fmla="*/ 547050 h 694033"/>
              <a:gd name="connsiteX2" fmla="*/ 3007113 w 3910361"/>
              <a:gd name="connsiteY2" fmla="*/ 21243 h 694033"/>
              <a:gd name="connsiteX3" fmla="*/ 3910361 w 3910361"/>
              <a:gd name="connsiteY3" fmla="*/ 675447 h 694033"/>
              <a:gd name="connsiteX0" fmla="*/ 0 w 3910361"/>
              <a:gd name="connsiteY0" fmla="*/ 769589 h 769589"/>
              <a:gd name="connsiteX1" fmla="*/ 1364607 w 3910361"/>
              <a:gd name="connsiteY1" fmla="*/ 622606 h 769589"/>
              <a:gd name="connsiteX2" fmla="*/ 2779805 w 3910361"/>
              <a:gd name="connsiteY2" fmla="*/ 19308 h 769589"/>
              <a:gd name="connsiteX3" fmla="*/ 3910361 w 3910361"/>
              <a:gd name="connsiteY3" fmla="*/ 751003 h 769589"/>
              <a:gd name="connsiteX0" fmla="*/ 0 w 3848368"/>
              <a:gd name="connsiteY0" fmla="*/ 645078 h 750478"/>
              <a:gd name="connsiteX1" fmla="*/ 1302614 w 3848368"/>
              <a:gd name="connsiteY1" fmla="*/ 622081 h 750478"/>
              <a:gd name="connsiteX2" fmla="*/ 2717812 w 3848368"/>
              <a:gd name="connsiteY2" fmla="*/ 18783 h 750478"/>
              <a:gd name="connsiteX3" fmla="*/ 3848368 w 3848368"/>
              <a:gd name="connsiteY3" fmla="*/ 750478 h 750478"/>
              <a:gd name="connsiteX0" fmla="*/ 0 w 3848368"/>
              <a:gd name="connsiteY0" fmla="*/ 645078 h 750478"/>
              <a:gd name="connsiteX1" fmla="*/ 1302614 w 3848368"/>
              <a:gd name="connsiteY1" fmla="*/ 622081 h 750478"/>
              <a:gd name="connsiteX2" fmla="*/ 2717812 w 3848368"/>
              <a:gd name="connsiteY2" fmla="*/ 18783 h 750478"/>
              <a:gd name="connsiteX3" fmla="*/ 3848368 w 3848368"/>
              <a:gd name="connsiteY3" fmla="*/ 750478 h 750478"/>
              <a:gd name="connsiteX0" fmla="*/ 0 w 3848368"/>
              <a:gd name="connsiteY0" fmla="*/ 603580 h 750309"/>
              <a:gd name="connsiteX1" fmla="*/ 1302614 w 3848368"/>
              <a:gd name="connsiteY1" fmla="*/ 621912 h 750309"/>
              <a:gd name="connsiteX2" fmla="*/ 2717812 w 3848368"/>
              <a:gd name="connsiteY2" fmla="*/ 18614 h 750309"/>
              <a:gd name="connsiteX3" fmla="*/ 3848368 w 3848368"/>
              <a:gd name="connsiteY3" fmla="*/ 750309 h 750309"/>
              <a:gd name="connsiteX0" fmla="*/ 0 w 3848368"/>
              <a:gd name="connsiteY0" fmla="*/ 604828 h 751557"/>
              <a:gd name="connsiteX1" fmla="*/ 1318112 w 3848368"/>
              <a:gd name="connsiteY1" fmla="*/ 576666 h 751557"/>
              <a:gd name="connsiteX2" fmla="*/ 2717812 w 3848368"/>
              <a:gd name="connsiteY2" fmla="*/ 19862 h 751557"/>
              <a:gd name="connsiteX3" fmla="*/ 3848368 w 3848368"/>
              <a:gd name="connsiteY3" fmla="*/ 751557 h 751557"/>
              <a:gd name="connsiteX0" fmla="*/ 0 w 3848368"/>
              <a:gd name="connsiteY0" fmla="*/ 87595 h 766540"/>
              <a:gd name="connsiteX1" fmla="*/ 1318112 w 3848368"/>
              <a:gd name="connsiteY1" fmla="*/ 59433 h 766540"/>
              <a:gd name="connsiteX2" fmla="*/ 2788278 w 3848368"/>
              <a:gd name="connsiteY2" fmla="*/ 752825 h 766540"/>
              <a:gd name="connsiteX3" fmla="*/ 3848368 w 3848368"/>
              <a:gd name="connsiteY3" fmla="*/ 234324 h 766540"/>
              <a:gd name="connsiteX0" fmla="*/ 0 w 4043504"/>
              <a:gd name="connsiteY0" fmla="*/ 87595 h 766612"/>
              <a:gd name="connsiteX1" fmla="*/ 1318112 w 4043504"/>
              <a:gd name="connsiteY1" fmla="*/ 59433 h 766612"/>
              <a:gd name="connsiteX2" fmla="*/ 2788278 w 4043504"/>
              <a:gd name="connsiteY2" fmla="*/ 752825 h 766612"/>
              <a:gd name="connsiteX3" fmla="*/ 4043504 w 4043504"/>
              <a:gd name="connsiteY3" fmla="*/ 239490 h 766612"/>
              <a:gd name="connsiteX0" fmla="*/ 0 w 4043504"/>
              <a:gd name="connsiteY0" fmla="*/ 87595 h 771177"/>
              <a:gd name="connsiteX1" fmla="*/ 1318112 w 4043504"/>
              <a:gd name="connsiteY1" fmla="*/ 59433 h 771177"/>
              <a:gd name="connsiteX2" fmla="*/ 2788278 w 4043504"/>
              <a:gd name="connsiteY2" fmla="*/ 752825 h 771177"/>
              <a:gd name="connsiteX3" fmla="*/ 4043504 w 4043504"/>
              <a:gd name="connsiteY3" fmla="*/ 239490 h 771177"/>
              <a:gd name="connsiteX0" fmla="*/ 0 w 4038084"/>
              <a:gd name="connsiteY0" fmla="*/ 87595 h 770100"/>
              <a:gd name="connsiteX1" fmla="*/ 1318112 w 4038084"/>
              <a:gd name="connsiteY1" fmla="*/ 59433 h 770100"/>
              <a:gd name="connsiteX2" fmla="*/ 2788278 w 4038084"/>
              <a:gd name="connsiteY2" fmla="*/ 752825 h 770100"/>
              <a:gd name="connsiteX3" fmla="*/ 4038084 w 4038084"/>
              <a:gd name="connsiteY3" fmla="*/ 192995 h 770100"/>
              <a:gd name="connsiteX0" fmla="*/ 0 w 4038084"/>
              <a:gd name="connsiteY0" fmla="*/ 87595 h 772584"/>
              <a:gd name="connsiteX1" fmla="*/ 1318112 w 4038084"/>
              <a:gd name="connsiteY1" fmla="*/ 59433 h 772584"/>
              <a:gd name="connsiteX2" fmla="*/ 2788278 w 4038084"/>
              <a:gd name="connsiteY2" fmla="*/ 752825 h 772584"/>
              <a:gd name="connsiteX3" fmla="*/ 4038084 w 4038084"/>
              <a:gd name="connsiteY3" fmla="*/ 192995 h 772584"/>
              <a:gd name="connsiteX0" fmla="*/ 0 w 4038084"/>
              <a:gd name="connsiteY0" fmla="*/ 46714 h 731703"/>
              <a:gd name="connsiteX1" fmla="*/ 1301851 w 4038084"/>
              <a:gd name="connsiteY1" fmla="*/ 96043 h 731703"/>
              <a:gd name="connsiteX2" fmla="*/ 2788278 w 4038084"/>
              <a:gd name="connsiteY2" fmla="*/ 711944 h 731703"/>
              <a:gd name="connsiteX3" fmla="*/ 4038084 w 4038084"/>
              <a:gd name="connsiteY3" fmla="*/ 152114 h 731703"/>
              <a:gd name="connsiteX0" fmla="*/ 0 w 4038084"/>
              <a:gd name="connsiteY0" fmla="*/ 30823 h 715812"/>
              <a:gd name="connsiteX1" fmla="*/ 1269328 w 4038084"/>
              <a:gd name="connsiteY1" fmla="*/ 136979 h 715812"/>
              <a:gd name="connsiteX2" fmla="*/ 2788278 w 4038084"/>
              <a:gd name="connsiteY2" fmla="*/ 696053 h 715812"/>
              <a:gd name="connsiteX3" fmla="*/ 4038084 w 4038084"/>
              <a:gd name="connsiteY3" fmla="*/ 136223 h 715812"/>
              <a:gd name="connsiteX0" fmla="*/ 0 w 4054345"/>
              <a:gd name="connsiteY0" fmla="*/ 35858 h 695017"/>
              <a:gd name="connsiteX1" fmla="*/ 1285589 w 4054345"/>
              <a:gd name="connsiteY1" fmla="*/ 116184 h 695017"/>
              <a:gd name="connsiteX2" fmla="*/ 2804539 w 4054345"/>
              <a:gd name="connsiteY2" fmla="*/ 675258 h 695017"/>
              <a:gd name="connsiteX3" fmla="*/ 4054345 w 4054345"/>
              <a:gd name="connsiteY3" fmla="*/ 115428 h 695017"/>
              <a:gd name="connsiteX0" fmla="*/ 0 w 4054345"/>
              <a:gd name="connsiteY0" fmla="*/ 0 h 659159"/>
              <a:gd name="connsiteX1" fmla="*/ 1285589 w 4054345"/>
              <a:gd name="connsiteY1" fmla="*/ 80326 h 659159"/>
              <a:gd name="connsiteX2" fmla="*/ 2804539 w 4054345"/>
              <a:gd name="connsiteY2" fmla="*/ 639400 h 659159"/>
              <a:gd name="connsiteX3" fmla="*/ 4054345 w 4054345"/>
              <a:gd name="connsiteY3" fmla="*/ 79570 h 659159"/>
              <a:gd name="connsiteX0" fmla="*/ 0 w 4054345"/>
              <a:gd name="connsiteY0" fmla="*/ 0 h 659159"/>
              <a:gd name="connsiteX1" fmla="*/ 1236804 w 4054345"/>
              <a:gd name="connsiteY1" fmla="*/ 106157 h 659159"/>
              <a:gd name="connsiteX2" fmla="*/ 2804539 w 4054345"/>
              <a:gd name="connsiteY2" fmla="*/ 639400 h 659159"/>
              <a:gd name="connsiteX3" fmla="*/ 4054345 w 4054345"/>
              <a:gd name="connsiteY3" fmla="*/ 79570 h 659159"/>
              <a:gd name="connsiteX0" fmla="*/ 0 w 4054345"/>
              <a:gd name="connsiteY0" fmla="*/ 0 h 659159"/>
              <a:gd name="connsiteX1" fmla="*/ 1236804 w 4054345"/>
              <a:gd name="connsiteY1" fmla="*/ 106157 h 659159"/>
              <a:gd name="connsiteX2" fmla="*/ 2804539 w 4054345"/>
              <a:gd name="connsiteY2" fmla="*/ 639400 h 659159"/>
              <a:gd name="connsiteX3" fmla="*/ 4054345 w 4054345"/>
              <a:gd name="connsiteY3" fmla="*/ 79570 h 659159"/>
              <a:gd name="connsiteX0" fmla="*/ 0 w 4054345"/>
              <a:gd name="connsiteY0" fmla="*/ 0 h 642479"/>
              <a:gd name="connsiteX1" fmla="*/ 1236804 w 4054345"/>
              <a:gd name="connsiteY1" fmla="*/ 106157 h 642479"/>
              <a:gd name="connsiteX2" fmla="*/ 2804539 w 4054345"/>
              <a:gd name="connsiteY2" fmla="*/ 639400 h 642479"/>
              <a:gd name="connsiteX3" fmla="*/ 4054345 w 4054345"/>
              <a:gd name="connsiteY3" fmla="*/ 79570 h 642479"/>
              <a:gd name="connsiteX0" fmla="*/ 0 w 4054345"/>
              <a:gd name="connsiteY0" fmla="*/ 0 h 668309"/>
              <a:gd name="connsiteX1" fmla="*/ 1236804 w 4054345"/>
              <a:gd name="connsiteY1" fmla="*/ 131987 h 668309"/>
              <a:gd name="connsiteX2" fmla="*/ 2804539 w 4054345"/>
              <a:gd name="connsiteY2" fmla="*/ 665230 h 668309"/>
              <a:gd name="connsiteX3" fmla="*/ 4054345 w 4054345"/>
              <a:gd name="connsiteY3" fmla="*/ 105400 h 66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4345" h="668309">
                <a:moveTo>
                  <a:pt x="0" y="0"/>
                </a:moveTo>
                <a:cubicBezTo>
                  <a:pt x="467110" y="80730"/>
                  <a:pt x="769381" y="21115"/>
                  <a:pt x="1236804" y="131987"/>
                </a:cubicBezTo>
                <a:cubicBezTo>
                  <a:pt x="1704227" y="242859"/>
                  <a:pt x="2373359" y="530176"/>
                  <a:pt x="2804539" y="665230"/>
                </a:cubicBezTo>
                <a:cubicBezTo>
                  <a:pt x="3235719" y="712461"/>
                  <a:pt x="3731583" y="202286"/>
                  <a:pt x="4054345" y="105400"/>
                </a:cubicBezTo>
              </a:path>
            </a:pathLst>
          </a:custGeom>
          <a:noFill/>
          <a:ln w="127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65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C8EB4A51-169F-664A-887B-DD50E740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exact path from A to M is not known</a:t>
            </a:r>
            <a:br>
              <a:rPr lang="en-US" dirty="0"/>
            </a:b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6C484DC-4B41-2D47-AB04-6E77C58C8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016" y="834892"/>
            <a:ext cx="5148305" cy="4168551"/>
          </a:xfrm>
        </p:spPr>
        <p:txBody>
          <a:bodyPr/>
          <a:lstStyle/>
          <a:p>
            <a:r>
              <a:rPr lang="en-US" sz="2100" dirty="0"/>
              <a:t>7 possible “valid” ECMP path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ABFM, ABGM, ACFM, ACGM, ACHM, ADGM, ADHM …</a:t>
            </a:r>
          </a:p>
          <a:p>
            <a:r>
              <a:rPr lang="en-US" dirty="0"/>
              <a:t>What exact path was taken by one specific packet?</a:t>
            </a:r>
          </a:p>
          <a:p>
            <a:pPr lvl="1"/>
            <a:r>
              <a:rPr lang="en-US" dirty="0"/>
              <a:t>40-year-old unsolved IP problem</a:t>
            </a:r>
          </a:p>
          <a:p>
            <a:pPr lvl="1"/>
            <a:r>
              <a:rPr lang="en-US" dirty="0"/>
              <a:t>Packet may have also taken an invalid path (Routing or FIB corruptions)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sz="2100" dirty="0"/>
              <a:t>Timestamp at each hop</a:t>
            </a:r>
          </a:p>
          <a:p>
            <a:r>
              <a:rPr lang="en-US" sz="2100" dirty="0"/>
              <a:t>Interface Load at each hop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marL="57149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pPr marL="57149" indent="0">
              <a:buNone/>
            </a:pPr>
            <a:endParaRPr lang="en-US" dirty="0"/>
          </a:p>
        </p:txBody>
      </p:sp>
      <p:sp>
        <p:nvSpPr>
          <p:cNvPr id="64" name="Rectangle: Rounded Corners 4">
            <a:extLst>
              <a:ext uri="{FF2B5EF4-FFF2-40B4-BE49-F238E27FC236}">
                <a16:creationId xmlns:a16="http://schemas.microsoft.com/office/drawing/2014/main" id="{0DC261FA-2F32-FE4B-B2D6-19DA6F4F46D2}"/>
              </a:ext>
            </a:extLst>
          </p:cNvPr>
          <p:cNvSpPr/>
          <p:nvPr/>
        </p:nvSpPr>
        <p:spPr>
          <a:xfrm>
            <a:off x="5405844" y="232065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</a:p>
        </p:txBody>
      </p:sp>
      <p:sp>
        <p:nvSpPr>
          <p:cNvPr id="65" name="Rectangle: Rounded Corners 5">
            <a:extLst>
              <a:ext uri="{FF2B5EF4-FFF2-40B4-BE49-F238E27FC236}">
                <a16:creationId xmlns:a16="http://schemas.microsoft.com/office/drawing/2014/main" id="{1BD607D6-F4B1-9641-A93E-9B6872348059}"/>
              </a:ext>
            </a:extLst>
          </p:cNvPr>
          <p:cNvSpPr/>
          <p:nvPr/>
        </p:nvSpPr>
        <p:spPr>
          <a:xfrm>
            <a:off x="6496644" y="233010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</a:p>
        </p:txBody>
      </p:sp>
      <p:sp>
        <p:nvSpPr>
          <p:cNvPr id="66" name="Rectangle: Rounded Corners 6">
            <a:extLst>
              <a:ext uri="{FF2B5EF4-FFF2-40B4-BE49-F238E27FC236}">
                <a16:creationId xmlns:a16="http://schemas.microsoft.com/office/drawing/2014/main" id="{4A6BF1FB-D62E-C34F-B54F-BF8AB36E4E3B}"/>
              </a:ext>
            </a:extLst>
          </p:cNvPr>
          <p:cNvSpPr/>
          <p:nvPr/>
        </p:nvSpPr>
        <p:spPr>
          <a:xfrm>
            <a:off x="7568544" y="232740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</a:p>
        </p:txBody>
      </p:sp>
      <p:sp>
        <p:nvSpPr>
          <p:cNvPr id="67" name="Rectangle: Rounded Corners 7">
            <a:extLst>
              <a:ext uri="{FF2B5EF4-FFF2-40B4-BE49-F238E27FC236}">
                <a16:creationId xmlns:a16="http://schemas.microsoft.com/office/drawing/2014/main" id="{9374C5B7-2608-8341-A7BE-A99A5ADDCFAA}"/>
              </a:ext>
            </a:extLst>
          </p:cNvPr>
          <p:cNvSpPr/>
          <p:nvPr/>
        </p:nvSpPr>
        <p:spPr>
          <a:xfrm>
            <a:off x="6496644" y="178200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</a:p>
        </p:txBody>
      </p:sp>
      <p:sp>
        <p:nvSpPr>
          <p:cNvPr id="68" name="Rectangle: Rounded Corners 8">
            <a:extLst>
              <a:ext uri="{FF2B5EF4-FFF2-40B4-BE49-F238E27FC236}">
                <a16:creationId xmlns:a16="http://schemas.microsoft.com/office/drawing/2014/main" id="{C43FE16A-3E27-6A48-AC60-1A5CF522EEF4}"/>
              </a:ext>
            </a:extLst>
          </p:cNvPr>
          <p:cNvSpPr/>
          <p:nvPr/>
        </p:nvSpPr>
        <p:spPr>
          <a:xfrm>
            <a:off x="7568544" y="178605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</a:p>
        </p:txBody>
      </p:sp>
      <p:sp>
        <p:nvSpPr>
          <p:cNvPr id="69" name="Rectangle: Rounded Corners 9">
            <a:extLst>
              <a:ext uri="{FF2B5EF4-FFF2-40B4-BE49-F238E27FC236}">
                <a16:creationId xmlns:a16="http://schemas.microsoft.com/office/drawing/2014/main" id="{591B2AEA-9019-D543-B4BD-7D92867671AC}"/>
              </a:ext>
            </a:extLst>
          </p:cNvPr>
          <p:cNvSpPr/>
          <p:nvPr/>
        </p:nvSpPr>
        <p:spPr>
          <a:xfrm>
            <a:off x="6496644" y="287820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</a:p>
        </p:txBody>
      </p:sp>
      <p:sp>
        <p:nvSpPr>
          <p:cNvPr id="70" name="Rectangle: Rounded Corners 10">
            <a:extLst>
              <a:ext uri="{FF2B5EF4-FFF2-40B4-BE49-F238E27FC236}">
                <a16:creationId xmlns:a16="http://schemas.microsoft.com/office/drawing/2014/main" id="{CCDED364-17BD-8542-808E-DCCE5C612AEA}"/>
              </a:ext>
            </a:extLst>
          </p:cNvPr>
          <p:cNvSpPr/>
          <p:nvPr/>
        </p:nvSpPr>
        <p:spPr>
          <a:xfrm>
            <a:off x="7568544" y="124200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</a:p>
        </p:txBody>
      </p:sp>
      <p:sp>
        <p:nvSpPr>
          <p:cNvPr id="71" name="Rectangle: Rounded Corners 11">
            <a:extLst>
              <a:ext uri="{FF2B5EF4-FFF2-40B4-BE49-F238E27FC236}">
                <a16:creationId xmlns:a16="http://schemas.microsoft.com/office/drawing/2014/main" id="{127A8F0B-BC94-194A-AFAB-B72E77D35B8F}"/>
              </a:ext>
            </a:extLst>
          </p:cNvPr>
          <p:cNvSpPr/>
          <p:nvPr/>
        </p:nvSpPr>
        <p:spPr>
          <a:xfrm>
            <a:off x="7568544" y="286875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</a:p>
        </p:txBody>
      </p:sp>
      <p:sp>
        <p:nvSpPr>
          <p:cNvPr id="75" name="Rectangle: Rounded Corners 15">
            <a:extLst>
              <a:ext uri="{FF2B5EF4-FFF2-40B4-BE49-F238E27FC236}">
                <a16:creationId xmlns:a16="http://schemas.microsoft.com/office/drawing/2014/main" id="{A6E6C6E0-17D2-1640-9D40-9CE7F31942FB}"/>
              </a:ext>
            </a:extLst>
          </p:cNvPr>
          <p:cNvSpPr/>
          <p:nvPr/>
        </p:nvSpPr>
        <p:spPr>
          <a:xfrm>
            <a:off x="8640444" y="178740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</a:t>
            </a:r>
          </a:p>
        </p:txBody>
      </p:sp>
      <p:sp>
        <p:nvSpPr>
          <p:cNvPr id="77" name="Rectangle: Rounded Corners 17">
            <a:extLst>
              <a:ext uri="{FF2B5EF4-FFF2-40B4-BE49-F238E27FC236}">
                <a16:creationId xmlns:a16="http://schemas.microsoft.com/office/drawing/2014/main" id="{699BEE8D-5EBB-9A4F-80E3-D5B6F52684E8}"/>
              </a:ext>
            </a:extLst>
          </p:cNvPr>
          <p:cNvSpPr/>
          <p:nvPr/>
        </p:nvSpPr>
        <p:spPr>
          <a:xfrm>
            <a:off x="8640444" y="232875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EF47DB7-EA63-814A-ACAD-514081E00DC3}"/>
              </a:ext>
            </a:extLst>
          </p:cNvPr>
          <p:cNvGrpSpPr/>
          <p:nvPr/>
        </p:nvGrpSpPr>
        <p:grpSpPr>
          <a:xfrm>
            <a:off x="5735244" y="1902825"/>
            <a:ext cx="761400" cy="1096200"/>
            <a:chOff x="7646992" y="2537100"/>
            <a:chExt cx="1015200" cy="146160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03E610C-7218-9848-AF52-A3438612D205}"/>
                </a:ext>
              </a:extLst>
            </p:cNvPr>
            <p:cNvCxnSpPr>
              <a:stCxn id="64" idx="3"/>
              <a:endCxn id="67" idx="1"/>
            </p:cNvCxnSpPr>
            <p:nvPr/>
          </p:nvCxnSpPr>
          <p:spPr>
            <a:xfrm flipV="1">
              <a:off x="7646992" y="2537100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5BA193F-BEFC-1B4E-B0FE-646BC730594E}"/>
                </a:ext>
              </a:extLst>
            </p:cNvPr>
            <p:cNvCxnSpPr>
              <a:cxnSpLocks/>
              <a:stCxn id="64" idx="3"/>
              <a:endCxn id="65" idx="1"/>
            </p:cNvCxnSpPr>
            <p:nvPr/>
          </p:nvCxnSpPr>
          <p:spPr>
            <a:xfrm>
              <a:off x="7646992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65A1F59D-EAFE-C747-A222-309156CDCAFB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>
              <a:off x="7657792" y="3255300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1045A26-5687-544B-9BDF-3F041D09DF8D}"/>
              </a:ext>
            </a:extLst>
          </p:cNvPr>
          <p:cNvGrpSpPr/>
          <p:nvPr/>
        </p:nvGrpSpPr>
        <p:grpSpPr>
          <a:xfrm>
            <a:off x="6826044" y="1360125"/>
            <a:ext cx="761400" cy="1096200"/>
            <a:chOff x="774000" y="2537100"/>
            <a:chExt cx="1015200" cy="1461600"/>
          </a:xfrm>
        </p:grpSpPr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72249E69-458D-8C42-9598-2EAE1D97284A}"/>
                </a:ext>
              </a:extLst>
            </p:cNvPr>
            <p:cNvCxnSpPr/>
            <p:nvPr/>
          </p:nvCxnSpPr>
          <p:spPr>
            <a:xfrm flipV="1">
              <a:off x="774000" y="2537100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4859A294-627C-9E41-89E8-A68761F4E9A9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680D0BCA-A438-B14E-8C8A-AEAEB830F9C6}"/>
                </a:ext>
              </a:extLst>
            </p:cNvPr>
            <p:cNvCxnSpPr>
              <a:cxnSpLocks/>
            </p:cNvCxnSpPr>
            <p:nvPr/>
          </p:nvCxnSpPr>
          <p:spPr>
            <a:xfrm>
              <a:off x="784800" y="3255300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666D615-D73B-804C-B69C-EE9DA234D73C}"/>
              </a:ext>
            </a:extLst>
          </p:cNvPr>
          <p:cNvGrpSpPr/>
          <p:nvPr/>
        </p:nvGrpSpPr>
        <p:grpSpPr>
          <a:xfrm>
            <a:off x="6816594" y="1927125"/>
            <a:ext cx="761400" cy="1096200"/>
            <a:chOff x="774000" y="2537100"/>
            <a:chExt cx="1015200" cy="1461600"/>
          </a:xfrm>
        </p:grpSpPr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D548C951-4B27-6C45-9F01-DE65DF247FBE}"/>
                </a:ext>
              </a:extLst>
            </p:cNvPr>
            <p:cNvCxnSpPr/>
            <p:nvPr/>
          </p:nvCxnSpPr>
          <p:spPr>
            <a:xfrm flipV="1">
              <a:off x="774000" y="2537100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D314F739-742C-2142-B685-08DCC7747735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1FCBE889-77F7-484E-B3AA-6BDB4980EA94}"/>
                </a:ext>
              </a:extLst>
            </p:cNvPr>
            <p:cNvCxnSpPr>
              <a:cxnSpLocks/>
            </p:cNvCxnSpPr>
            <p:nvPr/>
          </p:nvCxnSpPr>
          <p:spPr>
            <a:xfrm>
              <a:off x="784800" y="3255300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C1E450F-3B14-B345-9FD6-1663775CB651}"/>
              </a:ext>
            </a:extLst>
          </p:cNvPr>
          <p:cNvGrpSpPr/>
          <p:nvPr/>
        </p:nvGrpSpPr>
        <p:grpSpPr>
          <a:xfrm>
            <a:off x="6817944" y="2508683"/>
            <a:ext cx="761400" cy="548100"/>
            <a:chOff x="774000" y="2537100"/>
            <a:chExt cx="1015200" cy="730800"/>
          </a:xfrm>
        </p:grpSpPr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604E00F-A2E8-8F49-A32A-1B174B8C61BC}"/>
                </a:ext>
              </a:extLst>
            </p:cNvPr>
            <p:cNvCxnSpPr/>
            <p:nvPr/>
          </p:nvCxnSpPr>
          <p:spPr>
            <a:xfrm flipV="1">
              <a:off x="774000" y="2537100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2B57A58A-70BC-AF40-B036-C1D2A013CD2C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C24B8446-80A9-7D4B-A9EA-4C2240AFFE65}"/>
              </a:ext>
            </a:extLst>
          </p:cNvPr>
          <p:cNvCxnSpPr>
            <a:cxnSpLocks/>
          </p:cNvCxnSpPr>
          <p:nvPr/>
        </p:nvCxnSpPr>
        <p:spPr>
          <a:xfrm>
            <a:off x="7896594" y="1341225"/>
            <a:ext cx="753300" cy="5575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660D094-3CB1-704F-AAFE-FD60D45DB449}"/>
              </a:ext>
            </a:extLst>
          </p:cNvPr>
          <p:cNvGrpSpPr/>
          <p:nvPr/>
        </p:nvGrpSpPr>
        <p:grpSpPr>
          <a:xfrm>
            <a:off x="7906044" y="1910925"/>
            <a:ext cx="761400" cy="557550"/>
            <a:chOff x="774000" y="3255300"/>
            <a:chExt cx="1015200" cy="743400"/>
          </a:xfrm>
        </p:grpSpPr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6AC9DA51-3B44-B74A-A61D-A05105399376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BB260760-A89A-4A4C-8F67-97C50640384F}"/>
                </a:ext>
              </a:extLst>
            </p:cNvPr>
            <p:cNvCxnSpPr>
              <a:cxnSpLocks/>
            </p:cNvCxnSpPr>
            <p:nvPr/>
          </p:nvCxnSpPr>
          <p:spPr>
            <a:xfrm>
              <a:off x="784800" y="3255300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7B9F643-A0A8-9B40-81A3-F8F141CA2C0D}"/>
              </a:ext>
            </a:extLst>
          </p:cNvPr>
          <p:cNvGrpSpPr/>
          <p:nvPr/>
        </p:nvGrpSpPr>
        <p:grpSpPr>
          <a:xfrm>
            <a:off x="7906044" y="1949783"/>
            <a:ext cx="761400" cy="548100"/>
            <a:chOff x="774000" y="2537100"/>
            <a:chExt cx="1015200" cy="730800"/>
          </a:xfrm>
        </p:grpSpPr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7B0BAFA5-E1CE-4044-9030-3A01233F444F}"/>
                </a:ext>
              </a:extLst>
            </p:cNvPr>
            <p:cNvCxnSpPr/>
            <p:nvPr/>
          </p:nvCxnSpPr>
          <p:spPr>
            <a:xfrm flipV="1">
              <a:off x="774000" y="2537100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2273CEF6-3BA1-BC44-A63C-D6014BAD6F2C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2673CE6C-A991-7B4B-B3AF-110B8BC4EFA4}"/>
              </a:ext>
            </a:extLst>
          </p:cNvPr>
          <p:cNvCxnSpPr/>
          <p:nvPr/>
        </p:nvCxnSpPr>
        <p:spPr>
          <a:xfrm flipV="1">
            <a:off x="7901994" y="2508683"/>
            <a:ext cx="761400" cy="5386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reeform: Shape 1">
            <a:extLst>
              <a:ext uri="{FF2B5EF4-FFF2-40B4-BE49-F238E27FC236}">
                <a16:creationId xmlns:a16="http://schemas.microsoft.com/office/drawing/2014/main" id="{1133CFA6-F726-7C49-97E1-129E25A4E015}"/>
              </a:ext>
            </a:extLst>
          </p:cNvPr>
          <p:cNvSpPr/>
          <p:nvPr/>
        </p:nvSpPr>
        <p:spPr>
          <a:xfrm>
            <a:off x="5735243" y="2415832"/>
            <a:ext cx="2887652" cy="56186"/>
          </a:xfrm>
          <a:custGeom>
            <a:avLst/>
            <a:gdLst>
              <a:gd name="connsiteX0" fmla="*/ 0 w 4081346"/>
              <a:gd name="connsiteY0" fmla="*/ 0 h 14868"/>
              <a:gd name="connsiteX1" fmla="*/ 4081346 w 4081346"/>
              <a:gd name="connsiteY1" fmla="*/ 14868 h 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81346" h="14868">
                <a:moveTo>
                  <a:pt x="0" y="0"/>
                </a:moveTo>
                <a:lnTo>
                  <a:pt x="4081346" y="14868"/>
                </a:lnTo>
              </a:path>
            </a:pathLst>
          </a:custGeom>
          <a:noFill/>
          <a:ln w="127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9" name="Freeform: Shape 2">
            <a:extLst>
              <a:ext uri="{FF2B5EF4-FFF2-40B4-BE49-F238E27FC236}">
                <a16:creationId xmlns:a16="http://schemas.microsoft.com/office/drawing/2014/main" id="{2CFE828F-BC7F-3D46-B538-2F246AC55E8F}"/>
              </a:ext>
            </a:extLst>
          </p:cNvPr>
          <p:cNvSpPr/>
          <p:nvPr/>
        </p:nvSpPr>
        <p:spPr>
          <a:xfrm>
            <a:off x="5728938" y="1925406"/>
            <a:ext cx="2932771" cy="437806"/>
          </a:xfrm>
          <a:custGeom>
            <a:avLst/>
            <a:gdLst>
              <a:gd name="connsiteX0" fmla="*/ 0 w 3984702"/>
              <a:gd name="connsiteY0" fmla="*/ 754690 h 783298"/>
              <a:gd name="connsiteX1" fmla="*/ 1237785 w 3984702"/>
              <a:gd name="connsiteY1" fmla="*/ 125 h 783298"/>
              <a:gd name="connsiteX2" fmla="*/ 2680010 w 3984702"/>
              <a:gd name="connsiteY2" fmla="*/ 695217 h 783298"/>
              <a:gd name="connsiteX3" fmla="*/ 3984702 w 3984702"/>
              <a:gd name="connsiteY3" fmla="*/ 750973 h 783298"/>
              <a:gd name="connsiteX0" fmla="*/ 0 w 3984702"/>
              <a:gd name="connsiteY0" fmla="*/ 522953 h 551561"/>
              <a:gd name="connsiteX1" fmla="*/ 1290279 w 3984702"/>
              <a:gd name="connsiteY1" fmla="*/ 208 h 551561"/>
              <a:gd name="connsiteX2" fmla="*/ 2680010 w 3984702"/>
              <a:gd name="connsiteY2" fmla="*/ 463480 h 551561"/>
              <a:gd name="connsiteX3" fmla="*/ 3984702 w 3984702"/>
              <a:gd name="connsiteY3" fmla="*/ 519236 h 551561"/>
              <a:gd name="connsiteX0" fmla="*/ 0 w 3984702"/>
              <a:gd name="connsiteY0" fmla="*/ 555133 h 583741"/>
              <a:gd name="connsiteX1" fmla="*/ 1296842 w 3984702"/>
              <a:gd name="connsiteY1" fmla="*/ 190 h 583741"/>
              <a:gd name="connsiteX2" fmla="*/ 2680010 w 3984702"/>
              <a:gd name="connsiteY2" fmla="*/ 495660 h 583741"/>
              <a:gd name="connsiteX3" fmla="*/ 3984702 w 3984702"/>
              <a:gd name="connsiteY3" fmla="*/ 551416 h 58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4702" h="583741">
                <a:moveTo>
                  <a:pt x="0" y="555133"/>
                </a:moveTo>
                <a:cubicBezTo>
                  <a:pt x="395558" y="182806"/>
                  <a:pt x="850174" y="10102"/>
                  <a:pt x="1296842" y="190"/>
                </a:cubicBezTo>
                <a:cubicBezTo>
                  <a:pt x="1743510" y="-9722"/>
                  <a:pt x="2222191" y="370519"/>
                  <a:pt x="2680010" y="495660"/>
                </a:cubicBezTo>
                <a:cubicBezTo>
                  <a:pt x="3137829" y="620801"/>
                  <a:pt x="3561265" y="586108"/>
                  <a:pt x="3984702" y="551416"/>
                </a:cubicBezTo>
              </a:path>
            </a:pathLst>
          </a:custGeom>
          <a:noFill/>
          <a:ln w="127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0" name="Freeform: Shape 3">
            <a:extLst>
              <a:ext uri="{FF2B5EF4-FFF2-40B4-BE49-F238E27FC236}">
                <a16:creationId xmlns:a16="http://schemas.microsoft.com/office/drawing/2014/main" id="{51DF1DA6-180B-C240-ACFE-C566FB5A4B33}"/>
              </a:ext>
            </a:extLst>
          </p:cNvPr>
          <p:cNvSpPr/>
          <p:nvPr/>
        </p:nvSpPr>
        <p:spPr>
          <a:xfrm>
            <a:off x="5742991" y="2486770"/>
            <a:ext cx="2860175" cy="442286"/>
          </a:xfrm>
          <a:custGeom>
            <a:avLst/>
            <a:gdLst>
              <a:gd name="connsiteX0" fmla="*/ 0 w 3906644"/>
              <a:gd name="connsiteY0" fmla="*/ 0 h 756017"/>
              <a:gd name="connsiteX1" fmla="*/ 1330712 w 3906644"/>
              <a:gd name="connsiteY1" fmla="*/ 754566 h 756017"/>
              <a:gd name="connsiteX2" fmla="*/ 2806390 w 3906644"/>
              <a:gd name="connsiteY2" fmla="*/ 189571 h 756017"/>
              <a:gd name="connsiteX3" fmla="*/ 3906644 w 3906644"/>
              <a:gd name="connsiteY3" fmla="*/ 137532 h 756017"/>
              <a:gd name="connsiteX0" fmla="*/ 0 w 3922478"/>
              <a:gd name="connsiteY0" fmla="*/ 0 h 688034"/>
              <a:gd name="connsiteX1" fmla="*/ 1346546 w 3922478"/>
              <a:gd name="connsiteY1" fmla="*/ 687406 h 688034"/>
              <a:gd name="connsiteX2" fmla="*/ 2822224 w 3922478"/>
              <a:gd name="connsiteY2" fmla="*/ 122411 h 688034"/>
              <a:gd name="connsiteX3" fmla="*/ 3922478 w 3922478"/>
              <a:gd name="connsiteY3" fmla="*/ 70372 h 688034"/>
              <a:gd name="connsiteX0" fmla="*/ 0 w 3896089"/>
              <a:gd name="connsiteY0" fmla="*/ 0 h 661971"/>
              <a:gd name="connsiteX1" fmla="*/ 1320157 w 3896089"/>
              <a:gd name="connsiteY1" fmla="*/ 661575 h 661971"/>
              <a:gd name="connsiteX2" fmla="*/ 2795835 w 3896089"/>
              <a:gd name="connsiteY2" fmla="*/ 96580 h 661971"/>
              <a:gd name="connsiteX3" fmla="*/ 3896089 w 3896089"/>
              <a:gd name="connsiteY3" fmla="*/ 44541 h 661971"/>
              <a:gd name="connsiteX0" fmla="*/ 0 w 3896089"/>
              <a:gd name="connsiteY0" fmla="*/ 0 h 589715"/>
              <a:gd name="connsiteX1" fmla="*/ 1335991 w 3896089"/>
              <a:gd name="connsiteY1" fmla="*/ 589250 h 589715"/>
              <a:gd name="connsiteX2" fmla="*/ 2795835 w 3896089"/>
              <a:gd name="connsiteY2" fmla="*/ 96580 h 589715"/>
              <a:gd name="connsiteX3" fmla="*/ 3896089 w 3896089"/>
              <a:gd name="connsiteY3" fmla="*/ 44541 h 58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6089" h="589715">
                <a:moveTo>
                  <a:pt x="0" y="0"/>
                </a:moveTo>
                <a:cubicBezTo>
                  <a:pt x="431490" y="361485"/>
                  <a:pt x="870019" y="573153"/>
                  <a:pt x="1335991" y="589250"/>
                </a:cubicBezTo>
                <a:cubicBezTo>
                  <a:pt x="1801963" y="605347"/>
                  <a:pt x="2366513" y="199419"/>
                  <a:pt x="2795835" y="96580"/>
                </a:cubicBezTo>
                <a:cubicBezTo>
                  <a:pt x="3225157" y="-6259"/>
                  <a:pt x="3560623" y="19141"/>
                  <a:pt x="3896089" y="44541"/>
                </a:cubicBezTo>
              </a:path>
            </a:pathLst>
          </a:custGeom>
          <a:noFill/>
          <a:ln w="127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1" name="Freeform: Shape 4">
            <a:extLst>
              <a:ext uri="{FF2B5EF4-FFF2-40B4-BE49-F238E27FC236}">
                <a16:creationId xmlns:a16="http://schemas.microsoft.com/office/drawing/2014/main" id="{30DEAFB3-F17E-B44D-BA9B-D0DB7B13BD98}"/>
              </a:ext>
            </a:extLst>
          </p:cNvPr>
          <p:cNvSpPr/>
          <p:nvPr/>
        </p:nvSpPr>
        <p:spPr>
          <a:xfrm>
            <a:off x="5714349" y="1756157"/>
            <a:ext cx="2932770" cy="605513"/>
          </a:xfrm>
          <a:custGeom>
            <a:avLst/>
            <a:gdLst>
              <a:gd name="connsiteX0" fmla="*/ 0 w 3910361"/>
              <a:gd name="connsiteY0" fmla="*/ 870901 h 870901"/>
              <a:gd name="connsiteX1" fmla="*/ 1323279 w 3910361"/>
              <a:gd name="connsiteY1" fmla="*/ 41993 h 870901"/>
              <a:gd name="connsiteX2" fmla="*/ 3007113 w 3910361"/>
              <a:gd name="connsiteY2" fmla="*/ 198111 h 870901"/>
              <a:gd name="connsiteX3" fmla="*/ 3910361 w 3910361"/>
              <a:gd name="connsiteY3" fmla="*/ 852315 h 870901"/>
              <a:gd name="connsiteX0" fmla="*/ 0 w 3833171"/>
              <a:gd name="connsiteY0" fmla="*/ 953618 h 953618"/>
              <a:gd name="connsiteX1" fmla="*/ 1246089 w 3833171"/>
              <a:gd name="connsiteY1" fmla="*/ 47521 h 953618"/>
              <a:gd name="connsiteX2" fmla="*/ 2929923 w 3833171"/>
              <a:gd name="connsiteY2" fmla="*/ 203639 h 953618"/>
              <a:gd name="connsiteX3" fmla="*/ 3833171 w 3833171"/>
              <a:gd name="connsiteY3" fmla="*/ 857843 h 953618"/>
              <a:gd name="connsiteX0" fmla="*/ 0 w 3833171"/>
              <a:gd name="connsiteY0" fmla="*/ 882483 h 882483"/>
              <a:gd name="connsiteX1" fmla="*/ 1246089 w 3833171"/>
              <a:gd name="connsiteY1" fmla="*/ 71389 h 882483"/>
              <a:gd name="connsiteX2" fmla="*/ 2929923 w 3833171"/>
              <a:gd name="connsiteY2" fmla="*/ 132504 h 882483"/>
              <a:gd name="connsiteX3" fmla="*/ 3833171 w 3833171"/>
              <a:gd name="connsiteY3" fmla="*/ 786708 h 882483"/>
              <a:gd name="connsiteX0" fmla="*/ 0 w 3833171"/>
              <a:gd name="connsiteY0" fmla="*/ 853272 h 853272"/>
              <a:gd name="connsiteX1" fmla="*/ 1246089 w 3833171"/>
              <a:gd name="connsiteY1" fmla="*/ 42178 h 853272"/>
              <a:gd name="connsiteX2" fmla="*/ 2828983 w 3833171"/>
              <a:gd name="connsiteY2" fmla="*/ 192358 h 853272"/>
              <a:gd name="connsiteX3" fmla="*/ 3833171 w 3833171"/>
              <a:gd name="connsiteY3" fmla="*/ 757497 h 853272"/>
              <a:gd name="connsiteX0" fmla="*/ 0 w 3833171"/>
              <a:gd name="connsiteY0" fmla="*/ 772498 h 772498"/>
              <a:gd name="connsiteX1" fmla="*/ 1252027 w 3833171"/>
              <a:gd name="connsiteY1" fmla="*/ 74220 h 772498"/>
              <a:gd name="connsiteX2" fmla="*/ 2828983 w 3833171"/>
              <a:gd name="connsiteY2" fmla="*/ 111584 h 772498"/>
              <a:gd name="connsiteX3" fmla="*/ 3833171 w 3833171"/>
              <a:gd name="connsiteY3" fmla="*/ 676723 h 772498"/>
              <a:gd name="connsiteX0" fmla="*/ 0 w 3910360"/>
              <a:gd name="connsiteY0" fmla="*/ 772498 h 807351"/>
              <a:gd name="connsiteX1" fmla="*/ 1252027 w 3910360"/>
              <a:gd name="connsiteY1" fmla="*/ 74220 h 807351"/>
              <a:gd name="connsiteX2" fmla="*/ 2828983 w 3910360"/>
              <a:gd name="connsiteY2" fmla="*/ 111584 h 807351"/>
              <a:gd name="connsiteX3" fmla="*/ 3910360 w 3910360"/>
              <a:gd name="connsiteY3" fmla="*/ 807351 h 8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0360" h="807351">
                <a:moveTo>
                  <a:pt x="0" y="772498"/>
                </a:moveTo>
                <a:cubicBezTo>
                  <a:pt x="411046" y="414110"/>
                  <a:pt x="780530" y="184372"/>
                  <a:pt x="1252027" y="74220"/>
                </a:cubicBezTo>
                <a:cubicBezTo>
                  <a:pt x="1723524" y="-35932"/>
                  <a:pt x="2397803" y="-23470"/>
                  <a:pt x="2828983" y="111584"/>
                </a:cubicBezTo>
                <a:cubicBezTo>
                  <a:pt x="3260163" y="246638"/>
                  <a:pt x="3674326" y="547776"/>
                  <a:pt x="3910360" y="807351"/>
                </a:cubicBezTo>
              </a:path>
            </a:pathLst>
          </a:custGeom>
          <a:noFill/>
          <a:ln w="127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2" name="Freeform: Shape 5">
            <a:extLst>
              <a:ext uri="{FF2B5EF4-FFF2-40B4-BE49-F238E27FC236}">
                <a16:creationId xmlns:a16="http://schemas.microsoft.com/office/drawing/2014/main" id="{DEE63702-BC2D-9F49-979F-B1E593F9DDC5}"/>
              </a:ext>
            </a:extLst>
          </p:cNvPr>
          <p:cNvSpPr/>
          <p:nvPr/>
        </p:nvSpPr>
        <p:spPr>
          <a:xfrm>
            <a:off x="5725063" y="2536147"/>
            <a:ext cx="2931118" cy="634471"/>
          </a:xfrm>
          <a:custGeom>
            <a:avLst/>
            <a:gdLst>
              <a:gd name="connsiteX0" fmla="*/ 0 w 3869473"/>
              <a:gd name="connsiteY0" fmla="*/ 0 h 884791"/>
              <a:gd name="connsiteX1" fmla="*/ 1286108 w 3869473"/>
              <a:gd name="connsiteY1" fmla="*/ 821473 h 884791"/>
              <a:gd name="connsiteX2" fmla="*/ 2776654 w 3869473"/>
              <a:gd name="connsiteY2" fmla="*/ 750849 h 884791"/>
              <a:gd name="connsiteX3" fmla="*/ 3869473 w 3869473"/>
              <a:gd name="connsiteY3" fmla="*/ 126380 h 884791"/>
              <a:gd name="connsiteX0" fmla="*/ 0 w 3963914"/>
              <a:gd name="connsiteY0" fmla="*/ 0 h 884791"/>
              <a:gd name="connsiteX1" fmla="*/ 1286108 w 3963914"/>
              <a:gd name="connsiteY1" fmla="*/ 821473 h 884791"/>
              <a:gd name="connsiteX2" fmla="*/ 2776654 w 3963914"/>
              <a:gd name="connsiteY2" fmla="*/ 750849 h 884791"/>
              <a:gd name="connsiteX3" fmla="*/ 3963914 w 3963914"/>
              <a:gd name="connsiteY3" fmla="*/ 105716 h 884791"/>
              <a:gd name="connsiteX0" fmla="*/ 0 w 3969162"/>
              <a:gd name="connsiteY0" fmla="*/ 0 h 845961"/>
              <a:gd name="connsiteX1" fmla="*/ 1291356 w 3969162"/>
              <a:gd name="connsiteY1" fmla="*/ 785310 h 845961"/>
              <a:gd name="connsiteX2" fmla="*/ 2781902 w 3969162"/>
              <a:gd name="connsiteY2" fmla="*/ 714686 h 845961"/>
              <a:gd name="connsiteX3" fmla="*/ 3969162 w 3969162"/>
              <a:gd name="connsiteY3" fmla="*/ 69553 h 84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9162" h="845961">
                <a:moveTo>
                  <a:pt x="0" y="0"/>
                </a:moveTo>
                <a:cubicBezTo>
                  <a:pt x="411666" y="348166"/>
                  <a:pt x="827706" y="666196"/>
                  <a:pt x="1291356" y="785310"/>
                </a:cubicBezTo>
                <a:cubicBezTo>
                  <a:pt x="1755006" y="904424"/>
                  <a:pt x="2351341" y="830535"/>
                  <a:pt x="2781902" y="714686"/>
                </a:cubicBezTo>
                <a:cubicBezTo>
                  <a:pt x="3212463" y="598837"/>
                  <a:pt x="3638033" y="323863"/>
                  <a:pt x="3969162" y="69553"/>
                </a:cubicBezTo>
              </a:path>
            </a:pathLst>
          </a:custGeom>
          <a:noFill/>
          <a:ln w="127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3" name="Freeform: Shape 6">
            <a:extLst>
              <a:ext uri="{FF2B5EF4-FFF2-40B4-BE49-F238E27FC236}">
                <a16:creationId xmlns:a16="http://schemas.microsoft.com/office/drawing/2014/main" id="{A7A2D046-E928-B54C-A3F4-1343F4954DC0}"/>
              </a:ext>
            </a:extLst>
          </p:cNvPr>
          <p:cNvSpPr/>
          <p:nvPr/>
        </p:nvSpPr>
        <p:spPr>
          <a:xfrm>
            <a:off x="5632466" y="1278685"/>
            <a:ext cx="3065365" cy="1155069"/>
          </a:xfrm>
          <a:custGeom>
            <a:avLst/>
            <a:gdLst>
              <a:gd name="connsiteX0" fmla="*/ 0 w 4196576"/>
              <a:gd name="connsiteY0" fmla="*/ 1374834 h 1631312"/>
              <a:gd name="connsiteX1" fmla="*/ 1512849 w 4196576"/>
              <a:gd name="connsiteY1" fmla="*/ 426980 h 1631312"/>
              <a:gd name="connsiteX2" fmla="*/ 2947639 w 4196576"/>
              <a:gd name="connsiteY2" fmla="*/ 10668 h 1631312"/>
              <a:gd name="connsiteX3" fmla="*/ 4196576 w 4196576"/>
              <a:gd name="connsiteY3" fmla="*/ 824707 h 1631312"/>
              <a:gd name="connsiteX4" fmla="*/ 2947639 w 4196576"/>
              <a:gd name="connsiteY4" fmla="*/ 1389702 h 1631312"/>
              <a:gd name="connsiteX5" fmla="*/ 3873190 w 4196576"/>
              <a:gd name="connsiteY5" fmla="*/ 1631312 h 1631312"/>
              <a:gd name="connsiteX0" fmla="*/ 0 w 4157939"/>
              <a:gd name="connsiteY0" fmla="*/ 1459013 h 1631778"/>
              <a:gd name="connsiteX1" fmla="*/ 1474212 w 4157939"/>
              <a:gd name="connsiteY1" fmla="*/ 427446 h 1631778"/>
              <a:gd name="connsiteX2" fmla="*/ 2909002 w 4157939"/>
              <a:gd name="connsiteY2" fmla="*/ 11134 h 1631778"/>
              <a:gd name="connsiteX3" fmla="*/ 4157939 w 4157939"/>
              <a:gd name="connsiteY3" fmla="*/ 825173 h 1631778"/>
              <a:gd name="connsiteX4" fmla="*/ 2909002 w 4157939"/>
              <a:gd name="connsiteY4" fmla="*/ 1390168 h 1631778"/>
              <a:gd name="connsiteX5" fmla="*/ 3834553 w 4157939"/>
              <a:gd name="connsiteY5" fmla="*/ 1631778 h 1631778"/>
              <a:gd name="connsiteX0" fmla="*/ 0 w 4157939"/>
              <a:gd name="connsiteY0" fmla="*/ 1449139 h 1621904"/>
              <a:gd name="connsiteX1" fmla="*/ 1422696 w 4157939"/>
              <a:gd name="connsiteY1" fmla="*/ 649392 h 1621904"/>
              <a:gd name="connsiteX2" fmla="*/ 2909002 w 4157939"/>
              <a:gd name="connsiteY2" fmla="*/ 1260 h 1621904"/>
              <a:gd name="connsiteX3" fmla="*/ 4157939 w 4157939"/>
              <a:gd name="connsiteY3" fmla="*/ 815299 h 1621904"/>
              <a:gd name="connsiteX4" fmla="*/ 2909002 w 4157939"/>
              <a:gd name="connsiteY4" fmla="*/ 1380294 h 1621904"/>
              <a:gd name="connsiteX5" fmla="*/ 3834553 w 4157939"/>
              <a:gd name="connsiteY5" fmla="*/ 1621904 h 1621904"/>
              <a:gd name="connsiteX0" fmla="*/ 0 w 4157939"/>
              <a:gd name="connsiteY0" fmla="*/ 1448875 h 1621640"/>
              <a:gd name="connsiteX1" fmla="*/ 1422696 w 4157939"/>
              <a:gd name="connsiteY1" fmla="*/ 649128 h 1621640"/>
              <a:gd name="connsiteX2" fmla="*/ 2909002 w 4157939"/>
              <a:gd name="connsiteY2" fmla="*/ 996 h 1621640"/>
              <a:gd name="connsiteX3" fmla="*/ 4157939 w 4157939"/>
              <a:gd name="connsiteY3" fmla="*/ 815035 h 1621640"/>
              <a:gd name="connsiteX4" fmla="*/ 2909002 w 4157939"/>
              <a:gd name="connsiteY4" fmla="*/ 1380030 h 1621640"/>
              <a:gd name="connsiteX5" fmla="*/ 3834553 w 4157939"/>
              <a:gd name="connsiteY5" fmla="*/ 1621640 h 1621640"/>
              <a:gd name="connsiteX0" fmla="*/ 0 w 4157974"/>
              <a:gd name="connsiteY0" fmla="*/ 1365652 h 1538417"/>
              <a:gd name="connsiteX1" fmla="*/ 1422696 w 4157974"/>
              <a:gd name="connsiteY1" fmla="*/ 565905 h 1538417"/>
              <a:gd name="connsiteX2" fmla="*/ 2863926 w 4157974"/>
              <a:gd name="connsiteY2" fmla="*/ 1486 h 1538417"/>
              <a:gd name="connsiteX3" fmla="*/ 4157939 w 4157974"/>
              <a:gd name="connsiteY3" fmla="*/ 731812 h 1538417"/>
              <a:gd name="connsiteX4" fmla="*/ 2909002 w 4157974"/>
              <a:gd name="connsiteY4" fmla="*/ 1296807 h 1538417"/>
              <a:gd name="connsiteX5" fmla="*/ 3834553 w 4157974"/>
              <a:gd name="connsiteY5" fmla="*/ 1538417 h 1538417"/>
              <a:gd name="connsiteX0" fmla="*/ 0 w 4157984"/>
              <a:gd name="connsiteY0" fmla="*/ 1365652 h 1538417"/>
              <a:gd name="connsiteX1" fmla="*/ 1422696 w 4157984"/>
              <a:gd name="connsiteY1" fmla="*/ 565905 h 1538417"/>
              <a:gd name="connsiteX2" fmla="*/ 2863926 w 4157984"/>
              <a:gd name="connsiteY2" fmla="*/ 1486 h 1538417"/>
              <a:gd name="connsiteX3" fmla="*/ 4157939 w 4157984"/>
              <a:gd name="connsiteY3" fmla="*/ 731812 h 1538417"/>
              <a:gd name="connsiteX4" fmla="*/ 2915442 w 4157984"/>
              <a:gd name="connsiteY4" fmla="*/ 1425596 h 1538417"/>
              <a:gd name="connsiteX5" fmla="*/ 3834553 w 4157984"/>
              <a:gd name="connsiteY5" fmla="*/ 1538417 h 1538417"/>
              <a:gd name="connsiteX0" fmla="*/ 0 w 4087153"/>
              <a:gd name="connsiteY0" fmla="*/ 1367327 h 1540092"/>
              <a:gd name="connsiteX1" fmla="*/ 1422696 w 4087153"/>
              <a:gd name="connsiteY1" fmla="*/ 567580 h 1540092"/>
              <a:gd name="connsiteX2" fmla="*/ 2863926 w 4087153"/>
              <a:gd name="connsiteY2" fmla="*/ 3161 h 1540092"/>
              <a:gd name="connsiteX3" fmla="*/ 4087105 w 4087153"/>
              <a:gd name="connsiteY3" fmla="*/ 817200 h 1540092"/>
              <a:gd name="connsiteX4" fmla="*/ 2915442 w 4087153"/>
              <a:gd name="connsiteY4" fmla="*/ 1427271 h 1540092"/>
              <a:gd name="connsiteX5" fmla="*/ 3834553 w 4087153"/>
              <a:gd name="connsiteY5" fmla="*/ 1540092 h 154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53" h="1540092">
                <a:moveTo>
                  <a:pt x="0" y="1367327"/>
                </a:moveTo>
                <a:cubicBezTo>
                  <a:pt x="510788" y="1007080"/>
                  <a:pt x="945375" y="794941"/>
                  <a:pt x="1422696" y="567580"/>
                </a:cubicBezTo>
                <a:cubicBezTo>
                  <a:pt x="1900017" y="340219"/>
                  <a:pt x="2419858" y="-38442"/>
                  <a:pt x="2863926" y="3161"/>
                </a:cubicBezTo>
                <a:cubicBezTo>
                  <a:pt x="3307994" y="44764"/>
                  <a:pt x="4078519" y="579848"/>
                  <a:pt x="4087105" y="817200"/>
                </a:cubicBezTo>
                <a:cubicBezTo>
                  <a:pt x="4095691" y="1054552"/>
                  <a:pt x="2969340" y="1292837"/>
                  <a:pt x="2915442" y="1427271"/>
                </a:cubicBezTo>
                <a:cubicBezTo>
                  <a:pt x="2861544" y="1561705"/>
                  <a:pt x="3344828" y="1486504"/>
                  <a:pt x="3834553" y="1540092"/>
                </a:cubicBezTo>
              </a:path>
            </a:pathLst>
          </a:custGeom>
          <a:noFill/>
          <a:ln w="12700">
            <a:solidFill>
              <a:schemeClr val="accent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4" name="Freeform: Shape 4">
            <a:extLst>
              <a:ext uri="{FF2B5EF4-FFF2-40B4-BE49-F238E27FC236}">
                <a16:creationId xmlns:a16="http://schemas.microsoft.com/office/drawing/2014/main" id="{3C113167-4C9D-914A-88D6-B940639D5691}"/>
              </a:ext>
            </a:extLst>
          </p:cNvPr>
          <p:cNvSpPr/>
          <p:nvPr/>
        </p:nvSpPr>
        <p:spPr>
          <a:xfrm>
            <a:off x="5740371" y="1879348"/>
            <a:ext cx="2909523" cy="563940"/>
          </a:xfrm>
          <a:custGeom>
            <a:avLst/>
            <a:gdLst>
              <a:gd name="connsiteX0" fmla="*/ 0 w 3910361"/>
              <a:gd name="connsiteY0" fmla="*/ 870901 h 870901"/>
              <a:gd name="connsiteX1" fmla="*/ 1323279 w 3910361"/>
              <a:gd name="connsiteY1" fmla="*/ 41993 h 870901"/>
              <a:gd name="connsiteX2" fmla="*/ 3007113 w 3910361"/>
              <a:gd name="connsiteY2" fmla="*/ 198111 h 870901"/>
              <a:gd name="connsiteX3" fmla="*/ 3910361 w 3910361"/>
              <a:gd name="connsiteY3" fmla="*/ 852315 h 870901"/>
              <a:gd name="connsiteX0" fmla="*/ 0 w 3910361"/>
              <a:gd name="connsiteY0" fmla="*/ 694033 h 694033"/>
              <a:gd name="connsiteX1" fmla="*/ 1364607 w 3910361"/>
              <a:gd name="connsiteY1" fmla="*/ 547050 h 694033"/>
              <a:gd name="connsiteX2" fmla="*/ 3007113 w 3910361"/>
              <a:gd name="connsiteY2" fmla="*/ 21243 h 694033"/>
              <a:gd name="connsiteX3" fmla="*/ 3910361 w 3910361"/>
              <a:gd name="connsiteY3" fmla="*/ 675447 h 694033"/>
              <a:gd name="connsiteX0" fmla="*/ 0 w 3910361"/>
              <a:gd name="connsiteY0" fmla="*/ 769589 h 769589"/>
              <a:gd name="connsiteX1" fmla="*/ 1364607 w 3910361"/>
              <a:gd name="connsiteY1" fmla="*/ 622606 h 769589"/>
              <a:gd name="connsiteX2" fmla="*/ 2779805 w 3910361"/>
              <a:gd name="connsiteY2" fmla="*/ 19308 h 769589"/>
              <a:gd name="connsiteX3" fmla="*/ 3910361 w 3910361"/>
              <a:gd name="connsiteY3" fmla="*/ 751003 h 769589"/>
              <a:gd name="connsiteX0" fmla="*/ 0 w 3848368"/>
              <a:gd name="connsiteY0" fmla="*/ 645078 h 750478"/>
              <a:gd name="connsiteX1" fmla="*/ 1302614 w 3848368"/>
              <a:gd name="connsiteY1" fmla="*/ 622081 h 750478"/>
              <a:gd name="connsiteX2" fmla="*/ 2717812 w 3848368"/>
              <a:gd name="connsiteY2" fmla="*/ 18783 h 750478"/>
              <a:gd name="connsiteX3" fmla="*/ 3848368 w 3848368"/>
              <a:gd name="connsiteY3" fmla="*/ 750478 h 750478"/>
              <a:gd name="connsiteX0" fmla="*/ 0 w 3848368"/>
              <a:gd name="connsiteY0" fmla="*/ 645078 h 750478"/>
              <a:gd name="connsiteX1" fmla="*/ 1302614 w 3848368"/>
              <a:gd name="connsiteY1" fmla="*/ 622081 h 750478"/>
              <a:gd name="connsiteX2" fmla="*/ 2717812 w 3848368"/>
              <a:gd name="connsiteY2" fmla="*/ 18783 h 750478"/>
              <a:gd name="connsiteX3" fmla="*/ 3848368 w 3848368"/>
              <a:gd name="connsiteY3" fmla="*/ 750478 h 750478"/>
              <a:gd name="connsiteX0" fmla="*/ 0 w 3848368"/>
              <a:gd name="connsiteY0" fmla="*/ 603580 h 750309"/>
              <a:gd name="connsiteX1" fmla="*/ 1302614 w 3848368"/>
              <a:gd name="connsiteY1" fmla="*/ 621912 h 750309"/>
              <a:gd name="connsiteX2" fmla="*/ 2717812 w 3848368"/>
              <a:gd name="connsiteY2" fmla="*/ 18614 h 750309"/>
              <a:gd name="connsiteX3" fmla="*/ 3848368 w 3848368"/>
              <a:gd name="connsiteY3" fmla="*/ 750309 h 750309"/>
              <a:gd name="connsiteX0" fmla="*/ 0 w 3848368"/>
              <a:gd name="connsiteY0" fmla="*/ 604828 h 751557"/>
              <a:gd name="connsiteX1" fmla="*/ 1318112 w 3848368"/>
              <a:gd name="connsiteY1" fmla="*/ 576666 h 751557"/>
              <a:gd name="connsiteX2" fmla="*/ 2717812 w 3848368"/>
              <a:gd name="connsiteY2" fmla="*/ 19862 h 751557"/>
              <a:gd name="connsiteX3" fmla="*/ 3848368 w 3848368"/>
              <a:gd name="connsiteY3" fmla="*/ 751557 h 751557"/>
              <a:gd name="connsiteX0" fmla="*/ 0 w 3879364"/>
              <a:gd name="connsiteY0" fmla="*/ 682682 h 751920"/>
              <a:gd name="connsiteX1" fmla="*/ 1349108 w 3879364"/>
              <a:gd name="connsiteY1" fmla="*/ 577029 h 751920"/>
              <a:gd name="connsiteX2" fmla="*/ 2748808 w 3879364"/>
              <a:gd name="connsiteY2" fmla="*/ 20225 h 751920"/>
              <a:gd name="connsiteX3" fmla="*/ 3879364 w 3879364"/>
              <a:gd name="connsiteY3" fmla="*/ 751920 h 75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364" h="751920">
                <a:moveTo>
                  <a:pt x="0" y="682682"/>
                </a:moveTo>
                <a:cubicBezTo>
                  <a:pt x="483371" y="608429"/>
                  <a:pt x="890973" y="687438"/>
                  <a:pt x="1349108" y="577029"/>
                </a:cubicBezTo>
                <a:cubicBezTo>
                  <a:pt x="1807243" y="466620"/>
                  <a:pt x="2317628" y="-114829"/>
                  <a:pt x="2748808" y="20225"/>
                </a:cubicBezTo>
                <a:cubicBezTo>
                  <a:pt x="3179988" y="155279"/>
                  <a:pt x="3643330" y="492345"/>
                  <a:pt x="3879364" y="751920"/>
                </a:cubicBezTo>
              </a:path>
            </a:pathLst>
          </a:custGeom>
          <a:noFill/>
          <a:ln w="127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5" name="Freeform: Shape 4">
            <a:extLst>
              <a:ext uri="{FF2B5EF4-FFF2-40B4-BE49-F238E27FC236}">
                <a16:creationId xmlns:a16="http://schemas.microsoft.com/office/drawing/2014/main" id="{988BEDA5-6867-C445-92A2-43DDBDB45C6A}"/>
              </a:ext>
            </a:extLst>
          </p:cNvPr>
          <p:cNvSpPr/>
          <p:nvPr/>
        </p:nvSpPr>
        <p:spPr>
          <a:xfrm>
            <a:off x="5739361" y="2460567"/>
            <a:ext cx="2898065" cy="501232"/>
          </a:xfrm>
          <a:custGeom>
            <a:avLst/>
            <a:gdLst>
              <a:gd name="connsiteX0" fmla="*/ 0 w 3910361"/>
              <a:gd name="connsiteY0" fmla="*/ 870901 h 870901"/>
              <a:gd name="connsiteX1" fmla="*/ 1323279 w 3910361"/>
              <a:gd name="connsiteY1" fmla="*/ 41993 h 870901"/>
              <a:gd name="connsiteX2" fmla="*/ 3007113 w 3910361"/>
              <a:gd name="connsiteY2" fmla="*/ 198111 h 870901"/>
              <a:gd name="connsiteX3" fmla="*/ 3910361 w 3910361"/>
              <a:gd name="connsiteY3" fmla="*/ 852315 h 870901"/>
              <a:gd name="connsiteX0" fmla="*/ 0 w 3910361"/>
              <a:gd name="connsiteY0" fmla="*/ 694033 h 694033"/>
              <a:gd name="connsiteX1" fmla="*/ 1364607 w 3910361"/>
              <a:gd name="connsiteY1" fmla="*/ 547050 h 694033"/>
              <a:gd name="connsiteX2" fmla="*/ 3007113 w 3910361"/>
              <a:gd name="connsiteY2" fmla="*/ 21243 h 694033"/>
              <a:gd name="connsiteX3" fmla="*/ 3910361 w 3910361"/>
              <a:gd name="connsiteY3" fmla="*/ 675447 h 694033"/>
              <a:gd name="connsiteX0" fmla="*/ 0 w 3910361"/>
              <a:gd name="connsiteY0" fmla="*/ 769589 h 769589"/>
              <a:gd name="connsiteX1" fmla="*/ 1364607 w 3910361"/>
              <a:gd name="connsiteY1" fmla="*/ 622606 h 769589"/>
              <a:gd name="connsiteX2" fmla="*/ 2779805 w 3910361"/>
              <a:gd name="connsiteY2" fmla="*/ 19308 h 769589"/>
              <a:gd name="connsiteX3" fmla="*/ 3910361 w 3910361"/>
              <a:gd name="connsiteY3" fmla="*/ 751003 h 769589"/>
              <a:gd name="connsiteX0" fmla="*/ 0 w 3848368"/>
              <a:gd name="connsiteY0" fmla="*/ 645078 h 750478"/>
              <a:gd name="connsiteX1" fmla="*/ 1302614 w 3848368"/>
              <a:gd name="connsiteY1" fmla="*/ 622081 h 750478"/>
              <a:gd name="connsiteX2" fmla="*/ 2717812 w 3848368"/>
              <a:gd name="connsiteY2" fmla="*/ 18783 h 750478"/>
              <a:gd name="connsiteX3" fmla="*/ 3848368 w 3848368"/>
              <a:gd name="connsiteY3" fmla="*/ 750478 h 750478"/>
              <a:gd name="connsiteX0" fmla="*/ 0 w 3848368"/>
              <a:gd name="connsiteY0" fmla="*/ 645078 h 750478"/>
              <a:gd name="connsiteX1" fmla="*/ 1302614 w 3848368"/>
              <a:gd name="connsiteY1" fmla="*/ 622081 h 750478"/>
              <a:gd name="connsiteX2" fmla="*/ 2717812 w 3848368"/>
              <a:gd name="connsiteY2" fmla="*/ 18783 h 750478"/>
              <a:gd name="connsiteX3" fmla="*/ 3848368 w 3848368"/>
              <a:gd name="connsiteY3" fmla="*/ 750478 h 750478"/>
              <a:gd name="connsiteX0" fmla="*/ 0 w 3848368"/>
              <a:gd name="connsiteY0" fmla="*/ 603580 h 750309"/>
              <a:gd name="connsiteX1" fmla="*/ 1302614 w 3848368"/>
              <a:gd name="connsiteY1" fmla="*/ 621912 h 750309"/>
              <a:gd name="connsiteX2" fmla="*/ 2717812 w 3848368"/>
              <a:gd name="connsiteY2" fmla="*/ 18614 h 750309"/>
              <a:gd name="connsiteX3" fmla="*/ 3848368 w 3848368"/>
              <a:gd name="connsiteY3" fmla="*/ 750309 h 750309"/>
              <a:gd name="connsiteX0" fmla="*/ 0 w 3848368"/>
              <a:gd name="connsiteY0" fmla="*/ 604828 h 751557"/>
              <a:gd name="connsiteX1" fmla="*/ 1318112 w 3848368"/>
              <a:gd name="connsiteY1" fmla="*/ 576666 h 751557"/>
              <a:gd name="connsiteX2" fmla="*/ 2717812 w 3848368"/>
              <a:gd name="connsiteY2" fmla="*/ 19862 h 751557"/>
              <a:gd name="connsiteX3" fmla="*/ 3848368 w 3848368"/>
              <a:gd name="connsiteY3" fmla="*/ 751557 h 751557"/>
              <a:gd name="connsiteX0" fmla="*/ 0 w 3848368"/>
              <a:gd name="connsiteY0" fmla="*/ 87595 h 766540"/>
              <a:gd name="connsiteX1" fmla="*/ 1318112 w 3848368"/>
              <a:gd name="connsiteY1" fmla="*/ 59433 h 766540"/>
              <a:gd name="connsiteX2" fmla="*/ 2788278 w 3848368"/>
              <a:gd name="connsiteY2" fmla="*/ 752825 h 766540"/>
              <a:gd name="connsiteX3" fmla="*/ 3848368 w 3848368"/>
              <a:gd name="connsiteY3" fmla="*/ 234324 h 766540"/>
              <a:gd name="connsiteX0" fmla="*/ 0 w 4043504"/>
              <a:gd name="connsiteY0" fmla="*/ 87595 h 766612"/>
              <a:gd name="connsiteX1" fmla="*/ 1318112 w 4043504"/>
              <a:gd name="connsiteY1" fmla="*/ 59433 h 766612"/>
              <a:gd name="connsiteX2" fmla="*/ 2788278 w 4043504"/>
              <a:gd name="connsiteY2" fmla="*/ 752825 h 766612"/>
              <a:gd name="connsiteX3" fmla="*/ 4043504 w 4043504"/>
              <a:gd name="connsiteY3" fmla="*/ 239490 h 766612"/>
              <a:gd name="connsiteX0" fmla="*/ 0 w 4043504"/>
              <a:gd name="connsiteY0" fmla="*/ 87595 h 771177"/>
              <a:gd name="connsiteX1" fmla="*/ 1318112 w 4043504"/>
              <a:gd name="connsiteY1" fmla="*/ 59433 h 771177"/>
              <a:gd name="connsiteX2" fmla="*/ 2788278 w 4043504"/>
              <a:gd name="connsiteY2" fmla="*/ 752825 h 771177"/>
              <a:gd name="connsiteX3" fmla="*/ 4043504 w 4043504"/>
              <a:gd name="connsiteY3" fmla="*/ 239490 h 771177"/>
              <a:gd name="connsiteX0" fmla="*/ 0 w 4038084"/>
              <a:gd name="connsiteY0" fmla="*/ 87595 h 770100"/>
              <a:gd name="connsiteX1" fmla="*/ 1318112 w 4038084"/>
              <a:gd name="connsiteY1" fmla="*/ 59433 h 770100"/>
              <a:gd name="connsiteX2" fmla="*/ 2788278 w 4038084"/>
              <a:gd name="connsiteY2" fmla="*/ 752825 h 770100"/>
              <a:gd name="connsiteX3" fmla="*/ 4038084 w 4038084"/>
              <a:gd name="connsiteY3" fmla="*/ 192995 h 770100"/>
              <a:gd name="connsiteX0" fmla="*/ 0 w 4038084"/>
              <a:gd name="connsiteY0" fmla="*/ 87595 h 772584"/>
              <a:gd name="connsiteX1" fmla="*/ 1318112 w 4038084"/>
              <a:gd name="connsiteY1" fmla="*/ 59433 h 772584"/>
              <a:gd name="connsiteX2" fmla="*/ 2788278 w 4038084"/>
              <a:gd name="connsiteY2" fmla="*/ 752825 h 772584"/>
              <a:gd name="connsiteX3" fmla="*/ 4038084 w 4038084"/>
              <a:gd name="connsiteY3" fmla="*/ 192995 h 772584"/>
              <a:gd name="connsiteX0" fmla="*/ 0 w 4038084"/>
              <a:gd name="connsiteY0" fmla="*/ 46714 h 731703"/>
              <a:gd name="connsiteX1" fmla="*/ 1301851 w 4038084"/>
              <a:gd name="connsiteY1" fmla="*/ 96043 h 731703"/>
              <a:gd name="connsiteX2" fmla="*/ 2788278 w 4038084"/>
              <a:gd name="connsiteY2" fmla="*/ 711944 h 731703"/>
              <a:gd name="connsiteX3" fmla="*/ 4038084 w 4038084"/>
              <a:gd name="connsiteY3" fmla="*/ 152114 h 731703"/>
              <a:gd name="connsiteX0" fmla="*/ 0 w 4038084"/>
              <a:gd name="connsiteY0" fmla="*/ 30823 h 715812"/>
              <a:gd name="connsiteX1" fmla="*/ 1269328 w 4038084"/>
              <a:gd name="connsiteY1" fmla="*/ 136979 h 715812"/>
              <a:gd name="connsiteX2" fmla="*/ 2788278 w 4038084"/>
              <a:gd name="connsiteY2" fmla="*/ 696053 h 715812"/>
              <a:gd name="connsiteX3" fmla="*/ 4038084 w 4038084"/>
              <a:gd name="connsiteY3" fmla="*/ 136223 h 715812"/>
              <a:gd name="connsiteX0" fmla="*/ 0 w 4054345"/>
              <a:gd name="connsiteY0" fmla="*/ 35858 h 695017"/>
              <a:gd name="connsiteX1" fmla="*/ 1285589 w 4054345"/>
              <a:gd name="connsiteY1" fmla="*/ 116184 h 695017"/>
              <a:gd name="connsiteX2" fmla="*/ 2804539 w 4054345"/>
              <a:gd name="connsiteY2" fmla="*/ 675258 h 695017"/>
              <a:gd name="connsiteX3" fmla="*/ 4054345 w 4054345"/>
              <a:gd name="connsiteY3" fmla="*/ 115428 h 695017"/>
              <a:gd name="connsiteX0" fmla="*/ 0 w 4054345"/>
              <a:gd name="connsiteY0" fmla="*/ 0 h 659159"/>
              <a:gd name="connsiteX1" fmla="*/ 1285589 w 4054345"/>
              <a:gd name="connsiteY1" fmla="*/ 80326 h 659159"/>
              <a:gd name="connsiteX2" fmla="*/ 2804539 w 4054345"/>
              <a:gd name="connsiteY2" fmla="*/ 639400 h 659159"/>
              <a:gd name="connsiteX3" fmla="*/ 4054345 w 4054345"/>
              <a:gd name="connsiteY3" fmla="*/ 79570 h 659159"/>
              <a:gd name="connsiteX0" fmla="*/ 0 w 4054345"/>
              <a:gd name="connsiteY0" fmla="*/ 0 h 659159"/>
              <a:gd name="connsiteX1" fmla="*/ 1236804 w 4054345"/>
              <a:gd name="connsiteY1" fmla="*/ 106157 h 659159"/>
              <a:gd name="connsiteX2" fmla="*/ 2804539 w 4054345"/>
              <a:gd name="connsiteY2" fmla="*/ 639400 h 659159"/>
              <a:gd name="connsiteX3" fmla="*/ 4054345 w 4054345"/>
              <a:gd name="connsiteY3" fmla="*/ 79570 h 659159"/>
              <a:gd name="connsiteX0" fmla="*/ 0 w 4054345"/>
              <a:gd name="connsiteY0" fmla="*/ 0 h 659159"/>
              <a:gd name="connsiteX1" fmla="*/ 1236804 w 4054345"/>
              <a:gd name="connsiteY1" fmla="*/ 106157 h 659159"/>
              <a:gd name="connsiteX2" fmla="*/ 2804539 w 4054345"/>
              <a:gd name="connsiteY2" fmla="*/ 639400 h 659159"/>
              <a:gd name="connsiteX3" fmla="*/ 4054345 w 4054345"/>
              <a:gd name="connsiteY3" fmla="*/ 79570 h 659159"/>
              <a:gd name="connsiteX0" fmla="*/ 0 w 4054345"/>
              <a:gd name="connsiteY0" fmla="*/ 0 h 642479"/>
              <a:gd name="connsiteX1" fmla="*/ 1236804 w 4054345"/>
              <a:gd name="connsiteY1" fmla="*/ 106157 h 642479"/>
              <a:gd name="connsiteX2" fmla="*/ 2804539 w 4054345"/>
              <a:gd name="connsiteY2" fmla="*/ 639400 h 642479"/>
              <a:gd name="connsiteX3" fmla="*/ 4054345 w 4054345"/>
              <a:gd name="connsiteY3" fmla="*/ 79570 h 642479"/>
              <a:gd name="connsiteX0" fmla="*/ 0 w 4054345"/>
              <a:gd name="connsiteY0" fmla="*/ 0 h 668309"/>
              <a:gd name="connsiteX1" fmla="*/ 1236804 w 4054345"/>
              <a:gd name="connsiteY1" fmla="*/ 131987 h 668309"/>
              <a:gd name="connsiteX2" fmla="*/ 2804539 w 4054345"/>
              <a:gd name="connsiteY2" fmla="*/ 665230 h 668309"/>
              <a:gd name="connsiteX3" fmla="*/ 4054345 w 4054345"/>
              <a:gd name="connsiteY3" fmla="*/ 105400 h 66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4345" h="668309">
                <a:moveTo>
                  <a:pt x="0" y="0"/>
                </a:moveTo>
                <a:cubicBezTo>
                  <a:pt x="467110" y="80730"/>
                  <a:pt x="769381" y="21115"/>
                  <a:pt x="1236804" y="131987"/>
                </a:cubicBezTo>
                <a:cubicBezTo>
                  <a:pt x="1704227" y="242859"/>
                  <a:pt x="2373359" y="530176"/>
                  <a:pt x="2804539" y="665230"/>
                </a:cubicBezTo>
                <a:cubicBezTo>
                  <a:pt x="3235719" y="712461"/>
                  <a:pt x="3731583" y="202286"/>
                  <a:pt x="4054345" y="105400"/>
                </a:cubicBezTo>
              </a:path>
            </a:pathLst>
          </a:custGeom>
          <a:noFill/>
          <a:ln w="127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D43E9798-E804-4CED-B8E6-F463EAE41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5000"/>
          </a:blip>
          <a:srcRect l="13396" t="6642" r="11289" b="14203"/>
          <a:stretch/>
        </p:blipFill>
        <p:spPr>
          <a:xfrm>
            <a:off x="6546476" y="1794401"/>
            <a:ext cx="243000" cy="215663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A653C79-7E7C-4D59-4B1F-4EF50D129484}"/>
              </a:ext>
            </a:extLst>
          </p:cNvPr>
          <p:cNvSpPr txBox="1">
            <a:spLocks/>
          </p:cNvSpPr>
          <p:nvPr/>
        </p:nvSpPr>
        <p:spPr>
          <a:xfrm>
            <a:off x="488967" y="3329775"/>
            <a:ext cx="8316177" cy="1665135"/>
          </a:xfrm>
          <a:prstGeom prst="rect">
            <a:avLst/>
          </a:prstGeom>
        </p:spPr>
        <p:txBody>
          <a:bodyPr/>
          <a:lstStyle>
            <a:lvl1pPr marL="226478" indent="-226478" algn="l" defTabSz="912261" rtl="0" eaLnBrk="1" fontAlgn="base" hangingPunct="1">
              <a:lnSpc>
                <a:spcPct val="95000"/>
              </a:lnSpc>
              <a:spcBef>
                <a:spcPts val="1433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478355" indent="-287859" algn="l" defTabSz="912261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867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575719" indent="-226478" algn="l" defTabSz="912261" rtl="0" eaLnBrk="1" fontAlgn="base" hangingPunct="1">
              <a:lnSpc>
                <a:spcPct val="95000"/>
              </a:lnSpc>
              <a:spcBef>
                <a:spcPts val="833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670967" indent="-226478" algn="l" defTabSz="912261" rtl="0" eaLnBrk="1" fontAlgn="base" hangingPunct="1">
              <a:lnSpc>
                <a:spcPct val="95000"/>
              </a:lnSpc>
              <a:spcBef>
                <a:spcPts val="833"/>
              </a:spcBef>
              <a:spcAft>
                <a:spcPct val="0"/>
              </a:spcAft>
              <a:buFont typeface="Arial" charset="0"/>
              <a:buChar char="•"/>
              <a:defRPr lang="en-US" sz="1467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66214" indent="-226478" algn="l" defTabSz="912261" rtl="0" eaLnBrk="1" fontAlgn="base" hangingPunct="1">
              <a:lnSpc>
                <a:spcPct val="95000"/>
              </a:lnSpc>
              <a:spcBef>
                <a:spcPts val="833"/>
              </a:spcBef>
              <a:spcAft>
                <a:spcPct val="0"/>
              </a:spcAft>
              <a:buFont typeface="Arial" charset="0"/>
              <a:buChar char="•"/>
              <a:defRPr lang="en-US" sz="1467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1151779" indent="-228588" algn="l" defTabSz="914346" rtl="0" eaLnBrk="1" latinLnBrk="0" hangingPunct="1">
              <a:spcBef>
                <a:spcPts val="800"/>
              </a:spcBef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7761" indent="-228557" algn="l" defTabSz="914346" rtl="0" eaLnBrk="1" latinLnBrk="0" hangingPunct="1">
              <a:spcBef>
                <a:spcPts val="800"/>
              </a:spcBef>
              <a:buFont typeface="Arial" pitchFamily="34" charset="0"/>
              <a:buChar char="•"/>
              <a:defRPr sz="10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13" indent="0" algn="l" defTabSz="91434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4" indent="-228588" algn="l" defTabSz="9143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2030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67E171C-CDD7-4E8B-B72B-4F3AA4CCCA2D}"/>
              </a:ext>
            </a:extLst>
          </p:cNvPr>
          <p:cNvCxnSpPr>
            <a:cxnSpLocks/>
            <a:stCxn id="52" idx="2"/>
          </p:cNvCxnSpPr>
          <p:nvPr/>
        </p:nvCxnSpPr>
        <p:spPr>
          <a:xfrm flipH="1">
            <a:off x="6929698" y="2072235"/>
            <a:ext cx="290704" cy="57420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6CCF26-3E18-4EC1-B9CF-A10250023430}"/>
              </a:ext>
            </a:extLst>
          </p:cNvPr>
          <p:cNvGrpSpPr/>
          <p:nvPr/>
        </p:nvGrpSpPr>
        <p:grpSpPr>
          <a:xfrm>
            <a:off x="5617325" y="1066669"/>
            <a:ext cx="3206154" cy="1005566"/>
            <a:chOff x="5099144" y="3774793"/>
            <a:chExt cx="2928123" cy="1089495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13E5ABD-2881-470B-9AC3-C423D2F1A035}"/>
                </a:ext>
              </a:extLst>
            </p:cNvPr>
            <p:cNvSpPr txBox="1"/>
            <p:nvPr/>
          </p:nvSpPr>
          <p:spPr>
            <a:xfrm>
              <a:off x="5099144" y="3774793"/>
              <a:ext cx="2928123" cy="2500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90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IPv6 header: A to M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6088332-A396-47C3-9713-A9D42977B1D4}"/>
                </a:ext>
              </a:extLst>
            </p:cNvPr>
            <p:cNvSpPr txBox="1"/>
            <p:nvPr/>
          </p:nvSpPr>
          <p:spPr>
            <a:xfrm>
              <a:off x="5099144" y="4026310"/>
              <a:ext cx="2928123" cy="2500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90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PT header:   (AB, Time, Load)</a:t>
              </a:r>
              <a:endParaRPr lang="en-US" sz="90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B201EAD-0AFC-483E-AF37-8EE6957BBCB6}"/>
                </a:ext>
              </a:extLst>
            </p:cNvPr>
            <p:cNvSpPr txBox="1"/>
            <p:nvPr/>
          </p:nvSpPr>
          <p:spPr>
            <a:xfrm>
              <a:off x="5099144" y="4314071"/>
              <a:ext cx="2928123" cy="55021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br>
                <a:rPr lang="en-US" sz="90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90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Payload</a:t>
              </a:r>
              <a:br>
                <a:rPr lang="en-US" sz="90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endParaRPr lang="en-US" sz="900">
                <a:solidFill>
                  <a:schemeClr val="tx1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97" name="Picture 96" descr="A picture containing text&#10;&#10;Description automatically generated">
            <a:extLst>
              <a:ext uri="{FF2B5EF4-FFF2-40B4-BE49-F238E27FC236}">
                <a16:creationId xmlns:a16="http://schemas.microsoft.com/office/drawing/2014/main" id="{CCB070D0-3A3C-47FB-821B-8078CAE7E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843" y="1131068"/>
            <a:ext cx="1812637" cy="73847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D6C3E89F-068A-4F0C-8DB9-46B15979EA89}"/>
              </a:ext>
            </a:extLst>
          </p:cNvPr>
          <p:cNvSpPr txBox="1"/>
          <p:nvPr/>
        </p:nvSpPr>
        <p:spPr>
          <a:xfrm>
            <a:off x="7291215" y="1241043"/>
            <a:ext cx="295462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100">
                <a:solidFill>
                  <a:schemeClr val="accent1"/>
                </a:solidFill>
                <a:latin typeface="+mn-lt"/>
              </a:rPr>
              <a:t>BE   </a:t>
            </a:r>
            <a:endParaRPr lang="en-BE" sz="210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64B688-C72C-8883-3AAA-C05BC23AAB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065360"/>
            <a:ext cx="8277344" cy="3525690"/>
          </a:xfrm>
          <a:prstGeom prst="rect">
            <a:avLst/>
          </a:prstGeom>
        </p:spPr>
        <p:txBody>
          <a:bodyPr/>
          <a:lstStyle/>
          <a:p>
            <a:r>
              <a:rPr lang="en-US" sz="1400" dirty="0"/>
              <a:t>Stamping in the packet header</a:t>
            </a:r>
          </a:p>
          <a:p>
            <a:r>
              <a:rPr lang="en-US" sz="1400" dirty="0"/>
              <a:t>Implemented at linerate in the most basic HW pipeline</a:t>
            </a:r>
          </a:p>
          <a:p>
            <a:pPr lvl="1"/>
            <a:r>
              <a:rPr lang="en-US" sz="1200" dirty="0"/>
              <a:t>Reports true packet experience</a:t>
            </a:r>
          </a:p>
          <a:p>
            <a:pPr lvl="1"/>
            <a:r>
              <a:rPr lang="en-US" sz="1200" dirty="0"/>
              <a:t>No punting to CPU, no offload to co-processors</a:t>
            </a:r>
          </a:p>
          <a:p>
            <a:r>
              <a:rPr lang="en-US" sz="1400" dirty="0"/>
              <a:t>Ultra-MTU-efficient</a:t>
            </a:r>
          </a:p>
          <a:p>
            <a:pPr lvl="1"/>
            <a:r>
              <a:rPr lang="en-US" sz="1200" dirty="0"/>
              <a:t>Highly compressed for low MTU overhead</a:t>
            </a:r>
          </a:p>
          <a:p>
            <a:pPr lvl="1"/>
            <a:r>
              <a:rPr lang="en-US" sz="1200" dirty="0"/>
              <a:t>Only 3 bytes per hop (12bit interface, 8bit TS, 4bit load)</a:t>
            </a:r>
          </a:p>
          <a:p>
            <a:r>
              <a:rPr lang="en-US" sz="1400" dirty="0"/>
              <a:t>Each transit router records:</a:t>
            </a:r>
          </a:p>
          <a:p>
            <a:pPr lvl="1"/>
            <a:r>
              <a:rPr lang="en-US" sz="1200" dirty="0"/>
              <a:t>Outgoing interface ID</a:t>
            </a:r>
          </a:p>
          <a:p>
            <a:pPr lvl="1"/>
            <a:r>
              <a:rPr lang="en-US" sz="1200" dirty="0"/>
              <a:t>Timestamp </a:t>
            </a:r>
          </a:p>
          <a:p>
            <a:pPr lvl="1"/>
            <a:r>
              <a:rPr lang="en-US" sz="1200" dirty="0"/>
              <a:t>Outgoing interface Load</a:t>
            </a:r>
          </a:p>
          <a:p>
            <a:r>
              <a:rPr lang="en-US" sz="1400" dirty="0"/>
              <a:t>Native interworking with legacy nodes</a:t>
            </a:r>
          </a:p>
          <a:p>
            <a:pPr lvl="1"/>
            <a:r>
              <a:rPr lang="en-US" sz="1200" dirty="0"/>
              <a:t>Seamless deployment</a:t>
            </a:r>
          </a:p>
          <a:p>
            <a:endParaRPr lang="en-US" sz="1400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44F7594-DAE9-76A7-060C-B01DBCD9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The Path Tracing Idea</a:t>
            </a: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108240B6-30B3-8FB4-8A87-CE89E4FC391C}"/>
              </a:ext>
            </a:extLst>
          </p:cNvPr>
          <p:cNvSpPr/>
          <p:nvPr/>
        </p:nvSpPr>
        <p:spPr>
          <a:xfrm>
            <a:off x="5455589" y="2931505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895446A1-1DFB-624E-A846-FECE61BE4A7A}"/>
              </a:ext>
            </a:extLst>
          </p:cNvPr>
          <p:cNvSpPr/>
          <p:nvPr/>
        </p:nvSpPr>
        <p:spPr>
          <a:xfrm>
            <a:off x="6480992" y="2590657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911E6285-888E-5DF6-B1CA-F208BE293D53}"/>
              </a:ext>
            </a:extLst>
          </p:cNvPr>
          <p:cNvSpPr/>
          <p:nvPr/>
        </p:nvSpPr>
        <p:spPr>
          <a:xfrm>
            <a:off x="7506394" y="2587957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0D73E00-A7AF-345B-9B9F-CC9DE81AE527}"/>
              </a:ext>
            </a:extLst>
          </p:cNvPr>
          <p:cNvSpPr/>
          <p:nvPr/>
        </p:nvSpPr>
        <p:spPr>
          <a:xfrm>
            <a:off x="6480992" y="327235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A491EE82-D885-26EA-0806-7BB1ABA2433F}"/>
              </a:ext>
            </a:extLst>
          </p:cNvPr>
          <p:cNvSpPr/>
          <p:nvPr/>
        </p:nvSpPr>
        <p:spPr>
          <a:xfrm>
            <a:off x="7506394" y="326290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</a:p>
        </p:txBody>
      </p:sp>
      <p:sp>
        <p:nvSpPr>
          <p:cNvPr id="9" name="Rectangle: Rounded Corners 17">
            <a:extLst>
              <a:ext uri="{FF2B5EF4-FFF2-40B4-BE49-F238E27FC236}">
                <a16:creationId xmlns:a16="http://schemas.microsoft.com/office/drawing/2014/main" id="{BDF7A102-562C-C72A-C3A5-1BC0D817CD06}"/>
              </a:ext>
            </a:extLst>
          </p:cNvPr>
          <p:cNvSpPr/>
          <p:nvPr/>
        </p:nvSpPr>
        <p:spPr>
          <a:xfrm>
            <a:off x="8531795" y="2998630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3D51B9-67FA-2A9E-D644-575997FB328B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5784990" y="2711482"/>
            <a:ext cx="696002" cy="34084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204336-D115-ED30-D198-44344EF0E586}"/>
              </a:ext>
            </a:extLst>
          </p:cNvPr>
          <p:cNvCxnSpPr>
            <a:cxnSpLocks/>
            <a:stCxn id="2" idx="3"/>
            <a:endCxn id="6" idx="1"/>
          </p:cNvCxnSpPr>
          <p:nvPr/>
        </p:nvCxnSpPr>
        <p:spPr>
          <a:xfrm>
            <a:off x="5784990" y="3052330"/>
            <a:ext cx="696002" cy="34084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3B5B76-2BFF-5480-BB7A-E10634BF3910}"/>
              </a:ext>
            </a:extLst>
          </p:cNvPr>
          <p:cNvCxnSpPr>
            <a:cxnSpLocks/>
          </p:cNvCxnSpPr>
          <p:nvPr/>
        </p:nvCxnSpPr>
        <p:spPr>
          <a:xfrm flipV="1">
            <a:off x="6810392" y="2646440"/>
            <a:ext cx="696002" cy="27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17E409-A996-E11C-6818-EA4799B1CFB3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6810392" y="2711482"/>
            <a:ext cx="696002" cy="67224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479498-5BD6-B96B-0C2E-33FEB2BCE0DB}"/>
              </a:ext>
            </a:extLst>
          </p:cNvPr>
          <p:cNvCxnSpPr>
            <a:cxnSpLocks/>
            <a:stCxn id="6" idx="3"/>
            <a:endCxn id="4" idx="1"/>
          </p:cNvCxnSpPr>
          <p:nvPr/>
        </p:nvCxnSpPr>
        <p:spPr>
          <a:xfrm flipV="1">
            <a:off x="6810392" y="2708782"/>
            <a:ext cx="696002" cy="68439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9C8A5B-9653-B97B-CCDD-D79D7721951C}"/>
              </a:ext>
            </a:extLst>
          </p:cNvPr>
          <p:cNvCxnSpPr>
            <a:cxnSpLocks/>
          </p:cNvCxnSpPr>
          <p:nvPr/>
        </p:nvCxnSpPr>
        <p:spPr>
          <a:xfrm flipV="1">
            <a:off x="6810392" y="3440132"/>
            <a:ext cx="696002" cy="94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BFC70F-2CA6-04CB-D29D-B473FD873CBA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7835794" y="2708782"/>
            <a:ext cx="696002" cy="31823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10DFF4D-7109-5F77-8DA1-0F657A34DC5D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7835794" y="3212168"/>
            <a:ext cx="696002" cy="17156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Hourglass Finished with solid fill">
            <a:extLst>
              <a:ext uri="{FF2B5EF4-FFF2-40B4-BE49-F238E27FC236}">
                <a16:creationId xmlns:a16="http://schemas.microsoft.com/office/drawing/2014/main" id="{0CA58C80-91DE-2D0F-6DBF-D4723E542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7880" y="1249838"/>
            <a:ext cx="342900" cy="342900"/>
          </a:xfrm>
          <a:prstGeom prst="rect">
            <a:avLst/>
          </a:prstGeom>
        </p:spPr>
      </p:pic>
      <p:sp>
        <p:nvSpPr>
          <p:cNvPr id="196" name="Freeform: Shape 1">
            <a:extLst>
              <a:ext uri="{FF2B5EF4-FFF2-40B4-BE49-F238E27FC236}">
                <a16:creationId xmlns:a16="http://schemas.microsoft.com/office/drawing/2014/main" id="{CCEA4ECF-B3BF-5645-BFF0-90A09018C525}"/>
              </a:ext>
            </a:extLst>
          </p:cNvPr>
          <p:cNvSpPr/>
          <p:nvPr/>
        </p:nvSpPr>
        <p:spPr>
          <a:xfrm>
            <a:off x="5844584" y="2530345"/>
            <a:ext cx="2611221" cy="692210"/>
          </a:xfrm>
          <a:custGeom>
            <a:avLst/>
            <a:gdLst>
              <a:gd name="connsiteX0" fmla="*/ 0 w 3769113"/>
              <a:gd name="connsiteY0" fmla="*/ 914414 h 1015120"/>
              <a:gd name="connsiteX1" fmla="*/ 1141142 w 3769113"/>
              <a:gd name="connsiteY1" fmla="*/ 14 h 1015120"/>
              <a:gd name="connsiteX2" fmla="*/ 2735766 w 3769113"/>
              <a:gd name="connsiteY2" fmla="*/ 892111 h 1015120"/>
              <a:gd name="connsiteX3" fmla="*/ 3769113 w 3769113"/>
              <a:gd name="connsiteY3" fmla="*/ 985038 h 1015120"/>
              <a:gd name="connsiteX0" fmla="*/ 0 w 3769113"/>
              <a:gd name="connsiteY0" fmla="*/ 878556 h 979262"/>
              <a:gd name="connsiteX1" fmla="*/ 1198507 w 3769113"/>
              <a:gd name="connsiteY1" fmla="*/ 15 h 979262"/>
              <a:gd name="connsiteX2" fmla="*/ 2735766 w 3769113"/>
              <a:gd name="connsiteY2" fmla="*/ 856253 h 979262"/>
              <a:gd name="connsiteX3" fmla="*/ 3769113 w 3769113"/>
              <a:gd name="connsiteY3" fmla="*/ 949180 h 979262"/>
              <a:gd name="connsiteX0" fmla="*/ 0 w 3769113"/>
              <a:gd name="connsiteY0" fmla="*/ 878681 h 966302"/>
              <a:gd name="connsiteX1" fmla="*/ 1198507 w 3769113"/>
              <a:gd name="connsiteY1" fmla="*/ 140 h 966302"/>
              <a:gd name="connsiteX2" fmla="*/ 2784306 w 3769113"/>
              <a:gd name="connsiteY2" fmla="*/ 811555 h 966302"/>
              <a:gd name="connsiteX3" fmla="*/ 3769113 w 3769113"/>
              <a:gd name="connsiteY3" fmla="*/ 949305 h 966302"/>
              <a:gd name="connsiteX0" fmla="*/ 0 w 3730163"/>
              <a:gd name="connsiteY0" fmla="*/ 790645 h 966189"/>
              <a:gd name="connsiteX1" fmla="*/ 1159557 w 3730163"/>
              <a:gd name="connsiteY1" fmla="*/ 27 h 966189"/>
              <a:gd name="connsiteX2" fmla="*/ 2745356 w 3730163"/>
              <a:gd name="connsiteY2" fmla="*/ 811442 h 966189"/>
              <a:gd name="connsiteX3" fmla="*/ 3730163 w 3730163"/>
              <a:gd name="connsiteY3" fmla="*/ 949192 h 966189"/>
              <a:gd name="connsiteX0" fmla="*/ 0 w 3730163"/>
              <a:gd name="connsiteY0" fmla="*/ 632405 h 807949"/>
              <a:gd name="connsiteX1" fmla="*/ 1211491 w 3730163"/>
              <a:gd name="connsiteY1" fmla="*/ 49 h 807949"/>
              <a:gd name="connsiteX2" fmla="*/ 2745356 w 3730163"/>
              <a:gd name="connsiteY2" fmla="*/ 653202 h 807949"/>
              <a:gd name="connsiteX3" fmla="*/ 3730163 w 3730163"/>
              <a:gd name="connsiteY3" fmla="*/ 790952 h 807949"/>
              <a:gd name="connsiteX0" fmla="*/ 0 w 3730163"/>
              <a:gd name="connsiteY0" fmla="*/ 685148 h 860692"/>
              <a:gd name="connsiteX1" fmla="*/ 1077328 w 3730163"/>
              <a:gd name="connsiteY1" fmla="*/ 38 h 860692"/>
              <a:gd name="connsiteX2" fmla="*/ 2745356 w 3730163"/>
              <a:gd name="connsiteY2" fmla="*/ 705945 h 860692"/>
              <a:gd name="connsiteX3" fmla="*/ 3730163 w 3730163"/>
              <a:gd name="connsiteY3" fmla="*/ 843695 h 860692"/>
              <a:gd name="connsiteX0" fmla="*/ 0 w 3730163"/>
              <a:gd name="connsiteY0" fmla="*/ 688425 h 973218"/>
              <a:gd name="connsiteX1" fmla="*/ 1077328 w 3730163"/>
              <a:gd name="connsiteY1" fmla="*/ 3315 h 973218"/>
              <a:gd name="connsiteX2" fmla="*/ 2217358 w 3730163"/>
              <a:gd name="connsiteY2" fmla="*/ 907049 h 973218"/>
              <a:gd name="connsiteX3" fmla="*/ 3730163 w 3730163"/>
              <a:gd name="connsiteY3" fmla="*/ 846972 h 973218"/>
              <a:gd name="connsiteX0" fmla="*/ 0 w 3414229"/>
              <a:gd name="connsiteY0" fmla="*/ 688425 h 967316"/>
              <a:gd name="connsiteX1" fmla="*/ 1077328 w 3414229"/>
              <a:gd name="connsiteY1" fmla="*/ 3315 h 967316"/>
              <a:gd name="connsiteX2" fmla="*/ 2217358 w 3414229"/>
              <a:gd name="connsiteY2" fmla="*/ 907049 h 967316"/>
              <a:gd name="connsiteX3" fmla="*/ 3414229 w 3414229"/>
              <a:gd name="connsiteY3" fmla="*/ 816199 h 967316"/>
              <a:gd name="connsiteX0" fmla="*/ 0 w 3414229"/>
              <a:gd name="connsiteY0" fmla="*/ 687329 h 931043"/>
              <a:gd name="connsiteX1" fmla="*/ 1077328 w 3414229"/>
              <a:gd name="connsiteY1" fmla="*/ 2219 h 931043"/>
              <a:gd name="connsiteX2" fmla="*/ 2213030 w 3414229"/>
              <a:gd name="connsiteY2" fmla="*/ 861991 h 931043"/>
              <a:gd name="connsiteX3" fmla="*/ 3414229 w 3414229"/>
              <a:gd name="connsiteY3" fmla="*/ 815103 h 931043"/>
              <a:gd name="connsiteX0" fmla="*/ 0 w 3414229"/>
              <a:gd name="connsiteY0" fmla="*/ 687329 h 931043"/>
              <a:gd name="connsiteX1" fmla="*/ 1159557 w 3414229"/>
              <a:gd name="connsiteY1" fmla="*/ 2219 h 931043"/>
              <a:gd name="connsiteX2" fmla="*/ 2213030 w 3414229"/>
              <a:gd name="connsiteY2" fmla="*/ 861991 h 931043"/>
              <a:gd name="connsiteX3" fmla="*/ 3414229 w 3414229"/>
              <a:gd name="connsiteY3" fmla="*/ 815103 h 931043"/>
              <a:gd name="connsiteX0" fmla="*/ 0 w 3414229"/>
              <a:gd name="connsiteY0" fmla="*/ 687329 h 931043"/>
              <a:gd name="connsiteX1" fmla="*/ 1116278 w 3414229"/>
              <a:gd name="connsiteY1" fmla="*/ 2219 h 931043"/>
              <a:gd name="connsiteX2" fmla="*/ 2213030 w 3414229"/>
              <a:gd name="connsiteY2" fmla="*/ 861991 h 931043"/>
              <a:gd name="connsiteX3" fmla="*/ 3414229 w 3414229"/>
              <a:gd name="connsiteY3" fmla="*/ 815103 h 931043"/>
              <a:gd name="connsiteX0" fmla="*/ 0 w 3414229"/>
              <a:gd name="connsiteY0" fmla="*/ 687035 h 920693"/>
              <a:gd name="connsiteX1" fmla="*/ 1116278 w 3414229"/>
              <a:gd name="connsiteY1" fmla="*/ 1925 h 920693"/>
              <a:gd name="connsiteX2" fmla="*/ 2217358 w 3414229"/>
              <a:gd name="connsiteY2" fmla="*/ 848509 h 920693"/>
              <a:gd name="connsiteX3" fmla="*/ 3414229 w 3414229"/>
              <a:gd name="connsiteY3" fmla="*/ 814809 h 920693"/>
              <a:gd name="connsiteX0" fmla="*/ 0 w 3427532"/>
              <a:gd name="connsiteY0" fmla="*/ 596660 h 924911"/>
              <a:gd name="connsiteX1" fmla="*/ 1129581 w 3427532"/>
              <a:gd name="connsiteY1" fmla="*/ 6143 h 924911"/>
              <a:gd name="connsiteX2" fmla="*/ 2230661 w 3427532"/>
              <a:gd name="connsiteY2" fmla="*/ 852727 h 924911"/>
              <a:gd name="connsiteX3" fmla="*/ 3427532 w 3427532"/>
              <a:gd name="connsiteY3" fmla="*/ 819027 h 924911"/>
              <a:gd name="connsiteX0" fmla="*/ 0 w 3427532"/>
              <a:gd name="connsiteY0" fmla="*/ 594695 h 922946"/>
              <a:gd name="connsiteX1" fmla="*/ 1129581 w 3427532"/>
              <a:gd name="connsiteY1" fmla="*/ 4178 h 922946"/>
              <a:gd name="connsiteX2" fmla="*/ 2230661 w 3427532"/>
              <a:gd name="connsiteY2" fmla="*/ 850762 h 922946"/>
              <a:gd name="connsiteX3" fmla="*/ 3427532 w 3427532"/>
              <a:gd name="connsiteY3" fmla="*/ 817062 h 9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532" h="922946">
                <a:moveTo>
                  <a:pt x="0" y="594695"/>
                </a:moveTo>
                <a:cubicBezTo>
                  <a:pt x="355893" y="251963"/>
                  <a:pt x="757804" y="-38500"/>
                  <a:pt x="1129581" y="4178"/>
                </a:cubicBezTo>
                <a:cubicBezTo>
                  <a:pt x="1501358" y="46856"/>
                  <a:pt x="1792666" y="686591"/>
                  <a:pt x="2230661" y="850762"/>
                </a:cubicBezTo>
                <a:cubicBezTo>
                  <a:pt x="2668656" y="1014933"/>
                  <a:pt x="3129856" y="852684"/>
                  <a:pt x="3427532" y="817062"/>
                </a:cubicBezTo>
              </a:path>
            </a:pathLst>
          </a:custGeom>
          <a:noFill/>
          <a:ln w="635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CC2F15-4968-4829-C626-C1940CFCD692}"/>
              </a:ext>
            </a:extLst>
          </p:cNvPr>
          <p:cNvSpPr txBox="1"/>
          <p:nvPr/>
        </p:nvSpPr>
        <p:spPr>
          <a:xfrm>
            <a:off x="947767" y="4364953"/>
            <a:ext cx="184731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endParaRPr lang="en-US" sz="15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5050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CEA516-862E-4EBF-9124-BBA4CE68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Stamping Trajectory in PT Header</a:t>
            </a:r>
          </a:p>
        </p:txBody>
      </p:sp>
      <p:sp>
        <p:nvSpPr>
          <p:cNvPr id="62" name="Rectangle: Rounded Corners 4">
            <a:extLst>
              <a:ext uri="{FF2B5EF4-FFF2-40B4-BE49-F238E27FC236}">
                <a16:creationId xmlns:a16="http://schemas.microsoft.com/office/drawing/2014/main" id="{981215B2-56F6-41C3-B0C2-E0E537887B29}"/>
              </a:ext>
            </a:extLst>
          </p:cNvPr>
          <p:cNvSpPr/>
          <p:nvPr/>
        </p:nvSpPr>
        <p:spPr>
          <a:xfrm>
            <a:off x="2996448" y="379841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</a:p>
        </p:txBody>
      </p:sp>
      <p:sp>
        <p:nvSpPr>
          <p:cNvPr id="63" name="Rectangle: Rounded Corners 5">
            <a:extLst>
              <a:ext uri="{FF2B5EF4-FFF2-40B4-BE49-F238E27FC236}">
                <a16:creationId xmlns:a16="http://schemas.microsoft.com/office/drawing/2014/main" id="{3437E3BA-F58A-49B8-BB19-78B3E2993AA5}"/>
              </a:ext>
            </a:extLst>
          </p:cNvPr>
          <p:cNvSpPr/>
          <p:nvPr/>
        </p:nvSpPr>
        <p:spPr>
          <a:xfrm>
            <a:off x="4087248" y="380786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</a:p>
        </p:txBody>
      </p:sp>
      <p:sp>
        <p:nvSpPr>
          <p:cNvPr id="64" name="Rectangle: Rounded Corners 6">
            <a:extLst>
              <a:ext uri="{FF2B5EF4-FFF2-40B4-BE49-F238E27FC236}">
                <a16:creationId xmlns:a16="http://schemas.microsoft.com/office/drawing/2014/main" id="{8C7C5CFB-45CD-4145-8737-B60E87B429A1}"/>
              </a:ext>
            </a:extLst>
          </p:cNvPr>
          <p:cNvSpPr/>
          <p:nvPr/>
        </p:nvSpPr>
        <p:spPr>
          <a:xfrm>
            <a:off x="5159148" y="380516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</a:p>
        </p:txBody>
      </p:sp>
      <p:sp>
        <p:nvSpPr>
          <p:cNvPr id="65" name="Rectangle: Rounded Corners 7">
            <a:extLst>
              <a:ext uri="{FF2B5EF4-FFF2-40B4-BE49-F238E27FC236}">
                <a16:creationId xmlns:a16="http://schemas.microsoft.com/office/drawing/2014/main" id="{B1AAFEAE-2CB5-4AF8-B326-C1A96715D3CA}"/>
              </a:ext>
            </a:extLst>
          </p:cNvPr>
          <p:cNvSpPr/>
          <p:nvPr/>
        </p:nvSpPr>
        <p:spPr>
          <a:xfrm>
            <a:off x="4087248" y="325976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</a:p>
        </p:txBody>
      </p:sp>
      <p:sp>
        <p:nvSpPr>
          <p:cNvPr id="67" name="Rectangle: Rounded Corners 9">
            <a:extLst>
              <a:ext uri="{FF2B5EF4-FFF2-40B4-BE49-F238E27FC236}">
                <a16:creationId xmlns:a16="http://schemas.microsoft.com/office/drawing/2014/main" id="{8A95E223-1764-48FD-B6BC-C3E2E5E7EE0F}"/>
              </a:ext>
            </a:extLst>
          </p:cNvPr>
          <p:cNvSpPr/>
          <p:nvPr/>
        </p:nvSpPr>
        <p:spPr>
          <a:xfrm>
            <a:off x="4087248" y="435596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</a:p>
        </p:txBody>
      </p:sp>
      <p:sp>
        <p:nvSpPr>
          <p:cNvPr id="69" name="Rectangle: Rounded Corners 11">
            <a:extLst>
              <a:ext uri="{FF2B5EF4-FFF2-40B4-BE49-F238E27FC236}">
                <a16:creationId xmlns:a16="http://schemas.microsoft.com/office/drawing/2014/main" id="{DCD37FA3-B66B-471F-A13B-A1123DE12FF4}"/>
              </a:ext>
            </a:extLst>
          </p:cNvPr>
          <p:cNvSpPr/>
          <p:nvPr/>
        </p:nvSpPr>
        <p:spPr>
          <a:xfrm>
            <a:off x="5159148" y="434651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</a:p>
        </p:txBody>
      </p:sp>
      <p:sp>
        <p:nvSpPr>
          <p:cNvPr id="71" name="Rectangle: Rounded Corners 17">
            <a:extLst>
              <a:ext uri="{FF2B5EF4-FFF2-40B4-BE49-F238E27FC236}">
                <a16:creationId xmlns:a16="http://schemas.microsoft.com/office/drawing/2014/main" id="{F585F3AB-B327-4811-94E1-7A831799F964}"/>
              </a:ext>
            </a:extLst>
          </p:cNvPr>
          <p:cNvSpPr/>
          <p:nvPr/>
        </p:nvSpPr>
        <p:spPr>
          <a:xfrm>
            <a:off x="6231048" y="380651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766CBEE-C614-4308-8AC0-BD714C1864C0}"/>
              </a:ext>
            </a:extLst>
          </p:cNvPr>
          <p:cNvGrpSpPr/>
          <p:nvPr/>
        </p:nvGrpSpPr>
        <p:grpSpPr>
          <a:xfrm>
            <a:off x="3325848" y="3380588"/>
            <a:ext cx="761400" cy="1096200"/>
            <a:chOff x="4434464" y="4507451"/>
            <a:chExt cx="1015200" cy="1461600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3A2E365-3183-4218-B219-434199379C71}"/>
                </a:ext>
              </a:extLst>
            </p:cNvPr>
            <p:cNvCxnSpPr>
              <a:stCxn id="62" idx="3"/>
              <a:endCxn id="65" idx="1"/>
            </p:cNvCxnSpPr>
            <p:nvPr/>
          </p:nvCxnSpPr>
          <p:spPr>
            <a:xfrm flipV="1">
              <a:off x="4434464" y="4507451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090B46D-5CF3-4263-B2D2-2A561D75EFD6}"/>
                </a:ext>
              </a:extLst>
            </p:cNvPr>
            <p:cNvCxnSpPr>
              <a:cxnSpLocks/>
              <a:stCxn id="62" idx="3"/>
              <a:endCxn id="63" idx="1"/>
            </p:cNvCxnSpPr>
            <p:nvPr/>
          </p:nvCxnSpPr>
          <p:spPr>
            <a:xfrm>
              <a:off x="4434464" y="5225651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087C8E4-F071-41D3-B4BF-2A8AB9A3229F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4445264" y="5225651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9C87B44-DEDE-4A5B-B8DB-29933D7EB031}"/>
              </a:ext>
            </a:extLst>
          </p:cNvPr>
          <p:cNvCxnSpPr>
            <a:cxnSpLocks/>
          </p:cNvCxnSpPr>
          <p:nvPr/>
        </p:nvCxnSpPr>
        <p:spPr>
          <a:xfrm>
            <a:off x="4424748" y="3376538"/>
            <a:ext cx="753300" cy="5575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0DBFC41-192B-4054-A6AD-B2A88033B411}"/>
              </a:ext>
            </a:extLst>
          </p:cNvPr>
          <p:cNvGrpSpPr/>
          <p:nvPr/>
        </p:nvGrpSpPr>
        <p:grpSpPr>
          <a:xfrm>
            <a:off x="4407198" y="3943538"/>
            <a:ext cx="761400" cy="557550"/>
            <a:chOff x="774000" y="3255300"/>
            <a:chExt cx="1015200" cy="74340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F49888F-C386-48BD-B058-A2DE705B2FA3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BABD12D-3338-4DC7-A58A-874C0FF01D52}"/>
                </a:ext>
              </a:extLst>
            </p:cNvPr>
            <p:cNvCxnSpPr>
              <a:cxnSpLocks/>
            </p:cNvCxnSpPr>
            <p:nvPr/>
          </p:nvCxnSpPr>
          <p:spPr>
            <a:xfrm>
              <a:off x="784800" y="3255300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602CE2-8479-434C-B0E4-94E511811293}"/>
              </a:ext>
            </a:extLst>
          </p:cNvPr>
          <p:cNvGrpSpPr/>
          <p:nvPr/>
        </p:nvGrpSpPr>
        <p:grpSpPr>
          <a:xfrm>
            <a:off x="4408548" y="3986446"/>
            <a:ext cx="761400" cy="548100"/>
            <a:chOff x="774000" y="2537100"/>
            <a:chExt cx="1015200" cy="730800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D1F54BBE-7A83-4202-B176-FB3B8316339A}"/>
                </a:ext>
              </a:extLst>
            </p:cNvPr>
            <p:cNvCxnSpPr/>
            <p:nvPr/>
          </p:nvCxnSpPr>
          <p:spPr>
            <a:xfrm flipV="1">
              <a:off x="774000" y="2537100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4EDFB0B-B0F5-47B3-9C73-FBEF16DED61E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510EEC0-2EAE-4C47-8A95-20D7D6E1DD70}"/>
              </a:ext>
            </a:extLst>
          </p:cNvPr>
          <p:cNvCxnSpPr>
            <a:cxnSpLocks/>
          </p:cNvCxnSpPr>
          <p:nvPr/>
        </p:nvCxnSpPr>
        <p:spPr>
          <a:xfrm>
            <a:off x="5496648" y="3966196"/>
            <a:ext cx="761400" cy="94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D6ABC15-0C13-446D-A0AF-0E19A99EF237}"/>
              </a:ext>
            </a:extLst>
          </p:cNvPr>
          <p:cNvCxnSpPr/>
          <p:nvPr/>
        </p:nvCxnSpPr>
        <p:spPr>
          <a:xfrm flipV="1">
            <a:off x="5492598" y="3986446"/>
            <a:ext cx="761400" cy="5386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Freeform: Shape 1">
            <a:extLst>
              <a:ext uri="{FF2B5EF4-FFF2-40B4-BE49-F238E27FC236}">
                <a16:creationId xmlns:a16="http://schemas.microsoft.com/office/drawing/2014/main" id="{CCEA4ECF-B3BF-5645-BFF0-90A09018C525}"/>
              </a:ext>
            </a:extLst>
          </p:cNvPr>
          <p:cNvSpPr/>
          <p:nvPr/>
        </p:nvSpPr>
        <p:spPr>
          <a:xfrm>
            <a:off x="3342048" y="3208997"/>
            <a:ext cx="2871450" cy="724727"/>
          </a:xfrm>
          <a:custGeom>
            <a:avLst/>
            <a:gdLst>
              <a:gd name="connsiteX0" fmla="*/ 0 w 3769113"/>
              <a:gd name="connsiteY0" fmla="*/ 914414 h 1015120"/>
              <a:gd name="connsiteX1" fmla="*/ 1141142 w 3769113"/>
              <a:gd name="connsiteY1" fmla="*/ 14 h 1015120"/>
              <a:gd name="connsiteX2" fmla="*/ 2735766 w 3769113"/>
              <a:gd name="connsiteY2" fmla="*/ 892111 h 1015120"/>
              <a:gd name="connsiteX3" fmla="*/ 3769113 w 3769113"/>
              <a:gd name="connsiteY3" fmla="*/ 985038 h 1015120"/>
              <a:gd name="connsiteX0" fmla="*/ 0 w 3769113"/>
              <a:gd name="connsiteY0" fmla="*/ 878556 h 979262"/>
              <a:gd name="connsiteX1" fmla="*/ 1198507 w 3769113"/>
              <a:gd name="connsiteY1" fmla="*/ 15 h 979262"/>
              <a:gd name="connsiteX2" fmla="*/ 2735766 w 3769113"/>
              <a:gd name="connsiteY2" fmla="*/ 856253 h 979262"/>
              <a:gd name="connsiteX3" fmla="*/ 3769113 w 3769113"/>
              <a:gd name="connsiteY3" fmla="*/ 949180 h 979262"/>
              <a:gd name="connsiteX0" fmla="*/ 0 w 3769113"/>
              <a:gd name="connsiteY0" fmla="*/ 878681 h 966302"/>
              <a:gd name="connsiteX1" fmla="*/ 1198507 w 3769113"/>
              <a:gd name="connsiteY1" fmla="*/ 140 h 966302"/>
              <a:gd name="connsiteX2" fmla="*/ 2784306 w 3769113"/>
              <a:gd name="connsiteY2" fmla="*/ 811555 h 966302"/>
              <a:gd name="connsiteX3" fmla="*/ 3769113 w 3769113"/>
              <a:gd name="connsiteY3" fmla="*/ 949305 h 96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113" h="966302">
                <a:moveTo>
                  <a:pt x="0" y="878681"/>
                </a:moveTo>
                <a:cubicBezTo>
                  <a:pt x="342590" y="423339"/>
                  <a:pt x="734456" y="11328"/>
                  <a:pt x="1198507" y="140"/>
                </a:cubicBezTo>
                <a:cubicBezTo>
                  <a:pt x="1662558" y="-11048"/>
                  <a:pt x="2346311" y="647384"/>
                  <a:pt x="2784306" y="811555"/>
                </a:cubicBezTo>
                <a:cubicBezTo>
                  <a:pt x="3222301" y="975726"/>
                  <a:pt x="3471437" y="984927"/>
                  <a:pt x="3769113" y="949305"/>
                </a:cubicBezTo>
              </a:path>
            </a:pathLst>
          </a:custGeom>
          <a:noFill/>
          <a:ln w="635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005073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67E171C-CDD7-4E8B-B72B-4F3AA4CCCA2D}"/>
              </a:ext>
            </a:extLst>
          </p:cNvPr>
          <p:cNvCxnSpPr>
            <a:cxnSpLocks/>
            <a:endCxn id="62" idx="3"/>
          </p:cNvCxnSpPr>
          <p:nvPr/>
        </p:nvCxnSpPr>
        <p:spPr>
          <a:xfrm>
            <a:off x="3100153" y="2833141"/>
            <a:ext cx="225695" cy="108609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6CCF26-3E18-4EC1-B9CF-A10250023430}"/>
              </a:ext>
            </a:extLst>
          </p:cNvPr>
          <p:cNvGrpSpPr/>
          <p:nvPr/>
        </p:nvGrpSpPr>
        <p:grpSpPr>
          <a:xfrm>
            <a:off x="452515" y="1725989"/>
            <a:ext cx="2708633" cy="1053350"/>
            <a:chOff x="5099144" y="3747383"/>
            <a:chExt cx="2991202" cy="1141273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13E5ABD-2881-470B-9AC3-C423D2F1A035}"/>
                </a:ext>
              </a:extLst>
            </p:cNvPr>
            <p:cNvSpPr txBox="1"/>
            <p:nvPr/>
          </p:nvSpPr>
          <p:spPr>
            <a:xfrm>
              <a:off x="5099144" y="3747383"/>
              <a:ext cx="2928123" cy="250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rgbClr val="282828">
                      <a:lumMod val="90000"/>
                      <a:lumOff val="10000"/>
                    </a:srgb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IPv6 header: A to M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6088332-A396-47C3-9713-A9D42977B1D4}"/>
                </a:ext>
              </a:extLst>
            </p:cNvPr>
            <p:cNvSpPr txBox="1"/>
            <p:nvPr/>
          </p:nvSpPr>
          <p:spPr>
            <a:xfrm>
              <a:off x="5099144" y="4026309"/>
              <a:ext cx="2928123" cy="2500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rgbClr val="282828">
                      <a:lumMod val="90000"/>
                      <a:lumOff val="10000"/>
                    </a:srgb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PT header:</a:t>
              </a:r>
              <a:endParaRPr lang="en-US" sz="900" dirty="0">
                <a:solidFill>
                  <a:srgbClr val="E3241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B201EAD-0AFC-483E-AF37-8EE6957BBCB6}"/>
                </a:ext>
              </a:extLst>
            </p:cNvPr>
            <p:cNvSpPr txBox="1"/>
            <p:nvPr/>
          </p:nvSpPr>
          <p:spPr>
            <a:xfrm>
              <a:off x="5099144" y="4338437"/>
              <a:ext cx="2928123" cy="550219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br>
                <a:rPr lang="en-US" sz="900" dirty="0">
                  <a:solidFill>
                    <a:srgbClr val="282828">
                      <a:lumMod val="90000"/>
                      <a:lumOff val="10000"/>
                    </a:srgb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</a:br>
              <a:r>
                <a:rPr lang="en-US" sz="900" dirty="0">
                  <a:solidFill>
                    <a:srgbClr val="282828">
                      <a:lumMod val="90000"/>
                      <a:lumOff val="10000"/>
                    </a:srgb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Payload</a:t>
              </a:r>
              <a:br>
                <a:rPr lang="en-US" sz="900" dirty="0">
                  <a:solidFill>
                    <a:srgbClr val="282828">
                      <a:lumMod val="90000"/>
                      <a:lumOff val="10000"/>
                    </a:srgb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</a:br>
              <a:endParaRPr lang="en-US" sz="900" dirty="0">
                <a:solidFill>
                  <a:srgbClr val="282828">
                    <a:lumMod val="90000"/>
                    <a:lumOff val="10000"/>
                  </a:srgb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997049-76EB-4D74-BF67-B4BB73CBE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8612" y="3839665"/>
              <a:ext cx="2001734" cy="80011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C61E96-3062-43D5-AF61-BBBC1ED7EE0D}"/>
                </a:ext>
              </a:extLst>
            </p:cNvPr>
            <p:cNvSpPr txBox="1"/>
            <p:nvPr/>
          </p:nvSpPr>
          <p:spPr>
            <a:xfrm>
              <a:off x="6331564" y="3997405"/>
              <a:ext cx="772340" cy="300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0000"/>
                  </a:solidFill>
                  <a:latin typeface="Calibri Light" panose="020F0302020204030204" pitchFamily="34" charset="0"/>
                  <a:ea typeface="+mn-ea"/>
                  <a:cs typeface="+mn-cs"/>
                </a:rPr>
                <a:t>AB</a:t>
              </a:r>
              <a:r>
                <a:rPr lang="en-US" dirty="0">
                  <a:solidFill>
                    <a:srgbClr val="FF0000"/>
                  </a:solidFill>
                  <a:latin typeface="Calibri Light" panose="020F0302020204030204" pitchFamily="34" charset="0"/>
                  <a:ea typeface="+mn-ea"/>
                  <a:cs typeface="+mn-cs"/>
                </a:rPr>
                <a:t>,    </a:t>
              </a:r>
              <a:endParaRPr lang="en-BE" dirty="0">
                <a:solidFill>
                  <a:srgbClr val="FF0000"/>
                </a:solidFill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2" name="Graphic 31" descr="Hourglass 30% with solid fill">
            <a:extLst>
              <a:ext uri="{FF2B5EF4-FFF2-40B4-BE49-F238E27FC236}">
                <a16:creationId xmlns:a16="http://schemas.microsoft.com/office/drawing/2014/main" id="{8E976BCA-9E7E-9293-0A67-1C2246F41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0122" y="1957115"/>
            <a:ext cx="27000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6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B5EFAD-8491-41D4-A539-0D98326443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SRv6 uSID: </a:t>
            </a:r>
            <a:r>
              <a:rPr lang="en-US" sz="1800" dirty="0">
                <a:hlinkClick r:id="rId3"/>
              </a:rPr>
              <a:t>CKN</a:t>
            </a:r>
            <a:r>
              <a:rPr lang="en-US" sz="1800" dirty="0"/>
              <a:t>, </a:t>
            </a:r>
            <a:r>
              <a:rPr lang="en-US" sz="1800" dirty="0">
                <a:hlinkClick r:id="rId4"/>
              </a:rPr>
              <a:t>MPLS WC</a:t>
            </a:r>
            <a:r>
              <a:rPr lang="en-US" sz="1800" dirty="0"/>
              <a:t>, </a:t>
            </a:r>
            <a:r>
              <a:rPr lang="en-US" sz="1800" dirty="0">
                <a:hlinkClick r:id="rId5"/>
              </a:rPr>
              <a:t>DKNOG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B0F0"/>
                </a:solidFill>
              </a:rPr>
              <a:t>T</a:t>
            </a:r>
            <a:r>
              <a:rPr lang="en-US" sz="1800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raining</a:t>
            </a:r>
            <a:endParaRPr lang="en-US" sz="1800" dirty="0"/>
          </a:p>
          <a:p>
            <a:r>
              <a:rPr lang="en-US" sz="1800" dirty="0"/>
              <a:t>SRv6 Ultra-Scale SR Policy: 26 uSID push at linerate: </a:t>
            </a:r>
            <a:r>
              <a:rPr lang="en-US" sz="1800" dirty="0">
                <a:hlinkClick r:id="rId7"/>
              </a:rPr>
              <a:t>demo</a:t>
            </a:r>
            <a:endParaRPr lang="en-US" sz="1800" dirty="0"/>
          </a:p>
          <a:p>
            <a:r>
              <a:rPr lang="en-US" sz="1800" dirty="0"/>
              <a:t>BGP PIC Edge with SRv6 Summarization: ISIS UPA: </a:t>
            </a:r>
            <a:r>
              <a:rPr lang="en-US" sz="1800" dirty="0">
                <a:hlinkClick r:id="rId8"/>
              </a:rPr>
              <a:t>demo</a:t>
            </a:r>
            <a:endParaRPr lang="en-US" sz="1800" dirty="0"/>
          </a:p>
          <a:p>
            <a:r>
              <a:rPr lang="en-US" sz="1800" dirty="0"/>
              <a:t>Path Tracing: </a:t>
            </a:r>
            <a:r>
              <a:rPr lang="en-US" sz="1800" dirty="0">
                <a:hlinkClick r:id="rId9"/>
              </a:rPr>
              <a:t>NANOG</a:t>
            </a:r>
            <a:r>
              <a:rPr lang="en-US" sz="1800" dirty="0"/>
              <a:t>, </a:t>
            </a:r>
            <a:r>
              <a:rPr lang="en-US" sz="1800" dirty="0">
                <a:hlinkClick r:id="rId10"/>
              </a:rPr>
              <a:t>Tutorial</a:t>
            </a:r>
            <a:endParaRPr lang="en-BE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86B25E-3D08-4186-816C-95FCD139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segment-routing.net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18566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CEA516-862E-4EBF-9124-BBA4CE68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Stamping Trajectory in PT Header</a:t>
            </a:r>
          </a:p>
        </p:txBody>
      </p:sp>
      <p:sp>
        <p:nvSpPr>
          <p:cNvPr id="62" name="Rectangle: Rounded Corners 4">
            <a:extLst>
              <a:ext uri="{FF2B5EF4-FFF2-40B4-BE49-F238E27FC236}">
                <a16:creationId xmlns:a16="http://schemas.microsoft.com/office/drawing/2014/main" id="{981215B2-56F6-41C3-B0C2-E0E537887B29}"/>
              </a:ext>
            </a:extLst>
          </p:cNvPr>
          <p:cNvSpPr/>
          <p:nvPr/>
        </p:nvSpPr>
        <p:spPr>
          <a:xfrm>
            <a:off x="2996448" y="379841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</a:p>
        </p:txBody>
      </p:sp>
      <p:sp>
        <p:nvSpPr>
          <p:cNvPr id="63" name="Rectangle: Rounded Corners 5">
            <a:extLst>
              <a:ext uri="{FF2B5EF4-FFF2-40B4-BE49-F238E27FC236}">
                <a16:creationId xmlns:a16="http://schemas.microsoft.com/office/drawing/2014/main" id="{3437E3BA-F58A-49B8-BB19-78B3E2993AA5}"/>
              </a:ext>
            </a:extLst>
          </p:cNvPr>
          <p:cNvSpPr/>
          <p:nvPr/>
        </p:nvSpPr>
        <p:spPr>
          <a:xfrm>
            <a:off x="4087248" y="380786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</a:p>
        </p:txBody>
      </p:sp>
      <p:sp>
        <p:nvSpPr>
          <p:cNvPr id="64" name="Rectangle: Rounded Corners 6">
            <a:extLst>
              <a:ext uri="{FF2B5EF4-FFF2-40B4-BE49-F238E27FC236}">
                <a16:creationId xmlns:a16="http://schemas.microsoft.com/office/drawing/2014/main" id="{8C7C5CFB-45CD-4145-8737-B60E87B429A1}"/>
              </a:ext>
            </a:extLst>
          </p:cNvPr>
          <p:cNvSpPr/>
          <p:nvPr/>
        </p:nvSpPr>
        <p:spPr>
          <a:xfrm>
            <a:off x="5159148" y="380516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</a:p>
        </p:txBody>
      </p:sp>
      <p:sp>
        <p:nvSpPr>
          <p:cNvPr id="65" name="Rectangle: Rounded Corners 7">
            <a:extLst>
              <a:ext uri="{FF2B5EF4-FFF2-40B4-BE49-F238E27FC236}">
                <a16:creationId xmlns:a16="http://schemas.microsoft.com/office/drawing/2014/main" id="{B1AAFEAE-2CB5-4AF8-B326-C1A96715D3CA}"/>
              </a:ext>
            </a:extLst>
          </p:cNvPr>
          <p:cNvSpPr/>
          <p:nvPr/>
        </p:nvSpPr>
        <p:spPr>
          <a:xfrm>
            <a:off x="4087248" y="325976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</a:p>
        </p:txBody>
      </p:sp>
      <p:sp>
        <p:nvSpPr>
          <p:cNvPr id="67" name="Rectangle: Rounded Corners 9">
            <a:extLst>
              <a:ext uri="{FF2B5EF4-FFF2-40B4-BE49-F238E27FC236}">
                <a16:creationId xmlns:a16="http://schemas.microsoft.com/office/drawing/2014/main" id="{8A95E223-1764-48FD-B6BC-C3E2E5E7EE0F}"/>
              </a:ext>
            </a:extLst>
          </p:cNvPr>
          <p:cNvSpPr/>
          <p:nvPr/>
        </p:nvSpPr>
        <p:spPr>
          <a:xfrm>
            <a:off x="4087248" y="435596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</a:p>
        </p:txBody>
      </p:sp>
      <p:sp>
        <p:nvSpPr>
          <p:cNvPr id="69" name="Rectangle: Rounded Corners 11">
            <a:extLst>
              <a:ext uri="{FF2B5EF4-FFF2-40B4-BE49-F238E27FC236}">
                <a16:creationId xmlns:a16="http://schemas.microsoft.com/office/drawing/2014/main" id="{DCD37FA3-B66B-471F-A13B-A1123DE12FF4}"/>
              </a:ext>
            </a:extLst>
          </p:cNvPr>
          <p:cNvSpPr/>
          <p:nvPr/>
        </p:nvSpPr>
        <p:spPr>
          <a:xfrm>
            <a:off x="5159148" y="434651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</a:p>
        </p:txBody>
      </p:sp>
      <p:sp>
        <p:nvSpPr>
          <p:cNvPr id="71" name="Rectangle: Rounded Corners 17">
            <a:extLst>
              <a:ext uri="{FF2B5EF4-FFF2-40B4-BE49-F238E27FC236}">
                <a16:creationId xmlns:a16="http://schemas.microsoft.com/office/drawing/2014/main" id="{F585F3AB-B327-4811-94E1-7A831799F964}"/>
              </a:ext>
            </a:extLst>
          </p:cNvPr>
          <p:cNvSpPr/>
          <p:nvPr/>
        </p:nvSpPr>
        <p:spPr>
          <a:xfrm>
            <a:off x="6231048" y="380651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766CBEE-C614-4308-8AC0-BD714C1864C0}"/>
              </a:ext>
            </a:extLst>
          </p:cNvPr>
          <p:cNvGrpSpPr/>
          <p:nvPr/>
        </p:nvGrpSpPr>
        <p:grpSpPr>
          <a:xfrm>
            <a:off x="3325848" y="3380588"/>
            <a:ext cx="761400" cy="1096200"/>
            <a:chOff x="4434464" y="4507451"/>
            <a:chExt cx="1015200" cy="1461600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3A2E365-3183-4218-B219-434199379C71}"/>
                </a:ext>
              </a:extLst>
            </p:cNvPr>
            <p:cNvCxnSpPr>
              <a:stCxn id="62" idx="3"/>
              <a:endCxn id="65" idx="1"/>
            </p:cNvCxnSpPr>
            <p:nvPr/>
          </p:nvCxnSpPr>
          <p:spPr>
            <a:xfrm flipV="1">
              <a:off x="4434464" y="4507451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090B46D-5CF3-4263-B2D2-2A561D75EFD6}"/>
                </a:ext>
              </a:extLst>
            </p:cNvPr>
            <p:cNvCxnSpPr>
              <a:cxnSpLocks/>
              <a:stCxn id="62" idx="3"/>
              <a:endCxn id="63" idx="1"/>
            </p:cNvCxnSpPr>
            <p:nvPr/>
          </p:nvCxnSpPr>
          <p:spPr>
            <a:xfrm>
              <a:off x="4434464" y="5225651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087C8E4-F071-41D3-B4BF-2A8AB9A3229F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4445264" y="5225651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9C87B44-DEDE-4A5B-B8DB-29933D7EB031}"/>
              </a:ext>
            </a:extLst>
          </p:cNvPr>
          <p:cNvCxnSpPr>
            <a:cxnSpLocks/>
          </p:cNvCxnSpPr>
          <p:nvPr/>
        </p:nvCxnSpPr>
        <p:spPr>
          <a:xfrm>
            <a:off x="4424748" y="3376538"/>
            <a:ext cx="753300" cy="5575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0DBFC41-192B-4054-A6AD-B2A88033B411}"/>
              </a:ext>
            </a:extLst>
          </p:cNvPr>
          <p:cNvGrpSpPr/>
          <p:nvPr/>
        </p:nvGrpSpPr>
        <p:grpSpPr>
          <a:xfrm>
            <a:off x="4407198" y="3943538"/>
            <a:ext cx="761400" cy="557550"/>
            <a:chOff x="774000" y="3255300"/>
            <a:chExt cx="1015200" cy="74340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F49888F-C386-48BD-B058-A2DE705B2FA3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BABD12D-3338-4DC7-A58A-874C0FF01D52}"/>
                </a:ext>
              </a:extLst>
            </p:cNvPr>
            <p:cNvCxnSpPr>
              <a:cxnSpLocks/>
            </p:cNvCxnSpPr>
            <p:nvPr/>
          </p:nvCxnSpPr>
          <p:spPr>
            <a:xfrm>
              <a:off x="784800" y="3255300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602CE2-8479-434C-B0E4-94E511811293}"/>
              </a:ext>
            </a:extLst>
          </p:cNvPr>
          <p:cNvGrpSpPr/>
          <p:nvPr/>
        </p:nvGrpSpPr>
        <p:grpSpPr>
          <a:xfrm>
            <a:off x="4408548" y="3986446"/>
            <a:ext cx="761400" cy="548100"/>
            <a:chOff x="774000" y="2537100"/>
            <a:chExt cx="1015200" cy="730800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D1F54BBE-7A83-4202-B176-FB3B8316339A}"/>
                </a:ext>
              </a:extLst>
            </p:cNvPr>
            <p:cNvCxnSpPr/>
            <p:nvPr/>
          </p:nvCxnSpPr>
          <p:spPr>
            <a:xfrm flipV="1">
              <a:off x="774000" y="2537100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4EDFB0B-B0F5-47B3-9C73-FBEF16DED61E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510EEC0-2EAE-4C47-8A95-20D7D6E1DD70}"/>
              </a:ext>
            </a:extLst>
          </p:cNvPr>
          <p:cNvCxnSpPr>
            <a:cxnSpLocks/>
          </p:cNvCxnSpPr>
          <p:nvPr/>
        </p:nvCxnSpPr>
        <p:spPr>
          <a:xfrm>
            <a:off x="5496648" y="3966196"/>
            <a:ext cx="761400" cy="94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D6ABC15-0C13-446D-A0AF-0E19A99EF237}"/>
              </a:ext>
            </a:extLst>
          </p:cNvPr>
          <p:cNvCxnSpPr/>
          <p:nvPr/>
        </p:nvCxnSpPr>
        <p:spPr>
          <a:xfrm flipV="1">
            <a:off x="5492598" y="3986446"/>
            <a:ext cx="761400" cy="5386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Freeform: Shape 1">
            <a:extLst>
              <a:ext uri="{FF2B5EF4-FFF2-40B4-BE49-F238E27FC236}">
                <a16:creationId xmlns:a16="http://schemas.microsoft.com/office/drawing/2014/main" id="{CCEA4ECF-B3BF-5645-BFF0-90A09018C525}"/>
              </a:ext>
            </a:extLst>
          </p:cNvPr>
          <p:cNvSpPr/>
          <p:nvPr/>
        </p:nvSpPr>
        <p:spPr>
          <a:xfrm>
            <a:off x="3342048" y="3208997"/>
            <a:ext cx="2871450" cy="724727"/>
          </a:xfrm>
          <a:custGeom>
            <a:avLst/>
            <a:gdLst>
              <a:gd name="connsiteX0" fmla="*/ 0 w 3769113"/>
              <a:gd name="connsiteY0" fmla="*/ 914414 h 1015120"/>
              <a:gd name="connsiteX1" fmla="*/ 1141142 w 3769113"/>
              <a:gd name="connsiteY1" fmla="*/ 14 h 1015120"/>
              <a:gd name="connsiteX2" fmla="*/ 2735766 w 3769113"/>
              <a:gd name="connsiteY2" fmla="*/ 892111 h 1015120"/>
              <a:gd name="connsiteX3" fmla="*/ 3769113 w 3769113"/>
              <a:gd name="connsiteY3" fmla="*/ 985038 h 1015120"/>
              <a:gd name="connsiteX0" fmla="*/ 0 w 3769113"/>
              <a:gd name="connsiteY0" fmla="*/ 878556 h 979262"/>
              <a:gd name="connsiteX1" fmla="*/ 1198507 w 3769113"/>
              <a:gd name="connsiteY1" fmla="*/ 15 h 979262"/>
              <a:gd name="connsiteX2" fmla="*/ 2735766 w 3769113"/>
              <a:gd name="connsiteY2" fmla="*/ 856253 h 979262"/>
              <a:gd name="connsiteX3" fmla="*/ 3769113 w 3769113"/>
              <a:gd name="connsiteY3" fmla="*/ 949180 h 979262"/>
              <a:gd name="connsiteX0" fmla="*/ 0 w 3769113"/>
              <a:gd name="connsiteY0" fmla="*/ 878681 h 966302"/>
              <a:gd name="connsiteX1" fmla="*/ 1198507 w 3769113"/>
              <a:gd name="connsiteY1" fmla="*/ 140 h 966302"/>
              <a:gd name="connsiteX2" fmla="*/ 2784306 w 3769113"/>
              <a:gd name="connsiteY2" fmla="*/ 811555 h 966302"/>
              <a:gd name="connsiteX3" fmla="*/ 3769113 w 3769113"/>
              <a:gd name="connsiteY3" fmla="*/ 949305 h 96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113" h="966302">
                <a:moveTo>
                  <a:pt x="0" y="878681"/>
                </a:moveTo>
                <a:cubicBezTo>
                  <a:pt x="342590" y="423339"/>
                  <a:pt x="734456" y="11328"/>
                  <a:pt x="1198507" y="140"/>
                </a:cubicBezTo>
                <a:cubicBezTo>
                  <a:pt x="1662558" y="-11048"/>
                  <a:pt x="2346311" y="647384"/>
                  <a:pt x="2784306" y="811555"/>
                </a:cubicBezTo>
                <a:cubicBezTo>
                  <a:pt x="3222301" y="975726"/>
                  <a:pt x="3471437" y="984927"/>
                  <a:pt x="3769113" y="949305"/>
                </a:cubicBezTo>
              </a:path>
            </a:pathLst>
          </a:custGeom>
          <a:noFill/>
          <a:ln w="635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005073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67E171C-CDD7-4E8B-B72B-4F3AA4CCCA2D}"/>
              </a:ext>
            </a:extLst>
          </p:cNvPr>
          <p:cNvCxnSpPr>
            <a:cxnSpLocks/>
            <a:endCxn id="65" idx="3"/>
          </p:cNvCxnSpPr>
          <p:nvPr/>
        </p:nvCxnSpPr>
        <p:spPr>
          <a:xfrm>
            <a:off x="4325599" y="2453702"/>
            <a:ext cx="91049" cy="9268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6CCF26-3E18-4EC1-B9CF-A10250023430}"/>
              </a:ext>
            </a:extLst>
          </p:cNvPr>
          <p:cNvGrpSpPr/>
          <p:nvPr/>
        </p:nvGrpSpPr>
        <p:grpSpPr>
          <a:xfrm>
            <a:off x="857250" y="1388275"/>
            <a:ext cx="3750225" cy="1005566"/>
            <a:chOff x="5099144" y="3774793"/>
            <a:chExt cx="2928123" cy="1089495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13E5ABD-2881-470B-9AC3-C423D2F1A035}"/>
                </a:ext>
              </a:extLst>
            </p:cNvPr>
            <p:cNvSpPr txBox="1"/>
            <p:nvPr/>
          </p:nvSpPr>
          <p:spPr>
            <a:xfrm>
              <a:off x="5099144" y="3774793"/>
              <a:ext cx="2928123" cy="2500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rgbClr val="282828">
                      <a:lumMod val="90000"/>
                      <a:lumOff val="10000"/>
                    </a:srgb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IPv6 header: A to M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6088332-A396-47C3-9713-A9D42977B1D4}"/>
                </a:ext>
              </a:extLst>
            </p:cNvPr>
            <p:cNvSpPr txBox="1"/>
            <p:nvPr/>
          </p:nvSpPr>
          <p:spPr>
            <a:xfrm>
              <a:off x="5099144" y="4026310"/>
              <a:ext cx="2928123" cy="25009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rgbClr val="282828">
                      <a:lumMod val="90000"/>
                      <a:lumOff val="10000"/>
                    </a:srgb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PT header:   (AB, Time, Load)</a:t>
              </a:r>
              <a:endParaRPr lang="en-US" sz="900" dirty="0">
                <a:solidFill>
                  <a:srgbClr val="E3241B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B201EAD-0AFC-483E-AF37-8EE6957BBCB6}"/>
                </a:ext>
              </a:extLst>
            </p:cNvPr>
            <p:cNvSpPr txBox="1"/>
            <p:nvPr/>
          </p:nvSpPr>
          <p:spPr>
            <a:xfrm>
              <a:off x="5099144" y="4314071"/>
              <a:ext cx="2928123" cy="55021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br>
                <a:rPr lang="en-US" sz="900" dirty="0">
                  <a:solidFill>
                    <a:srgbClr val="282828">
                      <a:lumMod val="90000"/>
                      <a:lumOff val="10000"/>
                    </a:srgb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</a:br>
              <a:r>
                <a:rPr lang="en-US" sz="900" dirty="0">
                  <a:solidFill>
                    <a:srgbClr val="282828">
                      <a:lumMod val="90000"/>
                      <a:lumOff val="10000"/>
                    </a:srgb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Payload</a:t>
              </a:r>
              <a:br>
                <a:rPr lang="en-US" sz="900" dirty="0">
                  <a:solidFill>
                    <a:srgbClr val="282828">
                      <a:lumMod val="90000"/>
                      <a:lumOff val="10000"/>
                    </a:srgb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</a:br>
              <a:endParaRPr lang="en-US" sz="900" dirty="0">
                <a:solidFill>
                  <a:srgbClr val="282828">
                    <a:lumMod val="90000"/>
                    <a:lumOff val="10000"/>
                  </a:srgb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</p:txBody>
        </p:sp>
      </p:grpSp>
      <p:pic>
        <p:nvPicPr>
          <p:cNvPr id="97" name="Picture 96" descr="A picture containing text&#10;&#10;Description automatically generated">
            <a:extLst>
              <a:ext uri="{FF2B5EF4-FFF2-40B4-BE49-F238E27FC236}">
                <a16:creationId xmlns:a16="http://schemas.microsoft.com/office/drawing/2014/main" id="{CCB070D0-3A3C-47FB-821B-8078CAE7E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50" y="1433873"/>
            <a:ext cx="1812637" cy="73847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D6C3E89F-068A-4F0C-8DB9-46B15979EA89}"/>
              </a:ext>
            </a:extLst>
          </p:cNvPr>
          <p:cNvSpPr txBox="1"/>
          <p:nvPr/>
        </p:nvSpPr>
        <p:spPr>
          <a:xfrm>
            <a:off x="2661718" y="1578895"/>
            <a:ext cx="680330" cy="276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  <a:ea typeface="+mn-ea"/>
                <a:cs typeface="+mn-cs"/>
              </a:rPr>
              <a:t>BG,    </a:t>
            </a:r>
            <a:endParaRPr lang="en-BE" b="1" dirty="0">
              <a:solidFill>
                <a:srgbClr val="FF000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32" name="Graphic 31" descr="Hourglass 30% with solid fill">
            <a:extLst>
              <a:ext uri="{FF2B5EF4-FFF2-40B4-BE49-F238E27FC236}">
                <a16:creationId xmlns:a16="http://schemas.microsoft.com/office/drawing/2014/main" id="{A7842152-0A0D-6BE1-6DA7-18952E3EE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3715" y="1578895"/>
            <a:ext cx="27000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15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CEA516-862E-4EBF-9124-BBA4CE68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Stamping Trajectory in PT Header</a:t>
            </a:r>
          </a:p>
        </p:txBody>
      </p:sp>
      <p:sp>
        <p:nvSpPr>
          <p:cNvPr id="62" name="Rectangle: Rounded Corners 4">
            <a:extLst>
              <a:ext uri="{FF2B5EF4-FFF2-40B4-BE49-F238E27FC236}">
                <a16:creationId xmlns:a16="http://schemas.microsoft.com/office/drawing/2014/main" id="{981215B2-56F6-41C3-B0C2-E0E537887B29}"/>
              </a:ext>
            </a:extLst>
          </p:cNvPr>
          <p:cNvSpPr/>
          <p:nvPr/>
        </p:nvSpPr>
        <p:spPr>
          <a:xfrm>
            <a:off x="2996448" y="379841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</a:p>
        </p:txBody>
      </p:sp>
      <p:sp>
        <p:nvSpPr>
          <p:cNvPr id="63" name="Rectangle: Rounded Corners 5">
            <a:extLst>
              <a:ext uri="{FF2B5EF4-FFF2-40B4-BE49-F238E27FC236}">
                <a16:creationId xmlns:a16="http://schemas.microsoft.com/office/drawing/2014/main" id="{3437E3BA-F58A-49B8-BB19-78B3E2993AA5}"/>
              </a:ext>
            </a:extLst>
          </p:cNvPr>
          <p:cNvSpPr/>
          <p:nvPr/>
        </p:nvSpPr>
        <p:spPr>
          <a:xfrm>
            <a:off x="4087248" y="380786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</a:p>
        </p:txBody>
      </p:sp>
      <p:sp>
        <p:nvSpPr>
          <p:cNvPr id="64" name="Rectangle: Rounded Corners 6">
            <a:extLst>
              <a:ext uri="{FF2B5EF4-FFF2-40B4-BE49-F238E27FC236}">
                <a16:creationId xmlns:a16="http://schemas.microsoft.com/office/drawing/2014/main" id="{8C7C5CFB-45CD-4145-8737-B60E87B429A1}"/>
              </a:ext>
            </a:extLst>
          </p:cNvPr>
          <p:cNvSpPr/>
          <p:nvPr/>
        </p:nvSpPr>
        <p:spPr>
          <a:xfrm>
            <a:off x="5159148" y="380516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</a:p>
        </p:txBody>
      </p:sp>
      <p:sp>
        <p:nvSpPr>
          <p:cNvPr id="65" name="Rectangle: Rounded Corners 7">
            <a:extLst>
              <a:ext uri="{FF2B5EF4-FFF2-40B4-BE49-F238E27FC236}">
                <a16:creationId xmlns:a16="http://schemas.microsoft.com/office/drawing/2014/main" id="{B1AAFEAE-2CB5-4AF8-B326-C1A96715D3CA}"/>
              </a:ext>
            </a:extLst>
          </p:cNvPr>
          <p:cNvSpPr/>
          <p:nvPr/>
        </p:nvSpPr>
        <p:spPr>
          <a:xfrm>
            <a:off x="4087248" y="325976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</a:p>
        </p:txBody>
      </p:sp>
      <p:sp>
        <p:nvSpPr>
          <p:cNvPr id="67" name="Rectangle: Rounded Corners 9">
            <a:extLst>
              <a:ext uri="{FF2B5EF4-FFF2-40B4-BE49-F238E27FC236}">
                <a16:creationId xmlns:a16="http://schemas.microsoft.com/office/drawing/2014/main" id="{8A95E223-1764-48FD-B6BC-C3E2E5E7EE0F}"/>
              </a:ext>
            </a:extLst>
          </p:cNvPr>
          <p:cNvSpPr/>
          <p:nvPr/>
        </p:nvSpPr>
        <p:spPr>
          <a:xfrm>
            <a:off x="4087248" y="435596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</a:p>
        </p:txBody>
      </p:sp>
      <p:sp>
        <p:nvSpPr>
          <p:cNvPr id="69" name="Rectangle: Rounded Corners 11">
            <a:extLst>
              <a:ext uri="{FF2B5EF4-FFF2-40B4-BE49-F238E27FC236}">
                <a16:creationId xmlns:a16="http://schemas.microsoft.com/office/drawing/2014/main" id="{DCD37FA3-B66B-471F-A13B-A1123DE12FF4}"/>
              </a:ext>
            </a:extLst>
          </p:cNvPr>
          <p:cNvSpPr/>
          <p:nvPr/>
        </p:nvSpPr>
        <p:spPr>
          <a:xfrm>
            <a:off x="5159148" y="434651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</a:p>
        </p:txBody>
      </p:sp>
      <p:sp>
        <p:nvSpPr>
          <p:cNvPr id="71" name="Rectangle: Rounded Corners 17">
            <a:extLst>
              <a:ext uri="{FF2B5EF4-FFF2-40B4-BE49-F238E27FC236}">
                <a16:creationId xmlns:a16="http://schemas.microsoft.com/office/drawing/2014/main" id="{F585F3AB-B327-4811-94E1-7A831799F964}"/>
              </a:ext>
            </a:extLst>
          </p:cNvPr>
          <p:cNvSpPr/>
          <p:nvPr/>
        </p:nvSpPr>
        <p:spPr>
          <a:xfrm>
            <a:off x="6231048" y="3806513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282828">
                    <a:lumMod val="75000"/>
                    <a:lumOff val="2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766CBEE-C614-4308-8AC0-BD714C1864C0}"/>
              </a:ext>
            </a:extLst>
          </p:cNvPr>
          <p:cNvGrpSpPr/>
          <p:nvPr/>
        </p:nvGrpSpPr>
        <p:grpSpPr>
          <a:xfrm>
            <a:off x="3325848" y="3380588"/>
            <a:ext cx="761400" cy="1096200"/>
            <a:chOff x="4434464" y="4507451"/>
            <a:chExt cx="1015200" cy="1461600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3A2E365-3183-4218-B219-434199379C71}"/>
                </a:ext>
              </a:extLst>
            </p:cNvPr>
            <p:cNvCxnSpPr>
              <a:stCxn id="62" idx="3"/>
              <a:endCxn id="65" idx="1"/>
            </p:cNvCxnSpPr>
            <p:nvPr/>
          </p:nvCxnSpPr>
          <p:spPr>
            <a:xfrm flipV="1">
              <a:off x="4434464" y="4507451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090B46D-5CF3-4263-B2D2-2A561D75EFD6}"/>
                </a:ext>
              </a:extLst>
            </p:cNvPr>
            <p:cNvCxnSpPr>
              <a:cxnSpLocks/>
              <a:stCxn id="62" idx="3"/>
              <a:endCxn id="63" idx="1"/>
            </p:cNvCxnSpPr>
            <p:nvPr/>
          </p:nvCxnSpPr>
          <p:spPr>
            <a:xfrm>
              <a:off x="4434464" y="5225651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087C8E4-F071-41D3-B4BF-2A8AB9A3229F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4445264" y="5225651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9C87B44-DEDE-4A5B-B8DB-29933D7EB031}"/>
              </a:ext>
            </a:extLst>
          </p:cNvPr>
          <p:cNvCxnSpPr>
            <a:cxnSpLocks/>
          </p:cNvCxnSpPr>
          <p:nvPr/>
        </p:nvCxnSpPr>
        <p:spPr>
          <a:xfrm>
            <a:off x="4424748" y="3376538"/>
            <a:ext cx="753300" cy="5575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0DBFC41-192B-4054-A6AD-B2A88033B411}"/>
              </a:ext>
            </a:extLst>
          </p:cNvPr>
          <p:cNvGrpSpPr/>
          <p:nvPr/>
        </p:nvGrpSpPr>
        <p:grpSpPr>
          <a:xfrm>
            <a:off x="4407198" y="3943538"/>
            <a:ext cx="761400" cy="557550"/>
            <a:chOff x="774000" y="3255300"/>
            <a:chExt cx="1015200" cy="74340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F49888F-C386-48BD-B058-A2DE705B2FA3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BABD12D-3338-4DC7-A58A-874C0FF01D52}"/>
                </a:ext>
              </a:extLst>
            </p:cNvPr>
            <p:cNvCxnSpPr>
              <a:cxnSpLocks/>
            </p:cNvCxnSpPr>
            <p:nvPr/>
          </p:nvCxnSpPr>
          <p:spPr>
            <a:xfrm>
              <a:off x="784800" y="3255300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6602CE2-8479-434C-B0E4-94E511811293}"/>
              </a:ext>
            </a:extLst>
          </p:cNvPr>
          <p:cNvGrpSpPr/>
          <p:nvPr/>
        </p:nvGrpSpPr>
        <p:grpSpPr>
          <a:xfrm>
            <a:off x="4408548" y="3986446"/>
            <a:ext cx="761400" cy="548100"/>
            <a:chOff x="774000" y="2537100"/>
            <a:chExt cx="1015200" cy="730800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D1F54BBE-7A83-4202-B176-FB3B8316339A}"/>
                </a:ext>
              </a:extLst>
            </p:cNvPr>
            <p:cNvCxnSpPr/>
            <p:nvPr/>
          </p:nvCxnSpPr>
          <p:spPr>
            <a:xfrm flipV="1">
              <a:off x="774000" y="2537100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4EDFB0B-B0F5-47B3-9C73-FBEF16DED61E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510EEC0-2EAE-4C47-8A95-20D7D6E1DD70}"/>
              </a:ext>
            </a:extLst>
          </p:cNvPr>
          <p:cNvCxnSpPr>
            <a:cxnSpLocks/>
          </p:cNvCxnSpPr>
          <p:nvPr/>
        </p:nvCxnSpPr>
        <p:spPr>
          <a:xfrm>
            <a:off x="5496648" y="3966196"/>
            <a:ext cx="761400" cy="94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D6ABC15-0C13-446D-A0AF-0E19A99EF237}"/>
              </a:ext>
            </a:extLst>
          </p:cNvPr>
          <p:cNvCxnSpPr/>
          <p:nvPr/>
        </p:nvCxnSpPr>
        <p:spPr>
          <a:xfrm flipV="1">
            <a:off x="5492598" y="3986446"/>
            <a:ext cx="761400" cy="5386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Freeform: Shape 1">
            <a:extLst>
              <a:ext uri="{FF2B5EF4-FFF2-40B4-BE49-F238E27FC236}">
                <a16:creationId xmlns:a16="http://schemas.microsoft.com/office/drawing/2014/main" id="{CCEA4ECF-B3BF-5645-BFF0-90A09018C525}"/>
              </a:ext>
            </a:extLst>
          </p:cNvPr>
          <p:cNvSpPr/>
          <p:nvPr/>
        </p:nvSpPr>
        <p:spPr>
          <a:xfrm>
            <a:off x="3342048" y="3208997"/>
            <a:ext cx="2871450" cy="724727"/>
          </a:xfrm>
          <a:custGeom>
            <a:avLst/>
            <a:gdLst>
              <a:gd name="connsiteX0" fmla="*/ 0 w 3769113"/>
              <a:gd name="connsiteY0" fmla="*/ 914414 h 1015120"/>
              <a:gd name="connsiteX1" fmla="*/ 1141142 w 3769113"/>
              <a:gd name="connsiteY1" fmla="*/ 14 h 1015120"/>
              <a:gd name="connsiteX2" fmla="*/ 2735766 w 3769113"/>
              <a:gd name="connsiteY2" fmla="*/ 892111 h 1015120"/>
              <a:gd name="connsiteX3" fmla="*/ 3769113 w 3769113"/>
              <a:gd name="connsiteY3" fmla="*/ 985038 h 1015120"/>
              <a:gd name="connsiteX0" fmla="*/ 0 w 3769113"/>
              <a:gd name="connsiteY0" fmla="*/ 878556 h 979262"/>
              <a:gd name="connsiteX1" fmla="*/ 1198507 w 3769113"/>
              <a:gd name="connsiteY1" fmla="*/ 15 h 979262"/>
              <a:gd name="connsiteX2" fmla="*/ 2735766 w 3769113"/>
              <a:gd name="connsiteY2" fmla="*/ 856253 h 979262"/>
              <a:gd name="connsiteX3" fmla="*/ 3769113 w 3769113"/>
              <a:gd name="connsiteY3" fmla="*/ 949180 h 979262"/>
              <a:gd name="connsiteX0" fmla="*/ 0 w 3769113"/>
              <a:gd name="connsiteY0" fmla="*/ 878681 h 966302"/>
              <a:gd name="connsiteX1" fmla="*/ 1198507 w 3769113"/>
              <a:gd name="connsiteY1" fmla="*/ 140 h 966302"/>
              <a:gd name="connsiteX2" fmla="*/ 2784306 w 3769113"/>
              <a:gd name="connsiteY2" fmla="*/ 811555 h 966302"/>
              <a:gd name="connsiteX3" fmla="*/ 3769113 w 3769113"/>
              <a:gd name="connsiteY3" fmla="*/ 949305 h 96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113" h="966302">
                <a:moveTo>
                  <a:pt x="0" y="878681"/>
                </a:moveTo>
                <a:cubicBezTo>
                  <a:pt x="342590" y="423339"/>
                  <a:pt x="734456" y="11328"/>
                  <a:pt x="1198507" y="140"/>
                </a:cubicBezTo>
                <a:cubicBezTo>
                  <a:pt x="1662558" y="-11048"/>
                  <a:pt x="2346311" y="647384"/>
                  <a:pt x="2784306" y="811555"/>
                </a:cubicBezTo>
                <a:cubicBezTo>
                  <a:pt x="3222301" y="975726"/>
                  <a:pt x="3471437" y="984927"/>
                  <a:pt x="3769113" y="949305"/>
                </a:cubicBezTo>
              </a:path>
            </a:pathLst>
          </a:custGeom>
          <a:noFill/>
          <a:ln w="635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005073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67E171C-CDD7-4E8B-B72B-4F3AA4CCCA2D}"/>
              </a:ext>
            </a:extLst>
          </p:cNvPr>
          <p:cNvCxnSpPr>
            <a:cxnSpLocks/>
            <a:endCxn id="64" idx="3"/>
          </p:cNvCxnSpPr>
          <p:nvPr/>
        </p:nvCxnSpPr>
        <p:spPr>
          <a:xfrm>
            <a:off x="5413023" y="2453702"/>
            <a:ext cx="75526" cy="14722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A13E5ABD-2881-470B-9AC3-C423D2F1A035}"/>
              </a:ext>
            </a:extLst>
          </p:cNvPr>
          <p:cNvSpPr txBox="1"/>
          <p:nvPr/>
        </p:nvSpPr>
        <p:spPr>
          <a:xfrm>
            <a:off x="1677578" y="1490047"/>
            <a:ext cx="4037421" cy="2308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282828">
                    <a:lumMod val="90000"/>
                    <a:lumOff val="10000"/>
                  </a:srgb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IPv6 header: A to M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6088332-A396-47C3-9713-A9D42977B1D4}"/>
              </a:ext>
            </a:extLst>
          </p:cNvPr>
          <p:cNvSpPr txBox="1"/>
          <p:nvPr/>
        </p:nvSpPr>
        <p:spPr>
          <a:xfrm>
            <a:off x="1677578" y="1705255"/>
            <a:ext cx="4037420" cy="2308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282828">
                    <a:lumMod val="90000"/>
                    <a:lumOff val="10000"/>
                  </a:srgb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PT header:   (AB, Time, Load) (BG, Time, Load) </a:t>
            </a:r>
            <a:endParaRPr lang="en-US" sz="900" dirty="0">
              <a:solidFill>
                <a:srgbClr val="E3241B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201EAD-0AFC-483E-AF37-8EE6957BBCB6}"/>
              </a:ext>
            </a:extLst>
          </p:cNvPr>
          <p:cNvSpPr txBox="1"/>
          <p:nvPr/>
        </p:nvSpPr>
        <p:spPr>
          <a:xfrm>
            <a:off x="1677578" y="1914404"/>
            <a:ext cx="4037422" cy="5078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900" dirty="0">
                <a:solidFill>
                  <a:srgbClr val="282828">
                    <a:lumMod val="90000"/>
                    <a:lumOff val="10000"/>
                  </a:srgb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en-US" sz="900" dirty="0">
                <a:solidFill>
                  <a:srgbClr val="282828">
                    <a:lumMod val="90000"/>
                    <a:lumOff val="10000"/>
                  </a:srgb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Payload</a:t>
            </a:r>
            <a:br>
              <a:rPr lang="en-US" sz="900" dirty="0">
                <a:solidFill>
                  <a:srgbClr val="282828">
                    <a:lumMod val="90000"/>
                    <a:lumOff val="10000"/>
                  </a:srgb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endParaRPr lang="en-US" sz="900" dirty="0">
              <a:solidFill>
                <a:srgbClr val="282828">
                  <a:lumMod val="90000"/>
                  <a:lumOff val="10000"/>
                </a:srgb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97" name="Picture 96" descr="A picture containing text&#10;&#10;Description automatically generated">
            <a:extLst>
              <a:ext uri="{FF2B5EF4-FFF2-40B4-BE49-F238E27FC236}">
                <a16:creationId xmlns:a16="http://schemas.microsoft.com/office/drawing/2014/main" id="{CCB070D0-3A3C-47FB-821B-8078CAE7E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573" y="1462271"/>
            <a:ext cx="1812637" cy="73847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D6C3E89F-068A-4F0C-8DB9-46B15979EA89}"/>
              </a:ext>
            </a:extLst>
          </p:cNvPr>
          <p:cNvSpPr txBox="1"/>
          <p:nvPr/>
        </p:nvSpPr>
        <p:spPr>
          <a:xfrm>
            <a:off x="4012949" y="1608132"/>
            <a:ext cx="706170" cy="276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  <a:ea typeface="+mn-ea"/>
                <a:cs typeface="+mn-cs"/>
              </a:rPr>
              <a:t>GM,    </a:t>
            </a:r>
            <a:endParaRPr lang="en-BE" b="1" dirty="0">
              <a:solidFill>
                <a:srgbClr val="FF000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31" name="Graphic 30" descr="Hourglass 30% with solid fill">
            <a:extLst>
              <a:ext uri="{FF2B5EF4-FFF2-40B4-BE49-F238E27FC236}">
                <a16:creationId xmlns:a16="http://schemas.microsoft.com/office/drawing/2014/main" id="{0B241F79-2533-E974-C8B6-148CCBD58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0902" y="1605566"/>
            <a:ext cx="27000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54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2605D8-2559-4F2E-B33A-38427C6A8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Exact path validation (interface by interface)</a:t>
            </a:r>
          </a:p>
          <a:p>
            <a:pPr lvl="1"/>
            <a:r>
              <a:rPr lang="en-US" dirty="0"/>
              <a:t>detect blackholes</a:t>
            </a:r>
          </a:p>
          <a:p>
            <a:pPr lvl="1"/>
            <a:r>
              <a:rPr lang="en-US" dirty="0"/>
              <a:t>detect unexpected paths</a:t>
            </a:r>
          </a:p>
          <a:p>
            <a:pPr lvl="1"/>
            <a:r>
              <a:rPr lang="en-US" dirty="0"/>
              <a:t>detect missing paths</a:t>
            </a:r>
          </a:p>
          <a:p>
            <a:r>
              <a:rPr lang="en-US" dirty="0"/>
              <a:t>Propagation latency &amp; Optical stability </a:t>
            </a:r>
          </a:p>
          <a:p>
            <a:r>
              <a:rPr lang="en-US" dirty="0"/>
              <a:t>Per node jitter measurement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11BA94-3487-4D4A-A44A-28D02B95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Minimize HW complexity by leveraging SDN analytics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E8D716-4FCC-4B21-B678-E3C42873C43D}"/>
              </a:ext>
            </a:extLst>
          </p:cNvPr>
          <p:cNvSpPr/>
          <p:nvPr/>
        </p:nvSpPr>
        <p:spPr>
          <a:xfrm>
            <a:off x="5435499" y="4166221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91402E-099B-48F4-881B-D1F862170339}"/>
              </a:ext>
            </a:extLst>
          </p:cNvPr>
          <p:cNvSpPr/>
          <p:nvPr/>
        </p:nvSpPr>
        <p:spPr>
          <a:xfrm>
            <a:off x="6526299" y="4175671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9343E9-1A09-492B-A37E-3E7B208F6238}"/>
              </a:ext>
            </a:extLst>
          </p:cNvPr>
          <p:cNvSpPr/>
          <p:nvPr/>
        </p:nvSpPr>
        <p:spPr>
          <a:xfrm>
            <a:off x="7598199" y="4172971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C17597-A56E-4B43-9E8A-FC695169266E}"/>
              </a:ext>
            </a:extLst>
          </p:cNvPr>
          <p:cNvSpPr/>
          <p:nvPr/>
        </p:nvSpPr>
        <p:spPr>
          <a:xfrm>
            <a:off x="6526299" y="3627571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</a:p>
        </p:txBody>
      </p:sp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id="{BCC1098C-8B3E-4270-805C-9C4F04331CF0}"/>
              </a:ext>
            </a:extLst>
          </p:cNvPr>
          <p:cNvSpPr/>
          <p:nvPr/>
        </p:nvSpPr>
        <p:spPr>
          <a:xfrm>
            <a:off x="6526299" y="4723771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554259DB-835C-443F-85A6-DE63F1D3E66C}"/>
              </a:ext>
            </a:extLst>
          </p:cNvPr>
          <p:cNvSpPr/>
          <p:nvPr/>
        </p:nvSpPr>
        <p:spPr>
          <a:xfrm>
            <a:off x="7598199" y="4714321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</a:p>
        </p:txBody>
      </p:sp>
      <p:sp>
        <p:nvSpPr>
          <p:cNvPr id="11" name="Rectangle: Rounded Corners 17">
            <a:extLst>
              <a:ext uri="{FF2B5EF4-FFF2-40B4-BE49-F238E27FC236}">
                <a16:creationId xmlns:a16="http://schemas.microsoft.com/office/drawing/2014/main" id="{D5747535-EC44-4223-A0D7-5ECC5B2B6D5F}"/>
              </a:ext>
            </a:extLst>
          </p:cNvPr>
          <p:cNvSpPr/>
          <p:nvPr/>
        </p:nvSpPr>
        <p:spPr>
          <a:xfrm>
            <a:off x="8670099" y="4174321"/>
            <a:ext cx="329400" cy="241650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CBA622-178F-4D7B-9420-1BBCF01522DF}"/>
              </a:ext>
            </a:extLst>
          </p:cNvPr>
          <p:cNvGrpSpPr/>
          <p:nvPr/>
        </p:nvGrpSpPr>
        <p:grpSpPr>
          <a:xfrm>
            <a:off x="5756799" y="3767971"/>
            <a:ext cx="761400" cy="1096200"/>
            <a:chOff x="7686532" y="4997861"/>
            <a:chExt cx="1015200" cy="14616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DB1ACB9-2928-4DEA-AD8A-E1AD2E66D8D2}"/>
                </a:ext>
              </a:extLst>
            </p:cNvPr>
            <p:cNvCxnSpPr>
              <a:stCxn id="5" idx="3"/>
              <a:endCxn id="8" idx="1"/>
            </p:cNvCxnSpPr>
            <p:nvPr/>
          </p:nvCxnSpPr>
          <p:spPr>
            <a:xfrm flipV="1">
              <a:off x="7686532" y="4997861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95F17B1-5F2D-4683-8E67-A89ADD620679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>
              <a:off x="7686532" y="5716061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54B9818-1A0D-4700-B61B-2F662E07C1B4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7697332" y="5716061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455C8D-CF5C-4BAE-8D42-BE1BA19FAB24}"/>
              </a:ext>
            </a:extLst>
          </p:cNvPr>
          <p:cNvCxnSpPr>
            <a:cxnSpLocks/>
          </p:cNvCxnSpPr>
          <p:nvPr/>
        </p:nvCxnSpPr>
        <p:spPr>
          <a:xfrm>
            <a:off x="6863799" y="3744346"/>
            <a:ext cx="753300" cy="5575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4A92E8-82FB-40A2-A1F6-692AF851DD93}"/>
              </a:ext>
            </a:extLst>
          </p:cNvPr>
          <p:cNvGrpSpPr/>
          <p:nvPr/>
        </p:nvGrpSpPr>
        <p:grpSpPr>
          <a:xfrm>
            <a:off x="6846249" y="4311346"/>
            <a:ext cx="761400" cy="557550"/>
            <a:chOff x="774000" y="3255300"/>
            <a:chExt cx="1015200" cy="74340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EA50CC-06FA-4B59-8045-A93198E61C11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90EA4B-B76E-4A09-BE95-C275E00C3A95}"/>
                </a:ext>
              </a:extLst>
            </p:cNvPr>
            <p:cNvCxnSpPr>
              <a:cxnSpLocks/>
            </p:cNvCxnSpPr>
            <p:nvPr/>
          </p:nvCxnSpPr>
          <p:spPr>
            <a:xfrm>
              <a:off x="784800" y="3255300"/>
              <a:ext cx="1004400" cy="7434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B36171-8AFA-494B-8791-42353DCABF0E}"/>
              </a:ext>
            </a:extLst>
          </p:cNvPr>
          <p:cNvGrpSpPr/>
          <p:nvPr/>
        </p:nvGrpSpPr>
        <p:grpSpPr>
          <a:xfrm>
            <a:off x="6847599" y="4354253"/>
            <a:ext cx="761400" cy="548100"/>
            <a:chOff x="774000" y="2537100"/>
            <a:chExt cx="1015200" cy="7308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43442FF-5C25-4971-8CEB-CFA06A42BE5D}"/>
                </a:ext>
              </a:extLst>
            </p:cNvPr>
            <p:cNvCxnSpPr/>
            <p:nvPr/>
          </p:nvCxnSpPr>
          <p:spPr>
            <a:xfrm flipV="1">
              <a:off x="774000" y="2537100"/>
              <a:ext cx="1015200" cy="7182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9221A79-8C28-4659-8328-D3FC1FCCA19C}"/>
                </a:ext>
              </a:extLst>
            </p:cNvPr>
            <p:cNvCxnSpPr>
              <a:cxnSpLocks/>
            </p:cNvCxnSpPr>
            <p:nvPr/>
          </p:nvCxnSpPr>
          <p:spPr>
            <a:xfrm>
              <a:off x="774000" y="3255300"/>
              <a:ext cx="1015200" cy="1260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1A6569-EC25-44B6-B0A0-D439F934034A}"/>
              </a:ext>
            </a:extLst>
          </p:cNvPr>
          <p:cNvCxnSpPr>
            <a:cxnSpLocks/>
          </p:cNvCxnSpPr>
          <p:nvPr/>
        </p:nvCxnSpPr>
        <p:spPr>
          <a:xfrm>
            <a:off x="7935699" y="4306621"/>
            <a:ext cx="761400" cy="94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AF6FE5-6AC9-4F16-9C00-AA0F1C37716D}"/>
              </a:ext>
            </a:extLst>
          </p:cNvPr>
          <p:cNvCxnSpPr/>
          <p:nvPr/>
        </p:nvCxnSpPr>
        <p:spPr>
          <a:xfrm flipV="1">
            <a:off x="7931649" y="4354253"/>
            <a:ext cx="761400" cy="5386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1">
            <a:extLst>
              <a:ext uri="{FF2B5EF4-FFF2-40B4-BE49-F238E27FC236}">
                <a16:creationId xmlns:a16="http://schemas.microsoft.com/office/drawing/2014/main" id="{2CACD68A-BD01-45AB-94B8-F1EAE90DCB05}"/>
              </a:ext>
            </a:extLst>
          </p:cNvPr>
          <p:cNvSpPr/>
          <p:nvPr/>
        </p:nvSpPr>
        <p:spPr>
          <a:xfrm>
            <a:off x="5781099" y="3576805"/>
            <a:ext cx="2871450" cy="724727"/>
          </a:xfrm>
          <a:custGeom>
            <a:avLst/>
            <a:gdLst>
              <a:gd name="connsiteX0" fmla="*/ 0 w 3769113"/>
              <a:gd name="connsiteY0" fmla="*/ 914414 h 1015120"/>
              <a:gd name="connsiteX1" fmla="*/ 1141142 w 3769113"/>
              <a:gd name="connsiteY1" fmla="*/ 14 h 1015120"/>
              <a:gd name="connsiteX2" fmla="*/ 2735766 w 3769113"/>
              <a:gd name="connsiteY2" fmla="*/ 892111 h 1015120"/>
              <a:gd name="connsiteX3" fmla="*/ 3769113 w 3769113"/>
              <a:gd name="connsiteY3" fmla="*/ 985038 h 1015120"/>
              <a:gd name="connsiteX0" fmla="*/ 0 w 3769113"/>
              <a:gd name="connsiteY0" fmla="*/ 878556 h 979262"/>
              <a:gd name="connsiteX1" fmla="*/ 1198507 w 3769113"/>
              <a:gd name="connsiteY1" fmla="*/ 15 h 979262"/>
              <a:gd name="connsiteX2" fmla="*/ 2735766 w 3769113"/>
              <a:gd name="connsiteY2" fmla="*/ 856253 h 979262"/>
              <a:gd name="connsiteX3" fmla="*/ 3769113 w 3769113"/>
              <a:gd name="connsiteY3" fmla="*/ 949180 h 979262"/>
              <a:gd name="connsiteX0" fmla="*/ 0 w 3769113"/>
              <a:gd name="connsiteY0" fmla="*/ 878681 h 966302"/>
              <a:gd name="connsiteX1" fmla="*/ 1198507 w 3769113"/>
              <a:gd name="connsiteY1" fmla="*/ 140 h 966302"/>
              <a:gd name="connsiteX2" fmla="*/ 2784306 w 3769113"/>
              <a:gd name="connsiteY2" fmla="*/ 811555 h 966302"/>
              <a:gd name="connsiteX3" fmla="*/ 3769113 w 3769113"/>
              <a:gd name="connsiteY3" fmla="*/ 949305 h 96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113" h="966302">
                <a:moveTo>
                  <a:pt x="0" y="878681"/>
                </a:moveTo>
                <a:cubicBezTo>
                  <a:pt x="342590" y="423339"/>
                  <a:pt x="734456" y="11328"/>
                  <a:pt x="1198507" y="140"/>
                </a:cubicBezTo>
                <a:cubicBezTo>
                  <a:pt x="1662558" y="-11048"/>
                  <a:pt x="2346311" y="647384"/>
                  <a:pt x="2784306" y="811555"/>
                </a:cubicBezTo>
                <a:cubicBezTo>
                  <a:pt x="3222301" y="975726"/>
                  <a:pt x="3471437" y="984927"/>
                  <a:pt x="3769113" y="949305"/>
                </a:cubicBezTo>
              </a:path>
            </a:pathLst>
          </a:custGeom>
          <a:noFill/>
          <a:ln w="635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4213759-D1FF-430E-8838-D618C8A16A2A}"/>
              </a:ext>
            </a:extLst>
          </p:cNvPr>
          <p:cNvSpPr/>
          <p:nvPr/>
        </p:nvSpPr>
        <p:spPr>
          <a:xfrm>
            <a:off x="7587444" y="2307631"/>
            <a:ext cx="1258700" cy="1845527"/>
          </a:xfrm>
          <a:custGeom>
            <a:avLst/>
            <a:gdLst>
              <a:gd name="connsiteX0" fmla="*/ 2077844 w 2077844"/>
              <a:gd name="connsiteY0" fmla="*/ 2460702 h 2460702"/>
              <a:gd name="connsiteX1" fmla="*/ 1308410 w 2077844"/>
              <a:gd name="connsiteY1" fmla="*/ 442332 h 2460702"/>
              <a:gd name="connsiteX2" fmla="*/ 0 w 2077844"/>
              <a:gd name="connsiteY2" fmla="*/ 0 h 246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7844" h="2460702">
                <a:moveTo>
                  <a:pt x="2077844" y="2460702"/>
                </a:moveTo>
                <a:cubicBezTo>
                  <a:pt x="1866280" y="1656575"/>
                  <a:pt x="1654717" y="852449"/>
                  <a:pt x="1308410" y="442332"/>
                </a:cubicBezTo>
                <a:cubicBezTo>
                  <a:pt x="962103" y="32215"/>
                  <a:pt x="481051" y="16107"/>
                  <a:pt x="0" y="0"/>
                </a:cubicBezTo>
              </a:path>
            </a:pathLst>
          </a:custGeom>
          <a:noFill/>
          <a:ln w="63500">
            <a:solidFill>
              <a:schemeClr val="accent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33E700C-4027-444B-A9EA-2A7F2D4530D6}"/>
              </a:ext>
            </a:extLst>
          </p:cNvPr>
          <p:cNvSpPr/>
          <p:nvPr/>
        </p:nvSpPr>
        <p:spPr>
          <a:xfrm>
            <a:off x="6548107" y="2113823"/>
            <a:ext cx="1008719" cy="387616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SDN App</a:t>
            </a:r>
          </a:p>
        </p:txBody>
      </p:sp>
      <p:pic>
        <p:nvPicPr>
          <p:cNvPr id="28" name="Picture 2" descr="Dispatcher, call center, communication, customer support, dispatch, online  service, operator headset icon - Download on Iconfinder">
            <a:extLst>
              <a:ext uri="{FF2B5EF4-FFF2-40B4-BE49-F238E27FC236}">
                <a16:creationId xmlns:a16="http://schemas.microsoft.com/office/drawing/2014/main" id="{443DF156-2F2C-4531-B980-AAC0EB443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10" y="1403264"/>
            <a:ext cx="504053" cy="50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94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EC77F6-C894-4501-AB9D-DE12DB319D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Cisco Shipping in CY22</a:t>
            </a:r>
          </a:p>
          <a:p>
            <a:pPr lvl="1"/>
            <a:r>
              <a:rPr lang="en-US" dirty="0"/>
              <a:t>C8000 (Q200), NCS5700 (J2), ASR9000 (LS)</a:t>
            </a:r>
          </a:p>
          <a:p>
            <a:r>
              <a:rPr lang="en-US" dirty="0"/>
              <a:t>Rich Eco-System</a:t>
            </a:r>
          </a:p>
          <a:p>
            <a:pPr lvl="1"/>
            <a:r>
              <a:rPr lang="en-US" dirty="0"/>
              <a:t>Cisco, Broadcom, Marvell, +others</a:t>
            </a:r>
          </a:p>
          <a:p>
            <a:r>
              <a:rPr lang="en-US" dirty="0"/>
              <a:t>Rich Open-Source</a:t>
            </a:r>
          </a:p>
          <a:p>
            <a:pPr lvl="1"/>
            <a:r>
              <a:rPr lang="en-US" dirty="0"/>
              <a:t>Linux, FD.io VPP, P4, Wireshark, TCPDUMP</a:t>
            </a:r>
          </a:p>
          <a:p>
            <a:pPr marL="57149" indent="0">
              <a:buNone/>
            </a:pPr>
            <a:endParaRPr lang="en-US" dirty="0"/>
          </a:p>
          <a:p>
            <a:r>
              <a:rPr lang="en-US" dirty="0"/>
              <a:t>Path Tracing is being standardized at IETF </a:t>
            </a:r>
          </a:p>
          <a:p>
            <a:pPr lvl="1"/>
            <a:r>
              <a:rPr lang="en-US" dirty="0">
                <a:hlinkClick r:id="rId3"/>
              </a:rPr>
              <a:t>Path Tracing in SRv6 networks (ietf.org)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7FF12-2449-4B8E-8997-709B14D2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</a:t>
            </a:r>
            <a:endParaRPr lang="en-BE"/>
          </a:p>
        </p:txBody>
      </p:sp>
      <p:pic>
        <p:nvPicPr>
          <p:cNvPr id="4" name="Picture 4" descr="Broadcom.logo">
            <a:extLst>
              <a:ext uri="{FF2B5EF4-FFF2-40B4-BE49-F238E27FC236}">
                <a16:creationId xmlns:a16="http://schemas.microsoft.com/office/drawing/2014/main" id="{EF517A6D-F864-420E-AFCA-5121E2292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624" y="1412860"/>
            <a:ext cx="108527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BDABCA-C552-4967-9CE8-0C4259C0C9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473" y="651765"/>
            <a:ext cx="1025318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F08AF-4069-4508-A8BF-CD26FE9FA9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950" y="2275007"/>
            <a:ext cx="621000" cy="540699"/>
          </a:xfrm>
          <a:prstGeom prst="rect">
            <a:avLst/>
          </a:prstGeom>
        </p:spPr>
      </p:pic>
      <p:pic>
        <p:nvPicPr>
          <p:cNvPr id="7" name="Picture 9" descr="Related image">
            <a:extLst>
              <a:ext uri="{FF2B5EF4-FFF2-40B4-BE49-F238E27FC236}">
                <a16:creationId xmlns:a16="http://schemas.microsoft.com/office/drawing/2014/main" id="{C74D42B1-FA1C-4132-9982-001F2E39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876" y="2221804"/>
            <a:ext cx="675000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fd.io">
            <a:extLst>
              <a:ext uri="{FF2B5EF4-FFF2-40B4-BE49-F238E27FC236}">
                <a16:creationId xmlns:a16="http://schemas.microsoft.com/office/drawing/2014/main" id="{D2D4AB96-84C1-4150-8433-BECC73707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48" b="13865"/>
          <a:stretch/>
        </p:blipFill>
        <p:spPr bwMode="auto">
          <a:xfrm>
            <a:off x="5702876" y="2278880"/>
            <a:ext cx="1255500" cy="48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D7D2047-0302-4B1E-9B4C-EC8ED5021C8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189"/>
          <a:stretch/>
        </p:blipFill>
        <p:spPr>
          <a:xfrm>
            <a:off x="7211033" y="1454668"/>
            <a:ext cx="1825417" cy="539999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0DCA81-6C5A-4E43-B14E-573A725C1B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2892" y="2584801"/>
            <a:ext cx="1080000" cy="298692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D3F162-C5C1-4395-9B3B-FCBF041851D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2102" b="24224"/>
          <a:stretch/>
        </p:blipFill>
        <p:spPr>
          <a:xfrm>
            <a:off x="7956522" y="2248636"/>
            <a:ext cx="1080000" cy="2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2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up-to-date</a:t>
            </a: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A1EB1193-981B-4878-AAFC-499609BB28A1}"/>
              </a:ext>
            </a:extLst>
          </p:cNvPr>
          <p:cNvGrpSpPr/>
          <p:nvPr/>
        </p:nvGrpSpPr>
        <p:grpSpPr>
          <a:xfrm>
            <a:off x="1026844" y="1023609"/>
            <a:ext cx="1484369" cy="2015817"/>
            <a:chOff x="3574512" y="251180"/>
            <a:chExt cx="1508127" cy="2484809"/>
          </a:xfrm>
        </p:grpSpPr>
        <p:pic>
          <p:nvPicPr>
            <p:cNvPr id="20" name="Picture 2" descr="egment Routing, Part I by [Filsfils, Clarence, Michielsen,Kris, Talaulikar,Ketan]">
              <a:extLst>
                <a:ext uri="{FF2B5EF4-FFF2-40B4-BE49-F238E27FC236}">
                  <a16:creationId xmlns:a16="http://schemas.microsoft.com/office/drawing/2014/main" id="{F8612ECF-EA34-42FA-9F0B-E1C9C7F63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370" y="251180"/>
              <a:ext cx="1408269" cy="203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8463D0D1-E963-4874-910A-91E2AFF9E5CC}"/>
                </a:ext>
              </a:extLst>
            </p:cNvPr>
            <p:cNvSpPr/>
            <p:nvPr/>
          </p:nvSpPr>
          <p:spPr>
            <a:xfrm>
              <a:off x="3574512" y="2422998"/>
              <a:ext cx="1457976" cy="312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78">
                <a:defRPr/>
              </a:pPr>
              <a:r>
                <a:rPr lang="en-US" sz="1050" dirty="0">
                  <a:solidFill>
                    <a:srgbClr val="282828"/>
                  </a:solidFill>
                  <a:latin typeface="Calibri Light" panose="020F0302020204030204" pitchFamily="34" charset="0"/>
                  <a:hlinkClick r:id="rId4"/>
                </a:rPr>
                <a:t>amzn.com/</a:t>
              </a:r>
              <a:r>
                <a:rPr lang="en-US" sz="1000" dirty="0">
                  <a:solidFill>
                    <a:srgbClr val="282828"/>
                  </a:solidFill>
                  <a:latin typeface="Calibri Light" panose="020F0302020204030204" pitchFamily="34" charset="0"/>
                  <a:hlinkClick r:id="rId4"/>
                </a:rPr>
                <a:t>B01I58LSUO</a:t>
              </a:r>
              <a:endParaRPr lang="en-US" sz="1000" dirty="0">
                <a:solidFill>
                  <a:srgbClr val="282828"/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22" name="Group 16">
            <a:extLst>
              <a:ext uri="{FF2B5EF4-FFF2-40B4-BE49-F238E27FC236}">
                <a16:creationId xmlns:a16="http://schemas.microsoft.com/office/drawing/2014/main" id="{58CF64E3-83EB-4106-B7BB-7443FA17687A}"/>
              </a:ext>
            </a:extLst>
          </p:cNvPr>
          <p:cNvGrpSpPr/>
          <p:nvPr/>
        </p:nvGrpSpPr>
        <p:grpSpPr>
          <a:xfrm>
            <a:off x="3413589" y="1023609"/>
            <a:ext cx="1965994" cy="2009952"/>
            <a:chOff x="6227510" y="251180"/>
            <a:chExt cx="1995055" cy="2477578"/>
          </a:xfrm>
        </p:grpSpPr>
        <p:pic>
          <p:nvPicPr>
            <p:cNvPr id="23" name="Picture 14">
              <a:extLst>
                <a:ext uri="{FF2B5EF4-FFF2-40B4-BE49-F238E27FC236}">
                  <a16:creationId xmlns:a16="http://schemas.microsoft.com/office/drawing/2014/main" id="{F8C79758-E2F4-4A53-97D1-D12EAEF4BDC5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9705" y="251180"/>
              <a:ext cx="1532620" cy="2094197"/>
            </a:xfrm>
            <a:prstGeom prst="rect">
              <a:avLst/>
            </a:prstGeom>
          </p:spPr>
        </p:pic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903D4B9F-3DA4-4EEF-B9C8-B14E823EB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0" y="2425252"/>
              <a:ext cx="1995055" cy="3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355" eaLnBrk="0" hangingPunct="0"/>
              <a:r>
                <a:rPr lang="fr-FR" altLang="fr-FR" sz="1000" dirty="0">
                  <a:latin typeface="Arial Unicode MS"/>
                  <a:hlinkClick r:id="rId6" action="ppaction://hlinkfile"/>
                </a:rPr>
                <a:t>amazon.com/dp/B07N13RDM9</a:t>
              </a:r>
              <a:r>
                <a:rPr lang="fr-FR" altLang="fr-FR" sz="1000" dirty="0">
                  <a:latin typeface="Calibri Light" panose="020F0302020204030204" pitchFamily="34" charset="0"/>
                  <a:hlinkClick r:id="rId6" action="ppaction://hlinkfile"/>
                </a:rPr>
                <a:t> </a:t>
              </a:r>
              <a:endParaRPr lang="fr-FR" altLang="fr-FR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1">
            <a:extLst>
              <a:ext uri="{FF2B5EF4-FFF2-40B4-BE49-F238E27FC236}">
                <a16:creationId xmlns:a16="http://schemas.microsoft.com/office/drawing/2014/main" id="{B2CC14D2-B6F1-4C52-B70C-1DEEA3AC7485}"/>
              </a:ext>
            </a:extLst>
          </p:cNvPr>
          <p:cNvGrpSpPr/>
          <p:nvPr/>
        </p:nvGrpSpPr>
        <p:grpSpPr>
          <a:xfrm>
            <a:off x="1454998" y="3163495"/>
            <a:ext cx="6144236" cy="1486395"/>
            <a:chOff x="1804241" y="3163491"/>
            <a:chExt cx="6144235" cy="1486395"/>
          </a:xfrm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C26C6CC5-FA99-43D3-AB7C-C75F6756F6C1}"/>
                </a:ext>
              </a:extLst>
            </p:cNvPr>
            <p:cNvSpPr/>
            <p:nvPr/>
          </p:nvSpPr>
          <p:spPr>
            <a:xfrm>
              <a:off x="6227865" y="3377227"/>
              <a:ext cx="125547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78">
                <a:defRPr/>
              </a:pPr>
              <a:r>
                <a:rPr lang="en-US" sz="1000" dirty="0">
                  <a:solidFill>
                    <a:srgbClr val="282828"/>
                  </a:solidFill>
                  <a:latin typeface="Calibri Light" panose="020F0302020204030204" pitchFamily="34" charset="0"/>
                  <a:hlinkClick r:id="rId7"/>
                </a:rPr>
                <a:t>segment-routing.net</a:t>
              </a:r>
              <a:endParaRPr lang="en-US" sz="1000" dirty="0">
                <a:solidFill>
                  <a:srgbClr val="282828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92760A2D-FF82-4339-89D3-9605EB492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2415" y="3163491"/>
              <a:ext cx="749300" cy="749300"/>
            </a:xfrm>
            <a:prstGeom prst="rect">
              <a:avLst/>
            </a:prstGeom>
          </p:spPr>
        </p:pic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A31DAAD1-F1EE-4FB0-BC07-1B8F62DF0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7221" y="3179889"/>
              <a:ext cx="642073" cy="642073"/>
            </a:xfrm>
            <a:prstGeom prst="rect">
              <a:avLst/>
            </a:prstGeom>
          </p:spPr>
        </p:pic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6F8A0E6F-91E7-4B8F-B840-9CC389F8B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7711" y="4007813"/>
              <a:ext cx="642073" cy="642073"/>
            </a:xfrm>
            <a:prstGeom prst="rect">
              <a:avLst/>
            </a:prstGeom>
          </p:spPr>
        </p:pic>
        <p:pic>
          <p:nvPicPr>
            <p:cNvPr id="30" name="Picture 7">
              <a:extLst>
                <a:ext uri="{FF2B5EF4-FFF2-40B4-BE49-F238E27FC236}">
                  <a16:creationId xmlns:a16="http://schemas.microsoft.com/office/drawing/2014/main" id="{C54E9D5C-D92D-45F6-900B-407AA692E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4241" y="3979575"/>
              <a:ext cx="615186" cy="615186"/>
            </a:xfrm>
            <a:prstGeom prst="rect">
              <a:avLst/>
            </a:prstGeom>
          </p:spPr>
        </p:pic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7125C50F-0B1F-4FC4-9294-1975B7A28DD0}"/>
                </a:ext>
              </a:extLst>
            </p:cNvPr>
            <p:cNvSpPr/>
            <p:nvPr/>
          </p:nvSpPr>
          <p:spPr>
            <a:xfrm>
              <a:off x="6189661" y="4130984"/>
              <a:ext cx="17588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78">
                <a:defRPr/>
              </a:pPr>
              <a:r>
                <a:rPr lang="en-US" sz="1000" dirty="0">
                  <a:solidFill>
                    <a:srgbClr val="282828"/>
                  </a:solidFill>
                  <a:latin typeface="Calibri Light" panose="020F0302020204030204" pitchFamily="34" charset="0"/>
                  <a:hlinkClick r:id="rId12"/>
                </a:rPr>
                <a:t>linkedin.com/groups/8266623</a:t>
              </a:r>
              <a:endParaRPr lang="en-US" sz="1000" dirty="0">
                <a:solidFill>
                  <a:srgbClr val="282828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7A094A08-2747-41E9-B6F7-934A63C7626E}"/>
                </a:ext>
              </a:extLst>
            </p:cNvPr>
            <p:cNvSpPr/>
            <p:nvPr/>
          </p:nvSpPr>
          <p:spPr>
            <a:xfrm>
              <a:off x="2641595" y="3399921"/>
              <a:ext cx="169790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78">
                <a:defRPr/>
              </a:pPr>
              <a:r>
                <a:rPr lang="en-US" sz="1000" dirty="0">
                  <a:solidFill>
                    <a:srgbClr val="282828"/>
                  </a:solidFill>
                  <a:latin typeface="Calibri Light" panose="020F0302020204030204" pitchFamily="34" charset="0"/>
                  <a:hlinkClick r:id="rId13"/>
                </a:rPr>
                <a:t>twitter.com/SegmentRouting</a:t>
              </a:r>
              <a:endParaRPr lang="en-US" sz="1000" dirty="0">
                <a:solidFill>
                  <a:srgbClr val="282828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C136E6F6-7F27-40C2-AE36-07A215A1F261}"/>
                </a:ext>
              </a:extLst>
            </p:cNvPr>
            <p:cNvSpPr/>
            <p:nvPr/>
          </p:nvSpPr>
          <p:spPr>
            <a:xfrm>
              <a:off x="2653412" y="4177449"/>
              <a:ext cx="221883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178">
                <a:defRPr/>
              </a:pPr>
              <a:r>
                <a:rPr lang="en-US" sz="1000" dirty="0">
                  <a:solidFill>
                    <a:srgbClr val="282828"/>
                  </a:solidFill>
                  <a:latin typeface="Calibri Light" panose="020F0302020204030204" pitchFamily="34" charset="0"/>
                  <a:hlinkClick r:id="rId14"/>
                </a:rPr>
                <a:t>facebook.com/SegmentRouting/</a:t>
              </a:r>
              <a:endParaRPr lang="en-US" sz="1000" dirty="0">
                <a:solidFill>
                  <a:srgbClr val="282828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C1A3F47-DD0B-4479-96FB-C8C8EA0A2D6A}"/>
              </a:ext>
            </a:extLst>
          </p:cNvPr>
          <p:cNvSpPr txBox="1"/>
          <p:nvPr/>
        </p:nvSpPr>
        <p:spPr>
          <a:xfrm>
            <a:off x="6278758" y="1032065"/>
            <a:ext cx="1458475" cy="16904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2400" b="1" dirty="0">
              <a:solidFill>
                <a:schemeClr val="bg2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SRv6 Part III</a:t>
            </a:r>
            <a:b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CY2023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2961A98-DD55-4AF7-AEDD-FE0A82762AD3}"/>
              </a:ext>
            </a:extLst>
          </p:cNvPr>
          <p:cNvSpPr txBox="1">
            <a:spLocks/>
          </p:cNvSpPr>
          <p:nvPr/>
        </p:nvSpPr>
        <p:spPr>
          <a:xfrm>
            <a:off x="264018" y="4744238"/>
            <a:ext cx="8622406" cy="312474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dirty="0">
                <a:solidFill>
                  <a:schemeClr val="accent1"/>
                </a:solidFill>
                <a:latin typeface="Calibri Light" panose="020F0302020204030204" pitchFamily="34" charset="0"/>
              </a:rPr>
              <a:t>ask-segment-routing@cisco.com</a:t>
            </a:r>
          </a:p>
        </p:txBody>
      </p:sp>
    </p:spTree>
    <p:extLst>
      <p:ext uri="{BB962C8B-B14F-4D97-AF65-F5344CB8AC3E}">
        <p14:creationId xmlns:p14="http://schemas.microsoft.com/office/powerpoint/2010/main" val="1941881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09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08E5-C118-D048-B517-742DC2A6A3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1770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EE6C5C-49FD-B2DA-0700-E0EB7A6AC3ED}"/>
              </a:ext>
            </a:extLst>
          </p:cNvPr>
          <p:cNvSpPr/>
          <p:nvPr/>
        </p:nvSpPr>
        <p:spPr>
          <a:xfrm>
            <a:off x="570802" y="3051672"/>
            <a:ext cx="7698646" cy="1493156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F1C0F97-F057-76AB-E781-D55887198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808" y="945372"/>
            <a:ext cx="3673714" cy="905504"/>
          </a:xfrm>
          <a:prstGeom prst="rect">
            <a:avLst/>
          </a:prstGeom>
        </p:spPr>
      </p:pic>
      <p:sp>
        <p:nvSpPr>
          <p:cNvPr id="48" name="Rectangle: Rounded Corners 3">
            <a:extLst>
              <a:ext uri="{FF2B5EF4-FFF2-40B4-BE49-F238E27FC236}">
                <a16:creationId xmlns:a16="http://schemas.microsoft.com/office/drawing/2014/main" id="{69186698-179A-DB83-CAB4-F410D23012A8}"/>
              </a:ext>
            </a:extLst>
          </p:cNvPr>
          <p:cNvSpPr/>
          <p:nvPr/>
        </p:nvSpPr>
        <p:spPr>
          <a:xfrm>
            <a:off x="2492207" y="925294"/>
            <a:ext cx="3932915" cy="905504"/>
          </a:xfrm>
          <a:prstGeom prst="roundRect">
            <a:avLst/>
          </a:prstGeom>
          <a:solidFill>
            <a:srgbClr val="C8F4FF">
              <a:alpha val="50980"/>
            </a:srgbClr>
          </a:solidFill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SR DOMAIN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Services</a:t>
            </a:r>
            <a:br>
              <a:rPr lang="en-US" dirty="0"/>
            </a:br>
            <a:endParaRPr lang="en-US" dirty="0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1CA38EB7-4C5F-8D58-D183-492ADDB1CF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803" y="3151614"/>
            <a:ext cx="3732523" cy="1424022"/>
          </a:xfrm>
        </p:spPr>
        <p:txBody>
          <a:bodyPr/>
          <a:lstStyle/>
          <a:p>
            <a:r>
              <a:rPr lang="en-US" sz="1400" dirty="0"/>
              <a:t>Customer packet is encapsulated from</a:t>
            </a:r>
            <a:br>
              <a:rPr lang="en-US" sz="1400" dirty="0"/>
            </a:br>
            <a:r>
              <a:rPr lang="en-US" sz="1400" dirty="0"/>
              <a:t> ingress to egress of the SR Domain</a:t>
            </a:r>
          </a:p>
          <a:p>
            <a:r>
              <a:rPr lang="en-US" sz="1400" dirty="0"/>
              <a:t>SRv6 is applied to the OUTER header</a:t>
            </a:r>
          </a:p>
          <a:p>
            <a:r>
              <a:rPr lang="en-US" sz="1400" dirty="0"/>
              <a:t>The inner packet is untouched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C5BCD424-A8DB-403E-B5ED-93182D6AE955}"/>
              </a:ext>
            </a:extLst>
          </p:cNvPr>
          <p:cNvSpPr txBox="1">
            <a:spLocks/>
          </p:cNvSpPr>
          <p:nvPr/>
        </p:nvSpPr>
        <p:spPr>
          <a:xfrm>
            <a:off x="4703389" y="3142584"/>
            <a:ext cx="3557870" cy="16786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 defTabSz="684213" eaLnBrk="1" hangingPunct="1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lang="en-US" sz="1500" b="0" i="0">
                <a:latin typeface="+mn-lt"/>
                <a:ea typeface="CiscoSansTT Thin" charset="0"/>
                <a:cs typeface="CiscoSansTT Thin" charset="0"/>
              </a:defRPr>
            </a:lvl1pPr>
            <a:lvl2pPr indent="-165100" defTabSz="684213" eaLnBrk="1" hangingPunct="1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lang="en-US" sz="1800" b="0" i="0">
                <a:latin typeface="+mn-lt"/>
                <a:ea typeface="CiscoSansTT Thin" charset="0"/>
                <a:cs typeface="CiscoSansTT Thin" charset="0"/>
              </a:defRPr>
            </a:lvl2pPr>
            <a:lvl3pPr marL="685800" indent="-109538" defTabSz="684213" eaLnBrk="1" hangingPunct="1">
              <a:lnSpc>
                <a:spcPct val="95000"/>
              </a:lnSpc>
              <a:spcBef>
                <a:spcPts val="625"/>
              </a:spcBef>
              <a:buClr>
                <a:schemeClr val="tx1"/>
              </a:buClr>
              <a:buSzPct val="80000"/>
              <a:buFont typeface="Arial"/>
              <a:buChar char="•"/>
              <a:defRPr lang="en-US" sz="1600" b="0" i="0">
                <a:latin typeface="+mn-lt"/>
                <a:ea typeface="CiscoSansTT Thin" charset="0"/>
                <a:cs typeface="CiscoSansTT Thin" charset="0"/>
              </a:defRPr>
            </a:lvl3pPr>
            <a:lvl4pPr marL="911035" indent="-171415" defTabSz="684213" eaLnBrk="1" hangingPunct="1">
              <a:lnSpc>
                <a:spcPct val="95000"/>
              </a:lnSpc>
              <a:spcBef>
                <a:spcPts val="625"/>
              </a:spcBef>
              <a:buClr>
                <a:schemeClr val="tx1"/>
              </a:buClr>
              <a:buSzPct val="80000"/>
              <a:buFont typeface="Arial"/>
              <a:buChar char="•"/>
              <a:defRPr lang="en-US" sz="1400" b="0" i="0"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 defTabSz="684213" eaLnBrk="1" hangingPunct="1">
              <a:lnSpc>
                <a:spcPct val="95000"/>
              </a:lnSpc>
              <a:spcBef>
                <a:spcPts val="625"/>
              </a:spcBef>
              <a:buClr>
                <a:schemeClr val="tx1"/>
              </a:buClr>
              <a:buSzPct val="80000"/>
              <a:buFont typeface="Arial"/>
              <a:buChar char="•"/>
              <a:defRPr lang="en-US" sz="1200" b="0" i="0">
                <a:latin typeface="+mn-lt"/>
                <a:ea typeface="CiscoSansTT Thin" charset="0"/>
                <a:cs typeface="CiscoSansTT Thin" charset="0"/>
              </a:defRPr>
            </a:lvl5pPr>
            <a:lvl6pPr marL="863856" indent="-171445" defTabSz="685777">
              <a:spcBef>
                <a:spcPts val="600"/>
              </a:spcBef>
              <a:buFont typeface="Arial" pitchFamily="34" charset="0"/>
              <a:buChar char="•"/>
              <a:defRPr sz="900" baseline="0">
                <a:latin typeface="+mn-lt"/>
                <a:ea typeface="+mn-ea"/>
                <a:cs typeface="+mn-cs"/>
              </a:defRPr>
            </a:lvl6pPr>
            <a:lvl7pPr marL="935844" indent="-171422" defTabSz="685777">
              <a:spcBef>
                <a:spcPts val="600"/>
              </a:spcBef>
              <a:buFont typeface="Arial" pitchFamily="34" charset="0"/>
              <a:buChar char="•"/>
              <a:defRPr sz="800" baseline="0">
                <a:latin typeface="+mn-lt"/>
                <a:ea typeface="+mn-ea"/>
                <a:cs typeface="+mn-cs"/>
              </a:defRPr>
            </a:lvl7pPr>
            <a:lvl8pPr marL="2400220" indent="0" defTabSz="685777">
              <a:spcBef>
                <a:spcPct val="20000"/>
              </a:spcBef>
              <a:buFont typeface="Arial" pitchFamily="34" charset="0"/>
              <a:buNone/>
              <a:defRPr sz="1500">
                <a:latin typeface="+mn-lt"/>
                <a:ea typeface="+mn-ea"/>
                <a:cs typeface="+mn-cs"/>
              </a:defRPr>
            </a:lvl8pPr>
            <a:lvl9pPr marL="2914553" indent="-171445" defTabSz="685777">
              <a:spcBef>
                <a:spcPct val="20000"/>
              </a:spcBef>
              <a:buFont typeface="Arial" pitchFamily="34" charset="0"/>
              <a:buChar char="•"/>
              <a:defRPr sz="15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Unified control-plane data-plane E2E</a:t>
            </a:r>
          </a:p>
          <a:p>
            <a:r>
              <a:rPr lang="en-US" sz="1400" dirty="0"/>
              <a:t>Native inter-domain routing with </a:t>
            </a:r>
            <a:br>
              <a:rPr lang="en-US" sz="1400" dirty="0"/>
            </a:br>
            <a:r>
              <a:rPr lang="en-US" sz="1400" dirty="0"/>
              <a:t>optimal ECMP </a:t>
            </a:r>
          </a:p>
          <a:p>
            <a:r>
              <a:rPr lang="en-US" sz="1400" dirty="0"/>
              <a:t>Native core and DC integration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C800C3C-00B5-7440-F40F-CF226EE806CE}"/>
              </a:ext>
            </a:extLst>
          </p:cNvPr>
          <p:cNvSpPr/>
          <p:nvPr/>
        </p:nvSpPr>
        <p:spPr>
          <a:xfrm>
            <a:off x="2362607" y="1248906"/>
            <a:ext cx="259200" cy="258278"/>
          </a:xfrm>
          <a:prstGeom prst="ellipse">
            <a:avLst/>
          </a:prstGeom>
          <a:solidFill>
            <a:schemeClr val="bg2"/>
          </a:solidFill>
          <a:ln w="28575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 defTabSz="274302"/>
            <a:r>
              <a:rPr lang="fr-FR" dirty="0">
                <a:solidFill>
                  <a:srgbClr val="7A7A7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E952FF9-D6FE-A1EA-5926-070BF16673A9}"/>
              </a:ext>
            </a:extLst>
          </p:cNvPr>
          <p:cNvSpPr/>
          <p:nvPr/>
        </p:nvSpPr>
        <p:spPr>
          <a:xfrm>
            <a:off x="6295522" y="1248906"/>
            <a:ext cx="259200" cy="258278"/>
          </a:xfrm>
          <a:prstGeom prst="ellipse">
            <a:avLst/>
          </a:prstGeom>
          <a:solidFill>
            <a:schemeClr val="bg2"/>
          </a:solidFill>
          <a:ln w="28575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  <a:alpha val="6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 defTabSz="274302"/>
            <a:r>
              <a:rPr lang="fr-FR" dirty="0">
                <a:solidFill>
                  <a:srgbClr val="7A7A7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AB35C5-E040-52F4-114F-524E758D434B}"/>
              </a:ext>
            </a:extLst>
          </p:cNvPr>
          <p:cNvSpPr txBox="1"/>
          <p:nvPr/>
        </p:nvSpPr>
        <p:spPr>
          <a:xfrm>
            <a:off x="6709787" y="1700835"/>
            <a:ext cx="155966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10.2/16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B7EC35-739F-450C-1ED7-8704FE8A9026}"/>
              </a:ext>
            </a:extLst>
          </p:cNvPr>
          <p:cNvSpPr txBox="1"/>
          <p:nvPr/>
        </p:nvSpPr>
        <p:spPr>
          <a:xfrm>
            <a:off x="570802" y="2273948"/>
            <a:ext cx="1663811" cy="3231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IPv4 DA 10.2.0.2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1190EC-11D4-D2AD-A827-1E9EE906BFDD}"/>
              </a:ext>
            </a:extLst>
          </p:cNvPr>
          <p:cNvSpPr txBox="1"/>
          <p:nvPr/>
        </p:nvSpPr>
        <p:spPr>
          <a:xfrm>
            <a:off x="6482324" y="2273948"/>
            <a:ext cx="1663811" cy="3231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IPv4 DA 10.2.0.2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1B1903-D791-9B58-106A-13024EA2CD8C}"/>
              </a:ext>
            </a:extLst>
          </p:cNvPr>
          <p:cNvSpPr txBox="1"/>
          <p:nvPr/>
        </p:nvSpPr>
        <p:spPr>
          <a:xfrm>
            <a:off x="2492208" y="1963894"/>
            <a:ext cx="3732523" cy="69301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IPv6 Outer Header, potential SRH, NH=IPv4 </a:t>
            </a:r>
            <a:br>
              <a:rPr lang="en-US" sz="15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1500" b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CE9E11-12A8-4B26-FBD4-D041BD8000F6}"/>
              </a:ext>
            </a:extLst>
          </p:cNvPr>
          <p:cNvSpPr txBox="1"/>
          <p:nvPr/>
        </p:nvSpPr>
        <p:spPr>
          <a:xfrm>
            <a:off x="3567335" y="2275343"/>
            <a:ext cx="1663811" cy="3231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IPv4 DA 10.2.0.2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E98DFB-3C5E-ECEB-A9EF-A140D1FA930D}"/>
              </a:ext>
            </a:extLst>
          </p:cNvPr>
          <p:cNvSpPr txBox="1"/>
          <p:nvPr/>
        </p:nvSpPr>
        <p:spPr>
          <a:xfrm>
            <a:off x="764971" y="2655512"/>
            <a:ext cx="121058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SA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{Mac, IPv4, IPv6}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4BC933-4B06-8CD0-2389-2566DA38C6D6}"/>
              </a:ext>
            </a:extLst>
          </p:cNvPr>
          <p:cNvSpPr txBox="1"/>
          <p:nvPr/>
        </p:nvSpPr>
        <p:spPr>
          <a:xfrm>
            <a:off x="6706532" y="2686503"/>
            <a:ext cx="1215397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SA" sz="1050" dirty="0"/>
              <a:t>{Mac, IPv4, IPv6}</a:t>
            </a:r>
          </a:p>
        </p:txBody>
      </p:sp>
    </p:spTree>
    <p:extLst>
      <p:ext uri="{BB962C8B-B14F-4D97-AF65-F5344CB8AC3E}">
        <p14:creationId xmlns:p14="http://schemas.microsoft.com/office/powerpoint/2010/main" val="107279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8B0A04-CE29-42E0-836E-67918CDA27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073150"/>
            <a:ext cx="8277344" cy="3517900"/>
          </a:xfrm>
        </p:spPr>
        <p:txBody>
          <a:bodyPr/>
          <a:lstStyle/>
          <a:p>
            <a:r>
              <a:rPr lang="en-US" sz="1200" dirty="0"/>
              <a:t>The End-to-End Policy is encoded as a Network Program</a:t>
            </a:r>
          </a:p>
          <a:p>
            <a:pPr lvl="1"/>
            <a:r>
              <a:rPr lang="en-US" sz="1200" dirty="0"/>
              <a:t>The first instruction is in the outer DA</a:t>
            </a:r>
          </a:p>
          <a:p>
            <a:pPr lvl="1"/>
            <a:r>
              <a:rPr lang="en-US" sz="1200" dirty="0"/>
              <a:t>The remaining instructions are in the SRH</a:t>
            </a:r>
          </a:p>
          <a:p>
            <a:r>
              <a:rPr lang="en-US" sz="1200" dirty="0"/>
              <a:t>An instruction (a SID) may be bound to any behavior</a:t>
            </a:r>
          </a:p>
          <a:p>
            <a:pPr lvl="1"/>
            <a:r>
              <a:rPr lang="en-US" sz="1200" dirty="0"/>
              <a:t>TILFA FRR and uLoop Avoidance</a:t>
            </a:r>
          </a:p>
          <a:p>
            <a:pPr lvl="1"/>
            <a:r>
              <a:rPr lang="en-US" sz="1200" dirty="0"/>
              <a:t>Traffic Engineering: internal to the domain and across peering links</a:t>
            </a:r>
          </a:p>
          <a:p>
            <a:pPr lvl="1"/>
            <a:r>
              <a:rPr lang="en-US" sz="1200" dirty="0"/>
              <a:t>L2/L3 VPN’s</a:t>
            </a:r>
          </a:p>
          <a:p>
            <a:pPr lvl="1"/>
            <a:r>
              <a:rPr lang="en-US" sz="1200" dirty="0"/>
              <a:t>NFV</a:t>
            </a:r>
          </a:p>
          <a:p>
            <a:pPr lvl="1"/>
            <a:r>
              <a:rPr lang="en-US" sz="1200" dirty="0"/>
              <a:t>Any HW custom behavior: P4 on Silicon1</a:t>
            </a:r>
          </a:p>
          <a:p>
            <a:pPr lvl="1"/>
            <a:r>
              <a:rPr lang="en-US" sz="1200" dirty="0"/>
              <a:t>Any SW custom behavior: Container orchestrated by Kubernetes</a:t>
            </a:r>
          </a:p>
          <a:p>
            <a:r>
              <a:rPr lang="en-US" sz="1200" dirty="0"/>
              <a:t>Powerful Service Creation</a:t>
            </a:r>
          </a:p>
          <a:p>
            <a:pPr lvl="1"/>
            <a:r>
              <a:rPr lang="en-US" sz="1200" dirty="0"/>
              <a:t>Any service can be encoded as an ordered list of instructions (Low-latency Slice, VPN, NFV)</a:t>
            </a:r>
          </a:p>
          <a:p>
            <a:r>
              <a:rPr lang="en-US" sz="1400" dirty="0"/>
              <a:t>Stateless-Fabric</a:t>
            </a:r>
          </a:p>
          <a:p>
            <a:pPr lvl="1"/>
            <a:r>
              <a:rPr lang="en-US" sz="1100" dirty="0"/>
              <a:t>The state (Network program) is in the header 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713EC-2283-4F68-A461-BC2233E3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SRv6 Network Programming - RFC8986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6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8B0A04-CE29-42E0-836E-67918CDA27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SRv6 is a native extension of IPv6</a:t>
            </a:r>
          </a:p>
          <a:p>
            <a:pPr lvl="1"/>
            <a:r>
              <a:rPr lang="en-US" sz="1400" dirty="0"/>
              <a:t>RFC 8754</a:t>
            </a:r>
          </a:p>
          <a:p>
            <a:pPr lvl="1"/>
            <a:r>
              <a:rPr lang="en-US" sz="1400" dirty="0"/>
              <a:t>As foreseen 25 years ago by RFC2460</a:t>
            </a:r>
          </a:p>
          <a:p>
            <a:r>
              <a:rPr lang="en-US" sz="1600" dirty="0"/>
              <a:t>SRH contains an ordered list of SID’s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713EC-2283-4F68-A461-BC2233E3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Extension Header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1DE818-BD54-490A-8712-6650B263558A}"/>
              </a:ext>
            </a:extLst>
          </p:cNvPr>
          <p:cNvGrpSpPr/>
          <p:nvPr/>
        </p:nvGrpSpPr>
        <p:grpSpPr>
          <a:xfrm>
            <a:off x="4995044" y="930530"/>
            <a:ext cx="3397138" cy="3236697"/>
            <a:chOff x="524083" y="1365135"/>
            <a:chExt cx="3397138" cy="32366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CAD038-BED9-4A04-ACB6-552DF855935D}"/>
                </a:ext>
              </a:extLst>
            </p:cNvPr>
            <p:cNvGrpSpPr/>
            <p:nvPr/>
          </p:nvGrpSpPr>
          <p:grpSpPr>
            <a:xfrm>
              <a:off x="524083" y="1744256"/>
              <a:ext cx="3397138" cy="2857576"/>
              <a:chOff x="524083" y="1343361"/>
              <a:chExt cx="3397138" cy="285757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CE9C4F6-D0BD-4159-A917-7B4B7A0B3657}"/>
                  </a:ext>
                </a:extLst>
              </p:cNvPr>
              <p:cNvSpPr/>
              <p:nvPr/>
            </p:nvSpPr>
            <p:spPr>
              <a:xfrm>
                <a:off x="1032820" y="2776566"/>
                <a:ext cx="2888401" cy="142437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F2D78A-05CF-4B5F-B733-A53AA37F173F}"/>
                  </a:ext>
                </a:extLst>
              </p:cNvPr>
              <p:cNvSpPr txBox="1"/>
              <p:nvPr/>
            </p:nvSpPr>
            <p:spPr>
              <a:xfrm>
                <a:off x="1032820" y="3818754"/>
                <a:ext cx="2887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Metadata TLV</a:t>
                </a:r>
                <a:endParaRPr lang="fr-FR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A5C9B1-1B40-4DB7-A9F4-E35397EF97B5}"/>
                  </a:ext>
                </a:extLst>
              </p:cNvPr>
              <p:cNvSpPr/>
              <p:nvPr/>
            </p:nvSpPr>
            <p:spPr>
              <a:xfrm>
                <a:off x="1008855" y="1343361"/>
                <a:ext cx="2900114" cy="30327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</a:rPr>
                  <a:t>Segments Left</a:t>
                </a:r>
              </a:p>
            </p:txBody>
          </p:sp>
          <p:sp>
            <p:nvSpPr>
              <p:cNvPr id="15" name="Freeform 67">
                <a:extLst>
                  <a:ext uri="{FF2B5EF4-FFF2-40B4-BE49-F238E27FC236}">
                    <a16:creationId xmlns:a16="http://schemas.microsoft.com/office/drawing/2014/main" id="{93B61464-2D34-4ED0-8F87-62C33806485A}"/>
                  </a:ext>
                </a:extLst>
              </p:cNvPr>
              <p:cNvSpPr/>
              <p:nvPr/>
            </p:nvSpPr>
            <p:spPr>
              <a:xfrm>
                <a:off x="524083" y="1405547"/>
                <a:ext cx="416689" cy="816689"/>
              </a:xfrm>
              <a:custGeom>
                <a:avLst/>
                <a:gdLst>
                  <a:gd name="connsiteX0" fmla="*/ 483635 w 483635"/>
                  <a:gd name="connsiteY0" fmla="*/ 67383 h 859781"/>
                  <a:gd name="connsiteX1" fmla="*/ 55372 w 483635"/>
                  <a:gd name="connsiteY1" fmla="*/ 67383 h 859781"/>
                  <a:gd name="connsiteX2" fmla="*/ 49584 w 483635"/>
                  <a:gd name="connsiteY2" fmla="*/ 767651 h 859781"/>
                  <a:gd name="connsiteX3" fmla="*/ 460486 w 483635"/>
                  <a:gd name="connsiteY3" fmla="*/ 831312 h 85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635" h="859781">
                    <a:moveTo>
                      <a:pt x="483635" y="67383"/>
                    </a:moveTo>
                    <a:cubicBezTo>
                      <a:pt x="305674" y="9027"/>
                      <a:pt x="127714" y="-49328"/>
                      <a:pt x="55372" y="67383"/>
                    </a:cubicBezTo>
                    <a:cubicBezTo>
                      <a:pt x="-16970" y="184094"/>
                      <a:pt x="-17935" y="640329"/>
                      <a:pt x="49584" y="767651"/>
                    </a:cubicBezTo>
                    <a:cubicBezTo>
                      <a:pt x="117103" y="894973"/>
                      <a:pt x="288794" y="863142"/>
                      <a:pt x="460486" y="831312"/>
                    </a:cubicBezTo>
                  </a:path>
                </a:pathLst>
              </a:custGeom>
              <a:noFill/>
              <a:ln w="38100">
                <a:solidFill>
                  <a:schemeClr val="accent5"/>
                </a:solidFill>
                <a:tailEnd type="triangle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D574185-98C7-474C-A820-B5844CE22D42}"/>
                  </a:ext>
                </a:extLst>
              </p:cNvPr>
              <p:cNvSpPr/>
              <p:nvPr/>
            </p:nvSpPr>
            <p:spPr>
              <a:xfrm>
                <a:off x="1020567" y="1755906"/>
                <a:ext cx="1386967" cy="2696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</a:rPr>
                  <a:t>Locator 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0A1B23-45D8-44A3-A3BF-84596566A3C5}"/>
                  </a:ext>
                </a:extLst>
              </p:cNvPr>
              <p:cNvSpPr/>
              <p:nvPr/>
            </p:nvSpPr>
            <p:spPr>
              <a:xfrm>
                <a:off x="2407535" y="1755906"/>
                <a:ext cx="1501434" cy="2696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</a:rPr>
                  <a:t>Function 1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F15AA91-8234-48AD-A350-64A03A477A87}"/>
                  </a:ext>
                </a:extLst>
              </p:cNvPr>
              <p:cNvSpPr/>
              <p:nvPr/>
            </p:nvSpPr>
            <p:spPr>
              <a:xfrm>
                <a:off x="1022505" y="2070342"/>
                <a:ext cx="1386967" cy="2696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</a:rPr>
                  <a:t>Locator 2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ECDBBE0-EC3A-47D1-9552-C92781D50FF6}"/>
                  </a:ext>
                </a:extLst>
              </p:cNvPr>
              <p:cNvSpPr/>
              <p:nvPr/>
            </p:nvSpPr>
            <p:spPr>
              <a:xfrm>
                <a:off x="2409473" y="2070342"/>
                <a:ext cx="1501434" cy="2696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</a:rPr>
                  <a:t>Function 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10B3CD-3EC5-4582-8F4B-C502C74DA703}"/>
                  </a:ext>
                </a:extLst>
              </p:cNvPr>
              <p:cNvSpPr/>
              <p:nvPr/>
            </p:nvSpPr>
            <p:spPr>
              <a:xfrm>
                <a:off x="1024443" y="2390565"/>
                <a:ext cx="1386967" cy="2696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</a:rPr>
                  <a:t>Locator 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3106E5-D328-4FE8-9175-6C7E36485A59}"/>
                  </a:ext>
                </a:extLst>
              </p:cNvPr>
              <p:cNvSpPr/>
              <p:nvPr/>
            </p:nvSpPr>
            <p:spPr>
              <a:xfrm>
                <a:off x="2411411" y="2390565"/>
                <a:ext cx="1501434" cy="2696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</a:rPr>
                  <a:t>Function 3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D6A38E-3C08-43AD-A0F3-7A214F273AE9}"/>
                </a:ext>
              </a:extLst>
            </p:cNvPr>
            <p:cNvSpPr/>
            <p:nvPr/>
          </p:nvSpPr>
          <p:spPr>
            <a:xfrm>
              <a:off x="1008112" y="1365135"/>
              <a:ext cx="2900114" cy="3032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FFFFFF"/>
                  </a:solidFill>
                </a:rPr>
                <a:t>TAG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E0F123-9100-48FB-869E-374BB231B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0903" y="3273252"/>
              <a:ext cx="753735" cy="7537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94A9B2-694A-4038-B720-E32DE3C26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4461" y="3275273"/>
              <a:ext cx="745121" cy="745121"/>
            </a:xfrm>
            <a:prstGeom prst="rect">
              <a:avLst/>
            </a:prstGeom>
          </p:spPr>
        </p:pic>
        <p:sp>
          <p:nvSpPr>
            <p:cNvPr id="11" name="Freeform 651">
              <a:extLst>
                <a:ext uri="{FF2B5EF4-FFF2-40B4-BE49-F238E27FC236}">
                  <a16:creationId xmlns:a16="http://schemas.microsoft.com/office/drawing/2014/main" id="{A27E766A-561B-40C1-87CC-53BC0FEC7CF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105976" y="3516488"/>
              <a:ext cx="601936" cy="282781"/>
            </a:xfrm>
            <a:custGeom>
              <a:avLst/>
              <a:gdLst>
                <a:gd name="T0" fmla="*/ 194 w 217"/>
                <a:gd name="T1" fmla="*/ 28 h 102"/>
                <a:gd name="T2" fmla="*/ 97 w 217"/>
                <a:gd name="T3" fmla="*/ 28 h 102"/>
                <a:gd name="T4" fmla="*/ 51 w 217"/>
                <a:gd name="T5" fmla="*/ 0 h 102"/>
                <a:gd name="T6" fmla="*/ 0 w 217"/>
                <a:gd name="T7" fmla="*/ 51 h 102"/>
                <a:gd name="T8" fmla="*/ 51 w 217"/>
                <a:gd name="T9" fmla="*/ 102 h 102"/>
                <a:gd name="T10" fmla="*/ 97 w 217"/>
                <a:gd name="T11" fmla="*/ 74 h 102"/>
                <a:gd name="T12" fmla="*/ 113 w 217"/>
                <a:gd name="T13" fmla="*/ 74 h 102"/>
                <a:gd name="T14" fmla="*/ 113 w 217"/>
                <a:gd name="T15" fmla="*/ 64 h 102"/>
                <a:gd name="T16" fmla="*/ 119 w 217"/>
                <a:gd name="T17" fmla="*/ 58 h 102"/>
                <a:gd name="T18" fmla="*/ 124 w 217"/>
                <a:gd name="T19" fmla="*/ 64 h 102"/>
                <a:gd name="T20" fmla="*/ 124 w 217"/>
                <a:gd name="T21" fmla="*/ 74 h 102"/>
                <a:gd name="T22" fmla="*/ 136 w 217"/>
                <a:gd name="T23" fmla="*/ 74 h 102"/>
                <a:gd name="T24" fmla="*/ 136 w 217"/>
                <a:gd name="T25" fmla="*/ 64 h 102"/>
                <a:gd name="T26" fmla="*/ 142 w 217"/>
                <a:gd name="T27" fmla="*/ 58 h 102"/>
                <a:gd name="T28" fmla="*/ 148 w 217"/>
                <a:gd name="T29" fmla="*/ 64 h 102"/>
                <a:gd name="T30" fmla="*/ 148 w 217"/>
                <a:gd name="T31" fmla="*/ 74 h 102"/>
                <a:gd name="T32" fmla="*/ 160 w 217"/>
                <a:gd name="T33" fmla="*/ 74 h 102"/>
                <a:gd name="T34" fmla="*/ 160 w 217"/>
                <a:gd name="T35" fmla="*/ 64 h 102"/>
                <a:gd name="T36" fmla="*/ 166 w 217"/>
                <a:gd name="T37" fmla="*/ 58 h 102"/>
                <a:gd name="T38" fmla="*/ 171 w 217"/>
                <a:gd name="T39" fmla="*/ 64 h 102"/>
                <a:gd name="T40" fmla="*/ 171 w 217"/>
                <a:gd name="T41" fmla="*/ 74 h 102"/>
                <a:gd name="T42" fmla="*/ 183 w 217"/>
                <a:gd name="T43" fmla="*/ 74 h 102"/>
                <a:gd name="T44" fmla="*/ 183 w 217"/>
                <a:gd name="T45" fmla="*/ 64 h 102"/>
                <a:gd name="T46" fmla="*/ 189 w 217"/>
                <a:gd name="T47" fmla="*/ 58 h 102"/>
                <a:gd name="T48" fmla="*/ 195 w 217"/>
                <a:gd name="T49" fmla="*/ 64 h 102"/>
                <a:gd name="T50" fmla="*/ 195 w 217"/>
                <a:gd name="T51" fmla="*/ 74 h 102"/>
                <a:gd name="T52" fmla="*/ 217 w 217"/>
                <a:gd name="T53" fmla="*/ 51 h 102"/>
                <a:gd name="T54" fmla="*/ 194 w 217"/>
                <a:gd name="T55" fmla="*/ 28 h 102"/>
                <a:gd name="T56" fmla="*/ 34 w 217"/>
                <a:gd name="T57" fmla="*/ 68 h 102"/>
                <a:gd name="T58" fmla="*/ 17 w 217"/>
                <a:gd name="T59" fmla="*/ 51 h 102"/>
                <a:gd name="T60" fmla="*/ 34 w 217"/>
                <a:gd name="T61" fmla="*/ 34 h 102"/>
                <a:gd name="T62" fmla="*/ 51 w 217"/>
                <a:gd name="T63" fmla="*/ 51 h 102"/>
                <a:gd name="T64" fmla="*/ 34 w 217"/>
                <a:gd name="T65" fmla="*/ 6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02">
                  <a:moveTo>
                    <a:pt x="194" y="28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89" y="11"/>
                    <a:pt x="72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72" y="102"/>
                    <a:pt x="89" y="91"/>
                    <a:pt x="97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0"/>
                    <a:pt x="115" y="58"/>
                    <a:pt x="119" y="58"/>
                  </a:cubicBezTo>
                  <a:cubicBezTo>
                    <a:pt x="122" y="58"/>
                    <a:pt x="124" y="60"/>
                    <a:pt x="124" y="6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36" y="74"/>
                    <a:pt x="136" y="74"/>
                    <a:pt x="136" y="7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6" y="60"/>
                    <a:pt x="139" y="58"/>
                    <a:pt x="142" y="58"/>
                  </a:cubicBezTo>
                  <a:cubicBezTo>
                    <a:pt x="145" y="58"/>
                    <a:pt x="148" y="60"/>
                    <a:pt x="148" y="64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0" y="60"/>
                    <a:pt x="162" y="58"/>
                    <a:pt x="166" y="58"/>
                  </a:cubicBezTo>
                  <a:cubicBezTo>
                    <a:pt x="169" y="58"/>
                    <a:pt x="171" y="60"/>
                    <a:pt x="171" y="64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3" y="64"/>
                    <a:pt x="183" y="64"/>
                    <a:pt x="183" y="64"/>
                  </a:cubicBezTo>
                  <a:cubicBezTo>
                    <a:pt x="183" y="60"/>
                    <a:pt x="186" y="58"/>
                    <a:pt x="189" y="58"/>
                  </a:cubicBezTo>
                  <a:cubicBezTo>
                    <a:pt x="192" y="58"/>
                    <a:pt x="195" y="60"/>
                    <a:pt x="195" y="6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207" y="73"/>
                    <a:pt x="217" y="63"/>
                    <a:pt x="217" y="51"/>
                  </a:cubicBezTo>
                  <a:cubicBezTo>
                    <a:pt x="217" y="38"/>
                    <a:pt x="207" y="28"/>
                    <a:pt x="194" y="28"/>
                  </a:cubicBezTo>
                  <a:moveTo>
                    <a:pt x="34" y="68"/>
                  </a:moveTo>
                  <a:cubicBezTo>
                    <a:pt x="25" y="68"/>
                    <a:pt x="17" y="60"/>
                    <a:pt x="17" y="51"/>
                  </a:cubicBezTo>
                  <a:cubicBezTo>
                    <a:pt x="17" y="41"/>
                    <a:pt x="25" y="34"/>
                    <a:pt x="34" y="34"/>
                  </a:cubicBezTo>
                  <a:cubicBezTo>
                    <a:pt x="44" y="34"/>
                    <a:pt x="51" y="41"/>
                    <a:pt x="51" y="51"/>
                  </a:cubicBezTo>
                  <a:cubicBezTo>
                    <a:pt x="51" y="60"/>
                    <a:pt x="44" y="68"/>
                    <a:pt x="34" y="6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507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E70577-0AA2-4A75-BF68-3B524281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Unified Data Plane And Seamless Deployment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8D4F6-DC3C-4595-A30A-A636BCBAE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>
                <a:latin typeface="+mj-lt"/>
              </a:rPr>
              <a:t>A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unified data plane </a:t>
            </a:r>
            <a:r>
              <a:rPr lang="en-US" sz="1800" dirty="0">
                <a:latin typeface="+mj-lt"/>
              </a:rPr>
              <a:t>spanning from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Application socket to Internet peering </a:t>
            </a:r>
            <a:r>
              <a:rPr lang="en-US" sz="1800" dirty="0">
                <a:latin typeface="+mj-lt"/>
              </a:rPr>
              <a:t>though Datacenter, Access, Metro, Core, Peering</a:t>
            </a:r>
          </a:p>
          <a:p>
            <a:r>
              <a:rPr lang="en-US" sz="1800" dirty="0">
                <a:latin typeface="+mj-lt"/>
              </a:rPr>
              <a:t>A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single data plane </a:t>
            </a:r>
            <a:r>
              <a:rPr lang="en-US" sz="1800" dirty="0">
                <a:latin typeface="+mj-lt"/>
              </a:rPr>
              <a:t>natively supported by all nodes –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just IP!</a:t>
            </a:r>
          </a:p>
          <a:p>
            <a:r>
              <a:rPr lang="en-US" sz="1800" dirty="0"/>
              <a:t>Seamless forwarding through IPv6 transit nodes </a:t>
            </a:r>
          </a:p>
          <a:p>
            <a:r>
              <a:rPr lang="en-US" sz="1800" dirty="0"/>
              <a:t>Most use-cases do not need an SRH</a:t>
            </a:r>
          </a:p>
          <a:p>
            <a:pPr lvl="1"/>
            <a:r>
              <a:rPr lang="en-US" sz="1600" dirty="0"/>
              <a:t>DA SID contains up to 6 micro-instructions (</a:t>
            </a:r>
            <a:r>
              <a:rPr lang="en-US" sz="1600" dirty="0" err="1"/>
              <a:t>uSID’s</a:t>
            </a:r>
            <a:r>
              <a:rPr lang="en-US" sz="1600" dirty="0"/>
              <a:t>)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3BDFB-D5C2-490B-8FB7-061CFCFE77FA}"/>
              </a:ext>
            </a:extLst>
          </p:cNvPr>
          <p:cNvSpPr txBox="1"/>
          <p:nvPr/>
        </p:nvSpPr>
        <p:spPr>
          <a:xfrm>
            <a:off x="6499748" y="2097387"/>
            <a:ext cx="1482540" cy="57709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>
                <a:solidFill>
                  <a:srgbClr val="00BCEB"/>
                </a:solidFill>
                <a:latin typeface="Calibri Light" panose="020F0302020204030204"/>
                <a:ea typeface="+mn-ea"/>
                <a:cs typeface="+mn-cs"/>
              </a:rPr>
              <a:t>Cell Site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34545-096A-4A98-A1BA-06EE804259CF}"/>
              </a:ext>
            </a:extLst>
          </p:cNvPr>
          <p:cNvSpPr txBox="1"/>
          <p:nvPr/>
        </p:nvSpPr>
        <p:spPr>
          <a:xfrm>
            <a:off x="5541298" y="1873203"/>
            <a:ext cx="1633286" cy="34625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6EBE4A"/>
                </a:solidFill>
                <a:latin typeface="Calibri Light" panose="020F0302020204030204"/>
                <a:ea typeface="+mn-ea"/>
                <a:cs typeface="+mn-cs"/>
              </a:rPr>
              <a:t>User Equipment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FDE9E8-B7CB-4E91-85CC-73306A266830}"/>
              </a:ext>
            </a:extLst>
          </p:cNvPr>
          <p:cNvSpPr txBox="1"/>
          <p:nvPr/>
        </p:nvSpPr>
        <p:spPr>
          <a:xfrm>
            <a:off x="7146196" y="1838504"/>
            <a:ext cx="817165" cy="27700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FBAB18"/>
                </a:solidFill>
                <a:latin typeface="Calibri Light" panose="020F0302020204030204"/>
                <a:ea typeface="+mn-ea"/>
                <a:cs typeface="+mn-cs"/>
              </a:rPr>
              <a:t>Container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9FE28-1893-4CE4-B84F-D0F25632062A}"/>
              </a:ext>
            </a:extLst>
          </p:cNvPr>
          <p:cNvSpPr txBox="1"/>
          <p:nvPr/>
        </p:nvSpPr>
        <p:spPr>
          <a:xfrm>
            <a:off x="5917050" y="2333146"/>
            <a:ext cx="603197" cy="253926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282828"/>
                </a:solidFill>
                <a:latin typeface="Calibri Light" panose="020F0302020204030204"/>
                <a:ea typeface="+mn-ea"/>
                <a:cs typeface="+mn-cs"/>
              </a:rPr>
              <a:t>Peering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63952B-58E9-40F0-BFBA-A59B8B2E8C82}"/>
              </a:ext>
            </a:extLst>
          </p:cNvPr>
          <p:cNvSpPr txBox="1"/>
          <p:nvPr/>
        </p:nvSpPr>
        <p:spPr>
          <a:xfrm>
            <a:off x="7715554" y="2653019"/>
            <a:ext cx="619483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rgbClr val="E3241B"/>
                </a:solidFill>
                <a:latin typeface="Calibri Light" panose="020F0302020204030204"/>
                <a:ea typeface="+mn-ea"/>
                <a:cs typeface="+mn-cs"/>
              </a:rPr>
              <a:t>Metro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161D77-0793-43CE-B5C8-CC47479C31DB}"/>
              </a:ext>
            </a:extLst>
          </p:cNvPr>
          <p:cNvSpPr txBox="1"/>
          <p:nvPr/>
        </p:nvSpPr>
        <p:spPr>
          <a:xfrm>
            <a:off x="6673509" y="2628791"/>
            <a:ext cx="859869" cy="39242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>
                <a:solidFill>
                  <a:srgbClr val="6EBE4A"/>
                </a:solidFill>
                <a:latin typeface="Calibri Light" panose="020F0302020204030204"/>
                <a:ea typeface="+mn-ea"/>
                <a:cs typeface="+mn-cs"/>
              </a:rPr>
              <a:t>Access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FFCA49-63A0-4DD3-BE62-6CB73228D264}"/>
              </a:ext>
            </a:extLst>
          </p:cNvPr>
          <p:cNvSpPr txBox="1"/>
          <p:nvPr/>
        </p:nvSpPr>
        <p:spPr>
          <a:xfrm>
            <a:off x="7174836" y="1386846"/>
            <a:ext cx="848777" cy="53092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>
                <a:solidFill>
                  <a:srgbClr val="E3241B"/>
                </a:solidFill>
                <a:latin typeface="Calibri Light" panose="020F0302020204030204"/>
                <a:ea typeface="+mn-ea"/>
                <a:cs typeface="+mn-cs"/>
              </a:rPr>
              <a:t>Host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9BFFDC-88E1-43F8-9F68-ED7B65A2B6FF}"/>
              </a:ext>
            </a:extLst>
          </p:cNvPr>
          <p:cNvSpPr txBox="1"/>
          <p:nvPr/>
        </p:nvSpPr>
        <p:spPr>
          <a:xfrm>
            <a:off x="7174837" y="3024089"/>
            <a:ext cx="905202" cy="27700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0BCEB"/>
                </a:solidFill>
                <a:latin typeface="Calibri Light" panose="020F0302020204030204"/>
                <a:ea typeface="+mn-ea"/>
                <a:cs typeface="+mn-cs"/>
              </a:rPr>
              <a:t>Datacenter</a:t>
            </a:r>
          </a:p>
        </p:txBody>
      </p:sp>
    </p:spTree>
    <p:extLst>
      <p:ext uri="{BB962C8B-B14F-4D97-AF65-F5344CB8AC3E}">
        <p14:creationId xmlns:p14="http://schemas.microsoft.com/office/powerpoint/2010/main" val="2543340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73AA003-68B4-39C2-345C-3669FD18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663" y="3205812"/>
            <a:ext cx="3013261" cy="1743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SRv6 Solves Many Challenges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A04EE-7232-43E2-A911-B7087D25B6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2913" y="3429001"/>
            <a:ext cx="8258175" cy="1011122"/>
          </a:xfrm>
        </p:spPr>
        <p:txBody>
          <a:bodyPr/>
          <a:lstStyle/>
          <a:p>
            <a:r>
              <a:rPr lang="en-US" sz="1800" dirty="0"/>
              <a:t>1000 times less IGP routes than with MPLS</a:t>
            </a:r>
          </a:p>
          <a:p>
            <a:r>
              <a:rPr lang="en-US" sz="1800" dirty="0"/>
              <a:t>No BGP inter-AS Option A/B/C</a:t>
            </a:r>
          </a:p>
          <a:p>
            <a:r>
              <a:rPr lang="en-US" sz="1800" dirty="0"/>
              <a:t>End-to-End Flex Algo Continuity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FFFFF-4EA8-42C8-97CC-A065E5523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707" y="1004553"/>
            <a:ext cx="5468586" cy="2030144"/>
          </a:xfrm>
          <a:prstGeom prst="rect">
            <a:avLst/>
          </a:prstGeom>
        </p:spPr>
      </p:pic>
      <p:cxnSp>
        <p:nvCxnSpPr>
          <p:cNvPr id="1106" name="Straight Arrow Connector 1105">
            <a:extLst>
              <a:ext uri="{FF2B5EF4-FFF2-40B4-BE49-F238E27FC236}">
                <a16:creationId xmlns:a16="http://schemas.microsoft.com/office/drawing/2014/main" id="{09B9439B-944A-497B-9B8E-171E0305D75D}"/>
              </a:ext>
            </a:extLst>
          </p:cNvPr>
          <p:cNvCxnSpPr>
            <a:cxnSpLocks/>
          </p:cNvCxnSpPr>
          <p:nvPr/>
        </p:nvCxnSpPr>
        <p:spPr>
          <a:xfrm>
            <a:off x="3385810" y="1178196"/>
            <a:ext cx="556903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2" name="Straight Arrow Connector 881">
            <a:extLst>
              <a:ext uri="{FF2B5EF4-FFF2-40B4-BE49-F238E27FC236}">
                <a16:creationId xmlns:a16="http://schemas.microsoft.com/office/drawing/2014/main" id="{DC96E1E9-F659-4B2C-94CE-5A5FDE8326ED}"/>
              </a:ext>
            </a:extLst>
          </p:cNvPr>
          <p:cNvCxnSpPr>
            <a:cxnSpLocks/>
          </p:cNvCxnSpPr>
          <p:nvPr/>
        </p:nvCxnSpPr>
        <p:spPr>
          <a:xfrm>
            <a:off x="3385810" y="2822954"/>
            <a:ext cx="556903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3" name="Straight Arrow Connector 882">
            <a:extLst>
              <a:ext uri="{FF2B5EF4-FFF2-40B4-BE49-F238E27FC236}">
                <a16:creationId xmlns:a16="http://schemas.microsoft.com/office/drawing/2014/main" id="{CCA99BED-ED9A-4842-9CE0-245BED9E5222}"/>
              </a:ext>
            </a:extLst>
          </p:cNvPr>
          <p:cNvCxnSpPr>
            <a:cxnSpLocks/>
          </p:cNvCxnSpPr>
          <p:nvPr/>
        </p:nvCxnSpPr>
        <p:spPr>
          <a:xfrm>
            <a:off x="3736646" y="1990065"/>
            <a:ext cx="556903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CFBB81-9C1D-43F9-A439-67C7CD5B3FD4}"/>
              </a:ext>
            </a:extLst>
          </p:cNvPr>
          <p:cNvSpPr txBox="1"/>
          <p:nvPr/>
        </p:nvSpPr>
        <p:spPr>
          <a:xfrm flipH="1">
            <a:off x="2282560" y="1720671"/>
            <a:ext cx="1548822" cy="577081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ISIS</a:t>
            </a:r>
          </a:p>
          <a:p>
            <a:r>
              <a:rPr lang="en-US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Summary1/40 Low-Cost</a:t>
            </a:r>
            <a:br>
              <a:rPr lang="en-US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5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Summary2/40 Low-Delay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4DAE9B9-1C1F-6B23-E39F-29FFEF66E6DF}"/>
              </a:ext>
            </a:extLst>
          </p:cNvPr>
          <p:cNvSpPr/>
          <p:nvPr/>
        </p:nvSpPr>
        <p:spPr>
          <a:xfrm>
            <a:off x="7306294" y="3205812"/>
            <a:ext cx="672935" cy="223189"/>
          </a:xfrm>
          <a:prstGeom prst="ellipse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256836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002&quot;&gt;&lt;object type=&quot;3&quot; unique_id=&quot;184153&quot;&gt;&lt;property id=&quot;20148&quot; value=&quot;5&quot;/&gt;&lt;property id=&quot;20300&quot; value=&quot;Slide 6 - &amp;quot;Use this slide for transitions&amp;quot;&quot;/&gt;&lt;property id=&quot;20307&quot; value=&quot;257&quot;/&gt;&lt;/object&gt;&lt;object type=&quot;3&quot; unique_id=&quot;184154&quot;&gt;&lt;property id=&quot;20148&quot; value=&quot;5&quot;/&gt;&lt;property id=&quot;20300&quot; value=&quot;Slide 25 - &amp;quot;Color palette&amp;quot;&quot;/&gt;&lt;property id=&quot;20307&quot; value=&quot;258&quot;/&gt;&lt;/object&gt;&lt;object type=&quot;3&quot; unique_id=&quot;184155&quot;&gt;&lt;property id=&quot;20148&quot; value=&quot;5&quot;/&gt;&lt;property id=&quot;20300&quot; value=&quot;Slide 13 - &amp;quot;Two-column layout&amp;quot;&quot;/&gt;&lt;property id=&quot;20307&quot; value=&quot;259&quot;/&gt;&lt;/object&gt;&lt;object type=&quot;3&quot; unique_id=&quot;184156&quot;&gt;&lt;property id=&quot;20148&quot; value=&quot;5&quot;/&gt;&lt;property id=&quot;20300&quot; value=&quot;Slide 19 - &amp;quot;This is a sample headline&amp;quot;&quot;/&gt;&lt;property id=&quot;20307&quot; value=&quot;260&quot;/&gt;&lt;/object&gt;&lt;object type=&quot;3&quot; unique_id=&quot;184157&quot;&gt;&lt;property id=&quot;20148&quot; value=&quot;5&quot;/&gt;&lt;property id=&quot;20300&quot; value=&quot;Slide 20 - &amp;quot;Slide title&amp;quot;&quot;/&gt;&lt;property id=&quot;20307&quot; value=&quot;261&quot;/&gt;&lt;/object&gt;&lt;object type=&quot;3&quot; unique_id=&quot;184158&quot;&gt;&lt;property id=&quot;20148&quot; value=&quot;5&quot;/&gt;&lt;property id=&quot;20300&quot; value=&quot;Slide 10 - &amp;quot;This is a sample headline&amp;quot;&quot;/&gt;&lt;property id=&quot;20307&quot; value=&quot;262&quot;/&gt;&lt;/object&gt;&lt;object type=&quot;3&quot; unique_id=&quot;184159&quot;&gt;&lt;property id=&quot;20148&quot; value=&quot;5&quot;/&gt;&lt;property id=&quot;20300&quot; value=&quot;Slide 11 - &amp;quot;This is a sample headline&amp;quot;&quot;/&gt;&lt;property id=&quot;20307&quot; value=&quot;263&quot;/&gt;&lt;/object&gt;&lt;object type=&quot;3&quot; unique_id=&quot;184160&quot;&gt;&lt;property id=&quot;20148&quot; value=&quot;5&quot;/&gt;&lt;property id=&quot;20300&quot; value=&quot;Slide 12 - &amp;quot;This is a sample headline&amp;quot;&quot;/&gt;&lt;property id=&quot;20307&quot; value=&quot;264&quot;/&gt;&lt;/object&gt;&lt;object type=&quot;3&quot; unique_id=&quot;184161&quot;&gt;&lt;property id=&quot;20148&quot; value=&quot;5&quot;/&gt;&lt;property id=&quot;20300&quot; value=&quot;Slide 14 - &amp;quot;This is a sample headline&amp;quot;&quot;/&gt;&lt;property id=&quot;20307&quot; value=&quot;265&quot;/&gt;&lt;/object&gt;&lt;object type=&quot;3&quot; unique_id=&quot;184162&quot;&gt;&lt;property id=&quot;20148&quot; value=&quot;5&quot;/&gt;&lt;property id=&quot;20300&quot; value=&quot;Slide 15 - &amp;quot;This is a sample headline&amp;quot;&quot;/&gt;&lt;property id=&quot;20307&quot; value=&quot;266&quot;/&gt;&lt;/object&gt;&lt;object type=&quot;3&quot; unique_id=&quot;184163&quot;&gt;&lt;property id=&quot;20148&quot; value=&quot;5&quot;/&gt;&lt;property id=&quot;20300&quot; value=&quot;Slide 16 - &amp;quot;This is a sample headline&amp;quot;&quot;/&gt;&lt;property id=&quot;20307&quot; value=&quot;267&quot;/&gt;&lt;/object&gt;&lt;object type=&quot;3&quot; unique_id=&quot;184164&quot;&gt;&lt;property id=&quot;20148&quot; value=&quot;5&quot;/&gt;&lt;property id=&quot;20300&quot; value=&quot;Slide 21 - &amp;quot;Use this layout when pairing words with a picture.&amp;quot;&quot;/&gt;&lt;property id=&quot;20307&quot; value=&quot;268&quot;/&gt;&lt;/object&gt;&lt;object type=&quot;3&quot; unique_id=&quot;184165&quot;&gt;&lt;property id=&quot;20148&quot; value=&quot;5&quot;/&gt;&lt;property id=&quot;20300&quot; value=&quot;Slide 22 - &amp;quot;Use this layout when pairing words with a picture.&amp;quot;&quot;/&gt;&lt;property id=&quot;20307&quot; value=&quot;269&quot;/&gt;&lt;/object&gt;&lt;object type=&quot;3&quot; unique_id=&quot;184166&quot;&gt;&lt;property id=&quot;20148&quot; value=&quot;5&quot;/&gt;&lt;property id=&quot;20300&quot; value=&quot;Slide 23&quot;/&gt;&lt;property id=&quot;20307&quot; value=&quot;270&quot;/&gt;&lt;/object&gt;&lt;object type=&quot;3&quot; unique_id=&quot;198815&quot;&gt;&lt;property id=&quot;20148&quot; value=&quot;5&quot;/&gt;&lt;property id=&quot;20300&quot; value=&quot;Slide 24 - &amp;quot;Best practices&amp;quot;&quot;/&gt;&lt;property id=&quot;20307&quot; value=&quot;286&quot;/&gt;&lt;/object&gt;&lt;object type=&quot;3&quot; unique_id=&quot;198816&quot;&gt;&lt;property id=&quot;20148&quot; value=&quot;5&quot;/&gt;&lt;property id=&quot;20300&quot; value=&quot;Slide 26 - &amp;quot;Only use the themes provided&amp;quot;&quot;/&gt;&lt;property id=&quot;20307&quot; value=&quot;287&quot;/&gt;&lt;/object&gt;&lt;object type=&quot;3&quot; unique_id=&quot;198998&quot;&gt;&lt;property id=&quot;20148&quot; value=&quot;5&quot;/&gt;&lt;property id=&quot;20300&quot; value=&quot;Slide 27 - &amp;quot;Seven tips for better presentations&amp;quot;&quot;/&gt;&lt;property id=&quot;20307&quot; value=&quot;288&quot;/&gt;&lt;/object&gt;&lt;object type=&quot;3&quot; unique_id=&quot;199061&quot;&gt;&lt;property id=&quot;20148&quot; value=&quot;5&quot;/&gt;&lt;property id=&quot;20300&quot; value=&quot;Slide 1 - &amp;quot;Please read&amp;quot;&quot;/&gt;&lt;property id=&quot;20307&quot; value=&quot;303&quot;/&gt;&lt;/object&gt;&lt;object type=&quot;3&quot; unique_id=&quot;199062&quot;&gt;&lt;property id=&quot;20148&quot; value=&quot;5&quot;/&gt;&lt;property id=&quot;20300&quot; value=&quot;Slide 2 - &amp;quot;Everyone is responsible  for security&amp;quot;&quot;/&gt;&lt;property id=&quot;20307&quot; value=&quot;443&quot;/&gt;&lt;/object&gt;&lt;object type=&quot;3&quot; unique_id=&quot;199063&quot;&gt;&lt;property id=&quot;20148&quot; value=&quot;5&quot;/&gt;&lt;property id=&quot;20300&quot; value=&quot;Slide 3 - &amp;quot;Please read&amp;quot;&quot;/&gt;&lt;property id=&quot;20307&quot; value=&quot;444&quot;/&gt;&lt;/object&gt;&lt;object type=&quot;3&quot; unique_id=&quot;199064&quot;&gt;&lt;property id=&quot;20148&quot; value=&quot;5&quot;/&gt;&lt;property id=&quot;20300&quot; value=&quot;Slide 4 - &amp;quot;Color themes&amp;quot;&quot;/&gt;&lt;property id=&quot;20307&quot; value=&quot;445&quot;/&gt;&lt;/object&gt;&lt;object type=&quot;3&quot; unique_id=&quot;199065&quot;&gt;&lt;property id=&quot;20148&quot; value=&quot;5&quot;/&gt;&lt;property id=&quot;20300&quot; value=&quot;Slide 5 - &amp;quot;Presentation Title Goes Here&amp;quot;&quot;/&gt;&lt;property id=&quot;20307&quot; value=&quot;256&quot;/&gt;&lt;/object&gt;&lt;object type=&quot;3&quot; unique_id=&quot;199066&quot;&gt;&lt;property id=&quot;20148&quot; value=&quot;5&quot;/&gt;&lt;property id=&quot;20300&quot; value=&quot;Slide 7 - &amp;quot;Use this slide for transitions&amp;quot;&quot;/&gt;&lt;property id=&quot;20307&quot; value=&quot;302&quot;/&gt;&lt;/object&gt;&lt;object type=&quot;3&quot; unique_id=&quot;199067&quot;&gt;&lt;property id=&quot;20148&quot; value=&quot;5&quot;/&gt;&lt;property id=&quot;20300&quot; value=&quot;Slide 8 - &amp;quot;“Design is the silent  ambassador of your brand.”&amp;quot;&quot;/&gt;&lt;property id=&quot;20307&quot; value=&quot;293&quot;/&gt;&lt;/object&gt;&lt;object type=&quot;3&quot; unique_id=&quot;199068&quot;&gt;&lt;property id=&quot;20148&quot; value=&quot;5&quot;/&gt;&lt;property id=&quot;20300&quot; value=&quot;Slide 9 - &amp;quot;“Design is the silent  ambassador of your brand.”&amp;quot;&quot;/&gt;&lt;property id=&quot;20307&quot; value=&quot;301&quot;/&gt;&lt;/object&gt;&lt;object type=&quot;3&quot; unique_id=&quot;199069&quot;&gt;&lt;property id=&quot;20148&quot; value=&quot;5&quot;/&gt;&lt;property id=&quot;20300&quot; value=&quot;Slide 17 - &amp;quot;Bar charts&amp;quot;&quot;/&gt;&lt;property id=&quot;20307&quot; value=&quot;298&quot;/&gt;&lt;/object&gt;&lt;object type=&quot;3&quot; unique_id=&quot;199070&quot;&gt;&lt;property id=&quot;20148&quot; value=&quot;5&quot;/&gt;&lt;property id=&quot;20300&quot; value=&quot;Slide 18 - &amp;quot;Line charts&amp;quot;&quot;/&gt;&lt;property id=&quot;20307&quot; value=&quot;300&quot;/&gt;&lt;/object&gt;&lt;object type=&quot;3&quot; unique_id=&quot;199071&quot;&gt;&lt;property id=&quot;20148&quot; value=&quot;5&quot;/&gt;&lt;property id=&quot;20300&quot; value=&quot;Slide 28&quot;/&gt;&lt;property id=&quot;20307&quot; value=&quot;290&quot;/&gt;&lt;/object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theme 2015 16x9">
  <a:themeElements>
    <a:clrScheme name="Custom 112">
      <a:dk1>
        <a:srgbClr val="282828"/>
      </a:dk1>
      <a:lt1>
        <a:srgbClr val="0D274D"/>
      </a:lt1>
      <a:dk2>
        <a:srgbClr val="1E4471"/>
      </a:dk2>
      <a:lt2>
        <a:srgbClr val="FFFFFF"/>
      </a:lt2>
      <a:accent1>
        <a:srgbClr val="00BCEB"/>
      </a:accent1>
      <a:accent2>
        <a:srgbClr val="74BF4B"/>
      </a:accent2>
      <a:accent3>
        <a:srgbClr val="1E4471"/>
      </a:accent3>
      <a:accent4>
        <a:srgbClr val="9E9EA2"/>
      </a:accent4>
      <a:accent5>
        <a:srgbClr val="FBAB2C"/>
      </a:accent5>
      <a:accent6>
        <a:srgbClr val="E3241B"/>
      </a:accent6>
      <a:hlink>
        <a:srgbClr val="00BCEB"/>
      </a:hlink>
      <a:folHlink>
        <a:srgbClr val="1E4471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efault 2022" id="{E74CF0DC-6152-E74E-8EB5-254BB389216C}" vid="{B703D9ED-0FFA-1B44-A2AA-55572F108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theme 2015 16x9</Template>
  <TotalTime>17</TotalTime>
  <Words>1446</Words>
  <Application>Microsoft Macintosh PowerPoint</Application>
  <PresentationFormat>On-screen Show (16:9)</PresentationFormat>
  <Paragraphs>351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 Unicode MS</vt:lpstr>
      <vt:lpstr>Arial</vt:lpstr>
      <vt:lpstr>Calibri</vt:lpstr>
      <vt:lpstr>Calibri Light</vt:lpstr>
      <vt:lpstr>CiscoSansTT ExtraLight</vt:lpstr>
      <vt:lpstr>CiscoSansTT Light</vt:lpstr>
      <vt:lpstr>CiscoSansTT Medium</vt:lpstr>
      <vt:lpstr>Open Sans</vt:lpstr>
      <vt:lpstr>Symbol</vt:lpstr>
      <vt:lpstr>Blue theme 2015 16x9</vt:lpstr>
      <vt:lpstr>SRv6</vt:lpstr>
      <vt:lpstr>Thank you</vt:lpstr>
      <vt:lpstr>segment-routing.net</vt:lpstr>
      <vt:lpstr>Introduction</vt:lpstr>
      <vt:lpstr>Transparent Services </vt:lpstr>
      <vt:lpstr>SRv6 Network Programming - RFC8986 </vt:lpstr>
      <vt:lpstr>SR Extension Header</vt:lpstr>
      <vt:lpstr>Unified Data Plane And Seamless Deployment </vt:lpstr>
      <vt:lpstr>SRv6 Solves Many Challenges </vt:lpstr>
      <vt:lpstr>More on SRv6</vt:lpstr>
      <vt:lpstr>Deployment Status</vt:lpstr>
      <vt:lpstr>Record-Speed Deployment</vt:lpstr>
      <vt:lpstr>Commitment to SR Lead-Operators</vt:lpstr>
      <vt:lpstr>Mature Standardization </vt:lpstr>
      <vt:lpstr>Rich SRv6 Ecosystem</vt:lpstr>
      <vt:lpstr>Many Successful Interops </vt:lpstr>
      <vt:lpstr>SRv6 uSIDs</vt:lpstr>
      <vt:lpstr>SRv6 uSID Terminology</vt:lpstr>
      <vt:lpstr>Container of 6 uSID’s</vt:lpstr>
      <vt:lpstr>Perfect SRv6 Integration</vt:lpstr>
      <vt:lpstr>SRv6 uSID offers the best SRv6 Compression</vt:lpstr>
      <vt:lpstr>SRv6 uSID in Deployments</vt:lpstr>
      <vt:lpstr>SRv6 uSID - Rich Eco-System</vt:lpstr>
      <vt:lpstr>More on uSID</vt:lpstr>
      <vt:lpstr>Path Tracing</vt:lpstr>
      <vt:lpstr>The exact path from A to M is not known </vt:lpstr>
      <vt:lpstr>The exact path from A to M is not known </vt:lpstr>
      <vt:lpstr>The Path Tracing Idea</vt:lpstr>
      <vt:lpstr>Stamping Trajectory in PT Header</vt:lpstr>
      <vt:lpstr>Stamping Trajectory in PT Header</vt:lpstr>
      <vt:lpstr>Stamping Trajectory in PT Header</vt:lpstr>
      <vt:lpstr>Minimize HW complexity by leveraging SDN analytics</vt:lpstr>
      <vt:lpstr>Ecosystem</vt:lpstr>
      <vt:lpstr>Stay up-to-date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SRv6</dc:title>
  <dc:creator>Mounir Mohamed (moumoham)</dc:creator>
  <cp:lastModifiedBy>Mounir Mohamed (moumoham)</cp:lastModifiedBy>
  <cp:revision>15</cp:revision>
  <cp:lastPrinted>2016-04-29T20:31:14Z</cp:lastPrinted>
  <dcterms:created xsi:type="dcterms:W3CDTF">2022-12-04T21:56:12Z</dcterms:created>
  <dcterms:modified xsi:type="dcterms:W3CDTF">2022-12-04T22:14:15Z</dcterms:modified>
</cp:coreProperties>
</file>