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48" r:id="rId1"/>
  </p:sldMasterIdLst>
  <p:sldIdLst>
    <p:sldId id="256" r:id="rId2"/>
    <p:sldId id="304" r:id="rId3"/>
    <p:sldId id="305" r:id="rId4"/>
    <p:sldId id="271" r:id="rId5"/>
    <p:sldId id="269" r:id="rId6"/>
    <p:sldId id="277" r:id="rId7"/>
    <p:sldId id="278" r:id="rId8"/>
    <p:sldId id="292" r:id="rId9"/>
    <p:sldId id="281" r:id="rId10"/>
    <p:sldId id="274" r:id="rId11"/>
    <p:sldId id="302" r:id="rId12"/>
    <p:sldId id="301" r:id="rId13"/>
    <p:sldId id="295" r:id="rId14"/>
    <p:sldId id="306" r:id="rId15"/>
    <p:sldId id="299" r:id="rId16"/>
    <p:sldId id="300" r:id="rId17"/>
    <p:sldId id="291" r:id="rId18"/>
    <p:sldId id="276" r:id="rId19"/>
  </p:sldIdLst>
  <p:sldSz cx="9144000" cy="5143500" type="screen16x9"/>
  <p:notesSz cx="9144000" cy="5143500"/>
  <p:embeddedFontLst>
    <p:embeddedFont>
      <p:font typeface="Advent Pro Light" panose="020B0604020202020204" charset="0"/>
      <p:regular r:id="rId20"/>
      <p:bold r:id="rId21"/>
    </p:embeddedFont>
    <p:embeddedFont>
      <p:font typeface="Anton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ira Sans Condensed Light" panose="020B0604020202020204" charset="0"/>
      <p:regular r:id="rId27"/>
      <p:bold r:id="rId28"/>
      <p:italic r:id="rId29"/>
      <p:boldItalic r:id="rId30"/>
    </p:embeddedFont>
    <p:embeddedFont>
      <p:font typeface="Rajdhani" panose="020B0604020202020204" charset="0"/>
      <p:regular r:id="rId31"/>
      <p:bold r:id="rId32"/>
    </p:embeddedFont>
    <p:embeddedFont>
      <p:font typeface="Segoe UI Semibold" panose="020B0702040204020203" pitchFamily="34" charset="0"/>
      <p:bold r:id="rId33"/>
      <p:boldItalic r:id="rId34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9900"/>
    <a:srgbClr val="FF7C80"/>
    <a:srgbClr val="FFFFFF"/>
    <a:srgbClr val="33CC33"/>
    <a:srgbClr val="008000"/>
    <a:srgbClr val="00CC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09" autoAdjust="0"/>
  </p:normalViewPr>
  <p:slideViewPr>
    <p:cSldViewPr>
      <p:cViewPr varScale="1">
        <p:scale>
          <a:sx n="151" d="100"/>
          <a:sy n="151" d="100"/>
        </p:scale>
        <p:origin x="4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2.34869015356820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5D-4F5F-859D-0F416A706B8E}"/>
                </c:ext>
              </c:extLst>
            </c:dLbl>
            <c:dLbl>
              <c:idx val="1"/>
              <c:layout>
                <c:manualLayout>
                  <c:x val="9.0334236675699425E-3"/>
                  <c:y val="5.174644946015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5D-4F5F-859D-0F416A706B8E}"/>
                </c:ext>
              </c:extLst>
            </c:dLbl>
            <c:dLbl>
              <c:idx val="2"/>
              <c:layout>
                <c:manualLayout>
                  <c:x val="1.6260162601626018E-2"/>
                  <c:y val="4.829668616280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5D-4F5F-859D-0F416A706B8E}"/>
                </c:ext>
              </c:extLst>
            </c:dLbl>
            <c:dLbl>
              <c:idx val="3"/>
              <c:layout>
                <c:manualLayout>
                  <c:x val="1.9873532068654019E-2"/>
                  <c:y val="5.5196212757496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5D-4F5F-859D-0F416A706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Лист2!$A$1:$A$4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43</c:v>
                </c:pt>
                <c:pt idx="1">
                  <c:v>200</c:v>
                </c:pt>
                <c:pt idx="2">
                  <c:v>240</c:v>
                </c:pt>
                <c:pt idx="3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5D-4F5F-859D-0F416A706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056970864"/>
        <c:axId val="2022454144"/>
      </c:lineChart>
      <c:catAx>
        <c:axId val="20569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022454144"/>
        <c:crosses val="autoZero"/>
        <c:auto val="1"/>
        <c:lblAlgn val="ctr"/>
        <c:lblOffset val="100"/>
        <c:noMultiLvlLbl val="0"/>
      </c:catAx>
      <c:valAx>
        <c:axId val="202245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056970864"/>
        <c:crosses val="autoZero"/>
        <c:crossBetween val="between"/>
      </c:valAx>
      <c:spPr>
        <a:noFill/>
        <a:ln>
          <a:solidFill>
            <a:srgbClr val="F8F8F8"/>
          </a:solidFill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63-4A09-BD45-08ECD6EB69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63-4A09-BD45-08ECD6EB69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263-4A09-BD45-08ECD6EB694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263-4A09-BD45-08ECD6EB694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263-4A09-BD45-08ECD6EB694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263-4A09-BD45-08ECD6EB694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263-4A09-BD45-08ECD6EB694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263-4A09-BD45-08ECD6EB694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263-4A09-BD45-08ECD6EB694D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263-4A09-BD45-08ECD6EB694D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263-4A09-BD45-08ECD6EB694D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263-4A09-BD45-08ECD6EB694D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263-4A09-BD45-08ECD6EB694D}"/>
              </c:ext>
            </c:extLst>
          </c:dPt>
          <c:dPt>
            <c:idx val="1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C263-4A09-BD45-08ECD6EB694D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C263-4A09-BD45-08ECD6EB694D}"/>
              </c:ext>
            </c:extLst>
          </c:dPt>
          <c:dPt>
            <c:idx val="15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C263-4A09-BD45-08ECD6EB694D}"/>
              </c:ext>
            </c:extLst>
          </c:dPt>
          <c:dPt>
            <c:idx val="16"/>
            <c:bubble3D val="0"/>
            <c:explosion val="7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C263-4A09-BD45-08ECD6EB694D}"/>
              </c:ext>
            </c:extLst>
          </c:dPt>
          <c:dLbls>
            <c:dLbl>
              <c:idx val="0"/>
              <c:layout>
                <c:manualLayout>
                  <c:x val="0.16693073886897838"/>
                  <c:y val="-0.158121881219912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63-4A09-BD45-08ECD6EB694D}"/>
                </c:ext>
              </c:extLst>
            </c:dLbl>
            <c:dLbl>
              <c:idx val="1"/>
              <c:layout>
                <c:manualLayout>
                  <c:x val="0.1634782740269678"/>
                  <c:y val="-0.102663049954559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63-4A09-BD45-08ECD6EB694D}"/>
                </c:ext>
              </c:extLst>
            </c:dLbl>
            <c:dLbl>
              <c:idx val="2"/>
              <c:layout>
                <c:manualLayout>
                  <c:x val="0.16658780526818628"/>
                  <c:y val="-5.16647292562689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63-4A09-BD45-08ECD6EB694D}"/>
                </c:ext>
              </c:extLst>
            </c:dLbl>
            <c:dLbl>
              <c:idx val="3"/>
              <c:layout>
                <c:manualLayout>
                  <c:x val="0.16578478079485362"/>
                  <c:y val="-9.4230409383035281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63-4A09-BD45-08ECD6EB694D}"/>
                </c:ext>
              </c:extLst>
            </c:dLbl>
            <c:dLbl>
              <c:idx val="4"/>
              <c:layout>
                <c:manualLayout>
                  <c:x val="0.16541601639337164"/>
                  <c:y val="4.88236991633162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63-4A09-BD45-08ECD6EB694D}"/>
                </c:ext>
              </c:extLst>
            </c:dLbl>
            <c:dLbl>
              <c:idx val="5"/>
              <c:layout>
                <c:manualLayout>
                  <c:x val="0.16520126408805394"/>
                  <c:y val="9.83970780437402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63-4A09-BD45-08ECD6EB694D}"/>
                </c:ext>
              </c:extLst>
            </c:dLbl>
            <c:dLbl>
              <c:idx val="6"/>
              <c:layout>
                <c:manualLayout>
                  <c:x val="0.16510064285189333"/>
                  <c:y val="0.146968331595327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63-4A09-BD45-08ECD6EB694D}"/>
                </c:ext>
              </c:extLst>
            </c:dLbl>
            <c:dLbl>
              <c:idx val="7"/>
              <c:layout>
                <c:manualLayout>
                  <c:x val="0.16856121359370194"/>
                  <c:y val="0.205897273060966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63-4A09-BD45-08ECD6EB69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63-4A09-BD45-08ECD6EB694D}"/>
                </c:ext>
              </c:extLst>
            </c:dLbl>
            <c:dLbl>
              <c:idx val="9"/>
              <c:layout>
                <c:manualLayout>
                  <c:x val="0.15394318985539826"/>
                  <c:y val="0.3758196475440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263-4A09-BD45-08ECD6EB694D}"/>
                </c:ext>
              </c:extLst>
            </c:dLbl>
            <c:dLbl>
              <c:idx val="10"/>
              <c:layout>
                <c:manualLayout>
                  <c:x val="0.1602413180409229"/>
                  <c:y val="0.287055067600388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263-4A09-BD45-08ECD6EB694D}"/>
                </c:ext>
              </c:extLst>
            </c:dLbl>
            <c:dLbl>
              <c:idx val="11"/>
              <c:layout>
                <c:manualLayout>
                  <c:x val="0.16180921521920513"/>
                  <c:y val="0.328195805909285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263-4A09-BD45-08ECD6EB694D}"/>
                </c:ext>
              </c:extLst>
            </c:dLbl>
            <c:dLbl>
              <c:idx val="12"/>
              <c:layout>
                <c:manualLayout>
                  <c:x val="0.15732373450692352"/>
                  <c:y val="0.381214170071292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263-4A09-BD45-08ECD6EB694D}"/>
                </c:ext>
              </c:extLst>
            </c:dLbl>
            <c:dLbl>
              <c:idx val="13"/>
              <c:layout>
                <c:manualLayout>
                  <c:x val="0.13227228906287153"/>
                  <c:y val="0.480497080963016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263-4A09-BD45-08ECD6EB694D}"/>
                </c:ext>
              </c:extLst>
            </c:dLbl>
            <c:dLbl>
              <c:idx val="14"/>
              <c:layout>
                <c:manualLayout>
                  <c:x val="0.12186647529537899"/>
                  <c:y val="0.44260056787101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263-4A09-BD45-08ECD6EB694D}"/>
                </c:ext>
              </c:extLst>
            </c:dLbl>
            <c:dLbl>
              <c:idx val="15"/>
              <c:layout>
                <c:manualLayout>
                  <c:x val="0.11927712666387093"/>
                  <c:y val="0.256135744432198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43915387375549"/>
                      <c:h val="6.5166860567229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C263-4A09-BD45-08ECD6EB694D}"/>
                </c:ext>
              </c:extLst>
            </c:dLbl>
            <c:dLbl>
              <c:idx val="16"/>
              <c:layout>
                <c:manualLayout>
                  <c:x val="-4.427842360783877E-2"/>
                  <c:y val="-1.86146933395994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263-4A09-BD45-08ECD6EB6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LID4096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'2025'!$A$1:$A$15</c:f>
              <c:strCache>
                <c:ptCount val="15"/>
                <c:pt idx="1">
                  <c:v>Алматы</c:v>
                </c:pt>
                <c:pt idx="2">
                  <c:v>Астана </c:v>
                </c:pt>
                <c:pt idx="3">
                  <c:v>Караганда</c:v>
                </c:pt>
                <c:pt idx="4">
                  <c:v>Павлодар </c:v>
                </c:pt>
                <c:pt idx="5">
                  <c:v>Шымкент </c:v>
                </c:pt>
                <c:pt idx="6">
                  <c:v>Костанай</c:v>
                </c:pt>
                <c:pt idx="7">
                  <c:v>Тараз</c:v>
                </c:pt>
                <c:pt idx="8">
                  <c:v>Оскемен</c:v>
                </c:pt>
                <c:pt idx="9">
                  <c:v>Кокшетау </c:v>
                </c:pt>
                <c:pt idx="10">
                  <c:v>Атырау</c:v>
                </c:pt>
                <c:pt idx="11">
                  <c:v>Актобе</c:v>
                </c:pt>
                <c:pt idx="12">
                  <c:v>Петропавл</c:v>
                </c:pt>
                <c:pt idx="13">
                  <c:v>Уральск</c:v>
                </c:pt>
                <c:pt idx="14">
                  <c:v>Семей</c:v>
                </c:pt>
              </c:strCache>
            </c:strRef>
          </c:cat>
          <c:val>
            <c:numRef>
              <c:f>'2025'!$B$1:$B$15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20-C263-4A09-BD45-08ECD6EB69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2C-4676-B671-D83B733F43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2C-4676-B671-D83B733F43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2C-4676-B671-D83B733F43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2C-4676-B671-D83B733F43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2C-4676-B671-D83B733F434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2C-4676-B671-D83B733F434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32C-4676-B671-D83B733F434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32C-4676-B671-D83B733F434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32C-4676-B671-D83B733F434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32C-4676-B671-D83B733F434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32C-4676-B671-D83B733F434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32C-4676-B671-D83B733F434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32C-4676-B671-D83B733F434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32C-4676-B671-D83B733F434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32C-4676-B671-D83B733F4346}"/>
              </c:ext>
            </c:extLst>
          </c:dPt>
          <c:dLbls>
            <c:dLbl>
              <c:idx val="0"/>
              <c:layout>
                <c:manualLayout>
                  <c:x val="-1.6841878537185346E-2"/>
                  <c:y val="-0.265503989979539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C-4676-B671-D83B733F4346}"/>
                </c:ext>
              </c:extLst>
            </c:dLbl>
            <c:dLbl>
              <c:idx val="1"/>
              <c:layout>
                <c:manualLayout>
                  <c:x val="4.3855146152826742E-2"/>
                  <c:y val="-0.284952216132885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91824132900741"/>
                      <c:h val="8.97737289945307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32C-4676-B671-D83B733F4346}"/>
                </c:ext>
              </c:extLst>
            </c:dLbl>
            <c:dLbl>
              <c:idx val="2"/>
              <c:layout>
                <c:manualLayout>
                  <c:x val="7.340751879576328E-2"/>
                  <c:y val="-0.478941144153905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2C-4676-B671-D83B733F4346}"/>
                </c:ext>
              </c:extLst>
            </c:dLbl>
            <c:dLbl>
              <c:idx val="3"/>
              <c:layout>
                <c:manualLayout>
                  <c:x val="8.9344924186002178E-2"/>
                  <c:y val="-0.502188038353090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2C-4676-B671-D83B733F4346}"/>
                </c:ext>
              </c:extLst>
            </c:dLbl>
            <c:dLbl>
              <c:idx val="4"/>
              <c:layout>
                <c:manualLayout>
                  <c:x val="0.10234810506642893"/>
                  <c:y val="-0.474709593321792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2C-4676-B671-D83B733F4346}"/>
                </c:ext>
              </c:extLst>
            </c:dLbl>
            <c:dLbl>
              <c:idx val="5"/>
              <c:layout>
                <c:manualLayout>
                  <c:x val="0.10676563692759913"/>
                  <c:y val="-0.422564472668165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2C-4676-B671-D83B733F4346}"/>
                </c:ext>
              </c:extLst>
            </c:dLbl>
            <c:dLbl>
              <c:idx val="6"/>
              <c:layout>
                <c:manualLayout>
                  <c:x val="0.11435771422510857"/>
                  <c:y val="-0.360022290336731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2C-4676-B671-D83B733F4346}"/>
                </c:ext>
              </c:extLst>
            </c:dLbl>
            <c:dLbl>
              <c:idx val="7"/>
              <c:layout>
                <c:manualLayout>
                  <c:x val="0.10865152270179557"/>
                  <c:y val="-0.292494660185854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2C-4676-B671-D83B733F4346}"/>
                </c:ext>
              </c:extLst>
            </c:dLbl>
            <c:dLbl>
              <c:idx val="8"/>
              <c:layout>
                <c:manualLayout>
                  <c:x val="9.5009836094384403E-2"/>
                  <c:y val="-0.221952600145544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32C-4676-B671-D83B733F4346}"/>
                </c:ext>
              </c:extLst>
            </c:dLbl>
            <c:dLbl>
              <c:idx val="9"/>
              <c:layout>
                <c:manualLayout>
                  <c:x val="-8.1055681591620313E-2"/>
                  <c:y val="0.155828306967397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32C-4676-B671-D83B733F4346}"/>
                </c:ext>
              </c:extLst>
            </c:dLbl>
            <c:dLbl>
              <c:idx val="10"/>
              <c:layout>
                <c:manualLayout>
                  <c:x val="0.10608707771286002"/>
                  <c:y val="-0.16017844313207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32C-4676-B671-D83B733F4346}"/>
                </c:ext>
              </c:extLst>
            </c:dLbl>
            <c:dLbl>
              <c:idx val="11"/>
              <c:layout>
                <c:manualLayout>
                  <c:x val="9.9731447495241862E-2"/>
                  <c:y val="-7.88617938903539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32C-4676-B671-D83B733F4346}"/>
                </c:ext>
              </c:extLst>
            </c:dLbl>
            <c:dLbl>
              <c:idx val="12"/>
              <c:layout>
                <c:manualLayout>
                  <c:x val="0.10630154779142301"/>
                  <c:y val="-1.19034659806012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32C-4676-B671-D83B733F4346}"/>
                </c:ext>
              </c:extLst>
            </c:dLbl>
            <c:dLbl>
              <c:idx val="13"/>
              <c:layout>
                <c:manualLayout>
                  <c:x val="0.10678413101250629"/>
                  <c:y val="7.00848579963802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32C-4676-B671-D83B733F4346}"/>
                </c:ext>
              </c:extLst>
            </c:dLbl>
            <c:dLbl>
              <c:idx val="14"/>
              <c:layout>
                <c:manualLayout>
                  <c:x val="0.10952193686251871"/>
                  <c:y val="0.14925608548890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32C-4676-B671-D83B733F4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F8F8F8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'2025'!$C$2:$C$16</c:f>
              <c:strCache>
                <c:ptCount val="15"/>
                <c:pt idx="0">
                  <c:v>Алматы  275 Гбит/с</c:v>
                </c:pt>
                <c:pt idx="1">
                  <c:v>Астана   45 Гбит/с</c:v>
                </c:pt>
                <c:pt idx="2">
                  <c:v>Караганда  10 Гбит/с</c:v>
                </c:pt>
                <c:pt idx="3">
                  <c:v>Павлодар   10 Гбит/с</c:v>
                </c:pt>
                <c:pt idx="4">
                  <c:v>Шымкент   2,2 Гбит/с</c:v>
                </c:pt>
                <c:pt idx="5">
                  <c:v>Костанай  1,6 Гбит/с</c:v>
                </c:pt>
                <c:pt idx="6">
                  <c:v>Тараз  1,6 Гбит/с</c:v>
                </c:pt>
                <c:pt idx="7">
                  <c:v>Оскемен  0,8 Гбит/с</c:v>
                </c:pt>
                <c:pt idx="8">
                  <c:v>Кокшетау   0,4 Гбит/с</c:v>
                </c:pt>
                <c:pt idx="9">
                  <c:v>Атырау  0,27 Гбит/с</c:v>
                </c:pt>
                <c:pt idx="10">
                  <c:v>Актобе  0,24 Гбит/с</c:v>
                </c:pt>
                <c:pt idx="11">
                  <c:v>Петропавл  0,18 Гбит/с</c:v>
                </c:pt>
                <c:pt idx="12">
                  <c:v>Уральск  0,1 Гбит/с</c:v>
                </c:pt>
                <c:pt idx="13">
                  <c:v>Семей  0,05 Гбит/с</c:v>
                </c:pt>
                <c:pt idx="14">
                  <c:v>Кзылорда  0,05 Гбит/с</c:v>
                </c:pt>
              </c:strCache>
            </c:strRef>
          </c:cat>
          <c:val>
            <c:numRef>
              <c:f>'2025'!$D$2:$D$16</c:f>
              <c:numCache>
                <c:formatCode>General</c:formatCode>
                <c:ptCount val="15"/>
                <c:pt idx="0">
                  <c:v>275</c:v>
                </c:pt>
                <c:pt idx="1">
                  <c:v>45</c:v>
                </c:pt>
                <c:pt idx="2">
                  <c:v>10</c:v>
                </c:pt>
                <c:pt idx="3">
                  <c:v>10</c:v>
                </c:pt>
                <c:pt idx="4">
                  <c:v>2.2000000000000002</c:v>
                </c:pt>
                <c:pt idx="5">
                  <c:v>1.6</c:v>
                </c:pt>
                <c:pt idx="6">
                  <c:v>1.6</c:v>
                </c:pt>
                <c:pt idx="7">
                  <c:v>0.8</c:v>
                </c:pt>
                <c:pt idx="8">
                  <c:v>0.4</c:v>
                </c:pt>
                <c:pt idx="9">
                  <c:v>0.27</c:v>
                </c:pt>
                <c:pt idx="10">
                  <c:v>0.24</c:v>
                </c:pt>
                <c:pt idx="11">
                  <c:v>0.18</c:v>
                </c:pt>
                <c:pt idx="12">
                  <c:v>0.1</c:v>
                </c:pt>
                <c:pt idx="13">
                  <c:v>0.05</c:v>
                </c:pt>
                <c:pt idx="1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32C-4676-B671-D83B733F434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F8F8F8"/>
          </a:solidFill>
        </a:defRPr>
      </a:pPr>
      <a:endParaRPr lang="LID4096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CB-4B79-91FA-B55F37101A33}"/>
              </c:ext>
            </c:extLst>
          </c:dPt>
          <c:dPt>
            <c:idx val="1"/>
            <c:bubble3D val="0"/>
            <c:spPr>
              <a:solidFill>
                <a:schemeClr val="accent5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CB-4B79-91FA-B55F37101A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CB-4B79-91FA-B55F37101A3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CB-4B79-91FA-B55F37101A33}"/>
              </c:ext>
            </c:extLst>
          </c:dPt>
          <c:dLbls>
            <c:dLbl>
              <c:idx val="0"/>
              <c:layout>
                <c:manualLayout>
                  <c:x val="-4.7993287151576941E-2"/>
                  <c:y val="-1.49361124004583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CB-4B79-91FA-B55F37101A33}"/>
                </c:ext>
              </c:extLst>
            </c:dLbl>
            <c:dLbl>
              <c:idx val="1"/>
              <c:layout>
                <c:manualLayout>
                  <c:x val="5.0722275658250215E-2"/>
                  <c:y val="-0.182389799443388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CB-4B79-91FA-B55F37101A33}"/>
                </c:ext>
              </c:extLst>
            </c:dLbl>
            <c:dLbl>
              <c:idx val="2"/>
              <c:layout>
                <c:manualLayout>
                  <c:x val="9.7237163999396942E-2"/>
                  <c:y val="-0.177920360619496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1445169420267"/>
                      <c:h val="0.139809582914608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BCB-4B79-91FA-B55F37101A33}"/>
                </c:ext>
              </c:extLst>
            </c:dLbl>
            <c:dLbl>
              <c:idx val="3"/>
              <c:layout>
                <c:manualLayout>
                  <c:x val="8.7430283549338461E-2"/>
                  <c:y val="9.89521201910479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1430968403916"/>
                      <c:h val="0.139809582914608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CB-4B79-91FA-B55F37101A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8F8F8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Лист5!$A$1:$A$4</c:f>
              <c:strCache>
                <c:ptCount val="4"/>
                <c:pt idx="0">
                  <c:v>Алматы, 183 Гбит/с,</c:v>
                </c:pt>
                <c:pt idx="1">
                  <c:v>Астана, 48 Гбит/с,</c:v>
                </c:pt>
                <c:pt idx="2">
                  <c:v>Караганда, 5,7 Гбит/с,</c:v>
                </c:pt>
                <c:pt idx="3">
                  <c:v>Павлодар, 1,6 Гбит/с,</c:v>
                </c:pt>
              </c:strCache>
            </c:strRef>
          </c:cat>
          <c:val>
            <c:numRef>
              <c:f>Лист5!$B$1:$B$4</c:f>
              <c:numCache>
                <c:formatCode>General</c:formatCode>
                <c:ptCount val="4"/>
                <c:pt idx="0">
                  <c:v>183</c:v>
                </c:pt>
                <c:pt idx="1">
                  <c:v>48</c:v>
                </c:pt>
                <c:pt idx="2">
                  <c:v>5.7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CB-4B79-91FA-B55F37101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F8F8F8"/>
          </a:solidFill>
        </a:defRPr>
      </a:pPr>
      <a:endParaRPr lang="LID4096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14588801399823"/>
          <c:y val="0.10224691358024691"/>
          <c:w val="0.46470833333333322"/>
          <c:h val="0.8261481481481479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88-4151-A759-B1B79BAA67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88-4151-A759-B1B79BAA67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88-4151-A759-B1B79BAA67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88-4151-A759-B1B79BAA67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88-4151-A759-B1B79BAA67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88-4151-A759-B1B79BAA67E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88-4151-A759-B1B79BAA67E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88-4151-A759-B1B79BAA67E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088-4151-A759-B1B79BAA67E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088-4151-A759-B1B79BAA67E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088-4151-A759-B1B79BAA67E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088-4151-A759-B1B79BAA67E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088-4151-A759-B1B79BAA67E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088-4151-A759-B1B79BAA67E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088-4151-A759-B1B79BAA67ED}"/>
              </c:ext>
            </c:extLst>
          </c:dPt>
          <c:dLbls>
            <c:dLbl>
              <c:idx val="0"/>
              <c:layout>
                <c:manualLayout>
                  <c:x val="0.20063232720909888"/>
                  <c:y val="-8.622922134733146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88-4151-A759-B1B79BAA67ED}"/>
                </c:ext>
              </c:extLst>
            </c:dLbl>
            <c:dLbl>
              <c:idx val="1"/>
              <c:layout>
                <c:manualLayout>
                  <c:x val="0.17888604549431311"/>
                  <c:y val="1.09668513658014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88-4151-A759-B1B79BAA67ED}"/>
                </c:ext>
              </c:extLst>
            </c:dLbl>
            <c:dLbl>
              <c:idx val="2"/>
              <c:layout>
                <c:manualLayout>
                  <c:x val="0.1386729002624672"/>
                  <c:y val="-1.203266258384368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88-4151-A759-B1B79BAA67ED}"/>
                </c:ext>
              </c:extLst>
            </c:dLbl>
            <c:dLbl>
              <c:idx val="3"/>
              <c:layout>
                <c:manualLayout>
                  <c:x val="0.1154572397200349"/>
                  <c:y val="-3.264994653446092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88-4151-A759-B1B79BAA67ED}"/>
                </c:ext>
              </c:extLst>
            </c:dLbl>
            <c:dLbl>
              <c:idx val="4"/>
              <c:layout>
                <c:manualLayout>
                  <c:x val="9.4249999999999792E-2"/>
                  <c:y val="-5.20237192573150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88-4151-A759-B1B79BAA67ED}"/>
                </c:ext>
              </c:extLst>
            </c:dLbl>
            <c:dLbl>
              <c:idx val="5"/>
              <c:layout>
                <c:manualLayout>
                  <c:x val="0.10038735783027121"/>
                  <c:y val="-6.77853601633129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88-4151-A759-B1B79BAA67ED}"/>
                </c:ext>
              </c:extLst>
            </c:dLbl>
            <c:dLbl>
              <c:idx val="6"/>
              <c:layout>
                <c:manualLayout>
                  <c:x val="0.12152449693788277"/>
                  <c:y val="-8.92757849713231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88-4151-A759-B1B79BAA67ED}"/>
                </c:ext>
              </c:extLst>
            </c:dLbl>
            <c:dLbl>
              <c:idx val="7"/>
              <c:layout>
                <c:manualLayout>
                  <c:x val="0.15107852143482065"/>
                  <c:y val="-8.12178477690289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88-4151-A759-B1B79BAA67ED}"/>
                </c:ext>
              </c:extLst>
            </c:dLbl>
            <c:dLbl>
              <c:idx val="8"/>
              <c:layout>
                <c:manualLayout>
                  <c:x val="0.19535422134733157"/>
                  <c:y val="-9.12172645086032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88-4151-A759-B1B79BAA67ED}"/>
                </c:ext>
              </c:extLst>
            </c:dLbl>
            <c:dLbl>
              <c:idx val="9"/>
              <c:layout>
                <c:manualLayout>
                  <c:x val="0.25516896325459315"/>
                  <c:y val="-5.71824633031982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88-4151-A759-B1B79BAA67ED}"/>
                </c:ext>
              </c:extLst>
            </c:dLbl>
            <c:dLbl>
              <c:idx val="10"/>
              <c:layout>
                <c:manualLayout>
                  <c:x val="-0.20543602362204724"/>
                  <c:y val="-2.20011665208515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88-4151-A759-B1B79BAA67ED}"/>
                </c:ext>
              </c:extLst>
            </c:dLbl>
            <c:dLbl>
              <c:idx val="11"/>
              <c:layout>
                <c:manualLayout>
                  <c:x val="-0.17638188976377953"/>
                  <c:y val="-9.92837561971420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088-4151-A759-B1B79BAA67ED}"/>
                </c:ext>
              </c:extLst>
            </c:dLbl>
            <c:dLbl>
              <c:idx val="12"/>
              <c:layout>
                <c:manualLayout>
                  <c:x val="-0.10417738407699037"/>
                  <c:y val="-0.105494896471274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088-4151-A759-B1B79BAA67ED}"/>
                </c:ext>
              </c:extLst>
            </c:dLbl>
            <c:dLbl>
              <c:idx val="13"/>
              <c:layout>
                <c:manualLayout>
                  <c:x val="-5.0914260717410321E-2"/>
                  <c:y val="-0.196118686868686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088-4151-A759-B1B79BAA67ED}"/>
                </c:ext>
              </c:extLst>
            </c:dLbl>
            <c:dLbl>
              <c:idx val="14"/>
              <c:layout>
                <c:manualLayout>
                  <c:x val="-0.11279472878390204"/>
                  <c:y val="9.33057851239669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088-4151-A759-B1B79BAA6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-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('2025'!$A$1:$A$8,'2025'!$A$11:$A$17)</c:f>
              <c:strCache>
                <c:ptCount val="15"/>
                <c:pt idx="0">
                  <c:v>Семей</c:v>
                </c:pt>
                <c:pt idx="1">
                  <c:v>Кзылорда</c:v>
                </c:pt>
                <c:pt idx="2">
                  <c:v>Уральск</c:v>
                </c:pt>
                <c:pt idx="3">
                  <c:v>Петропавл</c:v>
                </c:pt>
                <c:pt idx="4">
                  <c:v>Актобе</c:v>
                </c:pt>
                <c:pt idx="5">
                  <c:v>Атырау</c:v>
                </c:pt>
                <c:pt idx="6">
                  <c:v>Кокшетау </c:v>
                </c:pt>
                <c:pt idx="7">
                  <c:v>Оскемен</c:v>
                </c:pt>
                <c:pt idx="8">
                  <c:v>Костанай</c:v>
                </c:pt>
                <c:pt idx="9">
                  <c:v>Тараз</c:v>
                </c:pt>
                <c:pt idx="10">
                  <c:v>Шымкент </c:v>
                </c:pt>
                <c:pt idx="11">
                  <c:v>Караганда</c:v>
                </c:pt>
                <c:pt idx="12">
                  <c:v>Павлодар </c:v>
                </c:pt>
                <c:pt idx="13">
                  <c:v>Астана </c:v>
                </c:pt>
                <c:pt idx="14">
                  <c:v>Алматы</c:v>
                </c:pt>
              </c:strCache>
            </c:strRef>
          </c:cat>
          <c:val>
            <c:numRef>
              <c:f>('2025'!$F$1:$F$8,'2025'!$F$11:$F$17)</c:f>
              <c:numCache>
                <c:formatCode>0</c:formatCode>
                <c:ptCount val="15"/>
                <c:pt idx="0">
                  <c:v>2.0910339000950469</c:v>
                </c:pt>
                <c:pt idx="1">
                  <c:v>2.9042137501320098</c:v>
                </c:pt>
                <c:pt idx="2">
                  <c:v>4.7206674411236671</c:v>
                </c:pt>
                <c:pt idx="3">
                  <c:v>2.3339317773788153</c:v>
                </c:pt>
                <c:pt idx="4">
                  <c:v>5.1747808638715806</c:v>
                </c:pt>
                <c:pt idx="5">
                  <c:v>5.8084275002640195</c:v>
                </c:pt>
                <c:pt idx="6">
                  <c:v>3.1471116274157778</c:v>
                </c:pt>
                <c:pt idx="7">
                  <c:v>4.0342169183651917</c:v>
                </c:pt>
                <c:pt idx="8">
                  <c:v>4.0553384729116067</c:v>
                </c:pt>
                <c:pt idx="9">
                  <c:v>3.9074875910867042</c:v>
                </c:pt>
                <c:pt idx="10">
                  <c:v>7.4031048685183229</c:v>
                </c:pt>
                <c:pt idx="11">
                  <c:v>6.6532896821206045</c:v>
                </c:pt>
                <c:pt idx="12">
                  <c:v>5.3543140775161051</c:v>
                </c:pt>
                <c:pt idx="13">
                  <c:v>13.940226000633647</c:v>
                </c:pt>
                <c:pt idx="14">
                  <c:v>28.471855528566902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088-4151-A759-B1B79BAA67E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 bwMode="auto">
          <a:xfrm>
            <a:off x="720000" y="1139150"/>
            <a:ext cx="4404000" cy="25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latin typeface="Anton"/>
                <a:ea typeface="Anton"/>
                <a:cs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 bwMode="auto">
          <a:xfrm>
            <a:off x="720000" y="3585074"/>
            <a:ext cx="3384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dvent Pro Light"/>
                <a:ea typeface="Advent Pro Light"/>
                <a:cs typeface="Advent Pr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 bwMode="auto">
          <a:xfrm>
            <a:off x="2487163" y="1434600"/>
            <a:ext cx="33678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 bwMode="auto">
          <a:xfrm>
            <a:off x="6530228" y="1434600"/>
            <a:ext cx="19671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 bwMode="auto">
          <a:xfrm>
            <a:off x="522825" y="971850"/>
            <a:ext cx="37878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ubTitle" idx="1"/>
          </p:nvPr>
        </p:nvSpPr>
        <p:spPr bwMode="auto">
          <a:xfrm>
            <a:off x="4799950" y="1954200"/>
            <a:ext cx="1940100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title" idx="2" hasCustomPrompt="1"/>
          </p:nvPr>
        </p:nvSpPr>
        <p:spPr bwMode="auto">
          <a:xfrm>
            <a:off x="4849170" y="1001125"/>
            <a:ext cx="2026800" cy="18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mbers and text" userDrawn="1">
  <p:cSld name="BLANK_1_1_1_1_1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 bwMode="auto">
          <a:xfrm>
            <a:off x="6006000" y="2320225"/>
            <a:ext cx="20061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2"/>
          </p:nvPr>
        </p:nvSpPr>
        <p:spPr bwMode="auto">
          <a:xfrm>
            <a:off x="6006000" y="3478616"/>
            <a:ext cx="20061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title" hasCustomPrompt="1"/>
          </p:nvPr>
        </p:nvSpPr>
        <p:spPr bwMode="auto">
          <a:xfrm>
            <a:off x="6006000" y="1954025"/>
            <a:ext cx="1235400" cy="4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3" hasCustomPrompt="1"/>
          </p:nvPr>
        </p:nvSpPr>
        <p:spPr bwMode="auto">
          <a:xfrm>
            <a:off x="6006000" y="3100474"/>
            <a:ext cx="1235400" cy="4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 idx="4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ground 1" userDrawn="1">
  <p:cSld name="BLANK_1_1_1_1_1_1_1_1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ground 2" userDrawn="1">
  <p:cSld name="BLANK_1_1_1_1_1_1_1_1_1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lvl="1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lvl="2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lvl="3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lvl="4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lvl="5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lvl="6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lvl="7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lvl="8" indent="-30480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8" r:id="rId5"/>
    <p:sldLayoutId id="2147483661" r:id="rId6"/>
    <p:sldLayoutId id="2147483663" r:id="rId7"/>
    <p:sldLayoutId id="2147483664" r:id="rId8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Windows\WinSxS\wow64_microsoft-windows-r..ckgroundmediaplayer_31bf3856ad364e35_10.0.19041.1_none_7c2bba0f7ddd8c61\Windows.Media.BackgroundPlayback.exe" TargetMode="External"/><Relationship Id="rId7" Type="http://schemas.openxmlformats.org/officeDocument/2006/relationships/image" Target="../media/image4.png"/><Relationship Id="rId2" Type="http://schemas.openxmlformats.org/officeDocument/2006/relationships/hyperlink" Target="file:///C:\Program%20Files%20(x86)\AIMP\AIMP.ex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ctrTitle"/>
          </p:nvPr>
        </p:nvSpPr>
        <p:spPr bwMode="auto">
          <a:xfrm>
            <a:off x="2015716" y="2139702"/>
            <a:ext cx="5112568" cy="1133782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ajdhani"/>
                <a:cs typeface="Calibri" panose="020F0502020204030204" pitchFamily="34" charset="0"/>
              </a:rPr>
              <a:t>Точки обмена трафиком в Казахстане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Rajdhani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9133" y="411510"/>
            <a:ext cx="1285734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1559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ajdhani"/>
                <a:cs typeface="Calibri" panose="020F0502020204030204" pitchFamily="34" charset="0"/>
              </a:rPr>
              <a:t>Вадим Вьюшков</a:t>
            </a:r>
            <a:br>
              <a:rPr lang="ru-RU" sz="16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ajdhani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ajdhani"/>
                <a:cs typeface="Calibri" panose="020F0502020204030204" pitchFamily="34" charset="0"/>
              </a:rPr>
              <a:t>АО «Государственная техническая служба»</a:t>
            </a:r>
            <a:endParaRPr lang="ru-RU" sz="16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8" name="Google Shape;1588;p41"/>
          <p:cNvSpPr txBox="1">
            <a:spLocks noGrp="1"/>
          </p:cNvSpPr>
          <p:nvPr>
            <p:ph type="title"/>
          </p:nvPr>
        </p:nvSpPr>
        <p:spPr>
          <a:xfrm>
            <a:off x="614610" y="286418"/>
            <a:ext cx="7704000" cy="572700"/>
          </a:xfrm>
        </p:spPr>
        <p:txBody>
          <a:bodyPr/>
          <a:lstStyle/>
          <a:p>
            <a:pPr lvl="0"/>
            <a:r>
              <a:rPr lang="ru-RU" dirty="0"/>
              <a:t>Общая у</a:t>
            </a:r>
            <a:r>
              <a:rPr lang="ru-RU" dirty="0" err="1"/>
              <a:t>тилизация</a:t>
            </a:r>
            <a:r>
              <a:rPr lang="ru-RU" dirty="0"/>
              <a:t>  ТОИТ</a:t>
            </a:r>
          </a:p>
        </p:txBody>
      </p:sp>
      <p:sp>
        <p:nvSpPr>
          <p:cNvPr id="794045859" name=" 794045858"/>
          <p:cNvSpPr/>
          <p:nvPr/>
        </p:nvSpPr>
        <p:spPr bwMode="auto">
          <a:xfrm>
            <a:off x="4484331" y="2520987"/>
            <a:ext cx="2152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837E90-5119-4AB2-9847-7EAE06DFE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9" y="1347614"/>
            <a:ext cx="6180802" cy="30904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43DDBC-CDBE-4082-BA0B-C732FCD72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19833" y="186078"/>
            <a:ext cx="441156" cy="469435"/>
          </a:xfrm>
          <a:prstGeom prst="rect">
            <a:avLst/>
          </a:prstGeom>
        </p:spPr>
      </p:pic>
      <p:sp>
        <p:nvSpPr>
          <p:cNvPr id="10" name="Google Shape;1753;p44">
            <a:extLst>
              <a:ext uri="{FF2B5EF4-FFF2-40B4-BE49-F238E27FC236}">
                <a16:creationId xmlns:a16="http://schemas.microsoft.com/office/drawing/2014/main" id="{1D288083-1BB3-4347-BCC0-7B3FDBBAC73D}"/>
              </a:ext>
            </a:extLst>
          </p:cNvPr>
          <p:cNvSpPr txBox="1">
            <a:spLocks/>
          </p:cNvSpPr>
          <p:nvPr/>
        </p:nvSpPr>
        <p:spPr bwMode="auto">
          <a:xfrm flipH="1">
            <a:off x="6545588" y="1491630"/>
            <a:ext cx="2315401" cy="62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lg-ix.sts.kz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4045859" name=" 794045858"/>
          <p:cNvSpPr/>
          <p:nvPr/>
        </p:nvSpPr>
        <p:spPr bwMode="auto">
          <a:xfrm>
            <a:off x="4484331" y="2520987"/>
            <a:ext cx="2152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4D59EE2-A66B-4B72-915C-450969A1EB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276269"/>
              </p:ext>
            </p:extLst>
          </p:nvPr>
        </p:nvGraphicFramePr>
        <p:xfrm>
          <a:off x="899592" y="1131590"/>
          <a:ext cx="70294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588;p41">
            <a:extLst>
              <a:ext uri="{FF2B5EF4-FFF2-40B4-BE49-F238E27FC236}">
                <a16:creationId xmlns:a16="http://schemas.microsoft.com/office/drawing/2014/main" id="{685725FA-E277-467A-8C2A-B6B614ACE8E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20100" y="509825"/>
            <a:ext cx="7704000" cy="572700"/>
          </a:xfrm>
        </p:spPr>
        <p:txBody>
          <a:bodyPr/>
          <a:lstStyle/>
          <a:p>
            <a:pPr lvl="0"/>
            <a:r>
              <a:rPr lang="ru-RU" dirty="0"/>
              <a:t>Рост трафика ТОИТ по годам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6E00A3-1F9F-4F95-B098-11FFC5AD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19833" y="186078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700CC7-A2C6-4ED1-9118-32DA3FEE8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8424" y="195486"/>
            <a:ext cx="441156" cy="469435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7AB21F8-E252-45AE-804E-E87CFE121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775696"/>
              </p:ext>
            </p:extLst>
          </p:nvPr>
        </p:nvGraphicFramePr>
        <p:xfrm>
          <a:off x="-279965" y="1131590"/>
          <a:ext cx="9145016" cy="389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8E017E-CC0D-430E-B932-F2250E29C097}"/>
              </a:ext>
            </a:extLst>
          </p:cNvPr>
          <p:cNvSpPr txBox="1"/>
          <p:nvPr/>
        </p:nvSpPr>
        <p:spPr>
          <a:xfrm>
            <a:off x="-1016" y="32916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Распределение трафика ТОИТ по городам в 2025 г.</a:t>
            </a:r>
            <a:endParaRPr lang="LID4096" sz="2400" dirty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C58F2AF-D833-4D92-9001-DBF4A69D0E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960836"/>
              </p:ext>
            </p:extLst>
          </p:nvPr>
        </p:nvGraphicFramePr>
        <p:xfrm>
          <a:off x="-756592" y="790829"/>
          <a:ext cx="9786913" cy="431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16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700CC7-A2C6-4ED1-9118-32DA3FEE8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8424" y="195486"/>
            <a:ext cx="441156" cy="469435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51EB6D5-246E-4DBC-8214-21186F5AF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56978"/>
              </p:ext>
            </p:extLst>
          </p:nvPr>
        </p:nvGraphicFramePr>
        <p:xfrm>
          <a:off x="0" y="664921"/>
          <a:ext cx="9108503" cy="447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DEC750-95FC-43EA-9D5F-CD3921E651F5}"/>
              </a:ext>
            </a:extLst>
          </p:cNvPr>
          <p:cNvSpPr txBox="1"/>
          <p:nvPr/>
        </p:nvSpPr>
        <p:spPr>
          <a:xfrm>
            <a:off x="395536" y="20694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Распределение трафика ТОИТ по городам в 202</a:t>
            </a:r>
            <a:r>
              <a:rPr lang="en-US" sz="2000" dirty="0">
                <a:solidFill>
                  <a:schemeClr val="tx2"/>
                </a:solidFill>
              </a:rPr>
              <a:t>4</a:t>
            </a:r>
            <a:r>
              <a:rPr lang="ru-RU" sz="2000" dirty="0">
                <a:solidFill>
                  <a:schemeClr val="tx2"/>
                </a:solidFill>
              </a:rPr>
              <a:t> г.</a:t>
            </a:r>
            <a:endParaRPr lang="LID4096" sz="2000" dirty="0">
              <a:solidFill>
                <a:schemeClr val="tx2"/>
              </a:solidFill>
            </a:endParaRPr>
          </a:p>
          <a:p>
            <a:pPr algn="ctr"/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91951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34458BE-6AED-4451-A512-5D89774152C6}"/>
              </a:ext>
            </a:extLst>
          </p:cNvPr>
          <p:cNvGraphicFramePr>
            <a:graphicFrameLocks/>
          </p:cNvGraphicFramePr>
          <p:nvPr/>
        </p:nvGraphicFramePr>
        <p:xfrm>
          <a:off x="0" y="627534"/>
          <a:ext cx="9144000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8006BD-33AB-4A39-92B2-D3F5CA7255E3}"/>
              </a:ext>
            </a:extLst>
          </p:cNvPr>
          <p:cNvSpPr txBox="1"/>
          <p:nvPr/>
        </p:nvSpPr>
        <p:spPr>
          <a:xfrm>
            <a:off x="0" y="177429"/>
            <a:ext cx="9036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800" dirty="0">
                <a:solidFill>
                  <a:schemeClr val="tx2"/>
                </a:solidFill>
              </a:rPr>
              <a:t>Распределение трафика по городам РК</a:t>
            </a:r>
          </a:p>
          <a:p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F76D5F-DC3B-40E7-A91C-33AF75BF4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8424" y="195486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6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0CBF55-4409-4027-8A88-153F1BB251E6}"/>
              </a:ext>
            </a:extLst>
          </p:cNvPr>
          <p:cNvSpPr txBox="1"/>
          <p:nvPr/>
        </p:nvSpPr>
        <p:spPr>
          <a:xfrm>
            <a:off x="899592" y="41151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8F8F8"/>
                </a:solidFill>
              </a:rPr>
              <a:t>Имеющиеся проблемы:</a:t>
            </a:r>
          </a:p>
          <a:p>
            <a:endParaRPr lang="LID4096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8A776-F2C9-46EE-B03F-BBEEC5DB2BCB}"/>
              </a:ext>
            </a:extLst>
          </p:cNvPr>
          <p:cNvSpPr txBox="1"/>
          <p:nvPr/>
        </p:nvSpPr>
        <p:spPr>
          <a:xfrm>
            <a:off x="611560" y="1340643"/>
            <a:ext cx="77768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8F8F8"/>
              </a:solidFill>
            </a:endParaRPr>
          </a:p>
          <a:p>
            <a:r>
              <a:rPr lang="ru-RU" dirty="0">
                <a:solidFill>
                  <a:srgbClr val="F8F8F8"/>
                </a:solidFill>
              </a:rPr>
              <a:t>Анонс в ТОИТ сетевого трафика зарубежных провайдеров </a:t>
            </a:r>
          </a:p>
          <a:p>
            <a:endParaRPr lang="en-US" dirty="0">
              <a:solidFill>
                <a:srgbClr val="F8F8F8"/>
              </a:solidFill>
            </a:endParaRPr>
          </a:p>
          <a:p>
            <a:r>
              <a:rPr lang="ru-RU" dirty="0">
                <a:solidFill>
                  <a:srgbClr val="F8F8F8"/>
                </a:solidFill>
              </a:rPr>
              <a:t>Не подключены к узлам ТОИТ некоторые МГ/МН операторы, нарушая </a:t>
            </a:r>
            <a:r>
              <a:rPr lang="ru-RU" dirty="0">
                <a:solidFill>
                  <a:schemeClr val="tx2"/>
                </a:solidFill>
              </a:rPr>
              <a:t>подпункт 3) пункта 3-1 статьи 26 Закона РК «О связи»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rgbClr val="F8F8F8"/>
                </a:solidFill>
              </a:rPr>
              <a:t>Загрузка каналов некоторых операторов связи (</a:t>
            </a:r>
            <a:r>
              <a:rPr lang="en-US" dirty="0">
                <a:solidFill>
                  <a:srgbClr val="F8F8F8"/>
                </a:solidFill>
              </a:rPr>
              <a:t>Discard Packet</a:t>
            </a:r>
            <a:r>
              <a:rPr lang="ru-RU" dirty="0">
                <a:solidFill>
                  <a:srgbClr val="F8F8F8"/>
                </a:solidFill>
              </a:rPr>
              <a:t>), при отсутствии технической возможности у операторов связи по расширению каналов ТОИТ</a:t>
            </a:r>
          </a:p>
          <a:p>
            <a:endParaRPr lang="ru-RU" dirty="0">
              <a:solidFill>
                <a:srgbClr val="F8F8F8"/>
              </a:solidFill>
            </a:endParaRPr>
          </a:p>
          <a:p>
            <a:r>
              <a:rPr lang="ru-RU" dirty="0">
                <a:solidFill>
                  <a:srgbClr val="F8F8F8"/>
                </a:solidFill>
              </a:rPr>
              <a:t>Асимметрия трафика между </a:t>
            </a:r>
            <a:r>
              <a:rPr lang="kk-KZ" dirty="0">
                <a:solidFill>
                  <a:srgbClr val="F8F8F8"/>
                </a:solidFill>
              </a:rPr>
              <a:t>МГ/МН операторами </a:t>
            </a:r>
            <a:r>
              <a:rPr lang="ru-RU" dirty="0">
                <a:solidFill>
                  <a:srgbClr val="F8F8F8"/>
                </a:solidFill>
              </a:rPr>
              <a:t>(решение – использование </a:t>
            </a:r>
            <a:r>
              <a:rPr lang="en-US" dirty="0">
                <a:solidFill>
                  <a:srgbClr val="F8F8F8"/>
                </a:solidFill>
              </a:rPr>
              <a:t>BGP</a:t>
            </a:r>
            <a:r>
              <a:rPr lang="kk-KZ" dirty="0">
                <a:solidFill>
                  <a:srgbClr val="F8F8F8"/>
                </a:solidFill>
              </a:rPr>
              <a:t> </a:t>
            </a:r>
            <a:r>
              <a:rPr lang="en-US" dirty="0">
                <a:solidFill>
                  <a:srgbClr val="F8F8F8"/>
                </a:solidFill>
              </a:rPr>
              <a:t>Community</a:t>
            </a:r>
            <a:r>
              <a:rPr lang="kk-KZ" dirty="0">
                <a:solidFill>
                  <a:srgbClr val="F8F8F8"/>
                </a:solidFill>
              </a:rPr>
              <a:t> и атрибута </a:t>
            </a:r>
            <a:r>
              <a:rPr lang="en-US" dirty="0">
                <a:solidFill>
                  <a:srgbClr val="F8F8F8"/>
                </a:solidFill>
              </a:rPr>
              <a:t>Local Preference</a:t>
            </a:r>
            <a:r>
              <a:rPr lang="ru-RU" dirty="0">
                <a:solidFill>
                  <a:srgbClr val="F8F8F8"/>
                </a:solidFill>
              </a:rPr>
              <a:t>)</a:t>
            </a:r>
            <a:endParaRPr lang="LID4096" dirty="0">
              <a:solidFill>
                <a:srgbClr val="F8F8F8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167A57-8A95-4987-84DB-019CD7FAF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8424" y="195486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EE12B0-C4E0-482C-B460-AAB61E018123}"/>
              </a:ext>
            </a:extLst>
          </p:cNvPr>
          <p:cNvSpPr txBox="1"/>
          <p:nvPr/>
        </p:nvSpPr>
        <p:spPr>
          <a:xfrm>
            <a:off x="395536" y="26749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8F8F8"/>
                </a:solidFill>
              </a:rPr>
              <a:t>Планы по ТОИТ</a:t>
            </a:r>
            <a:endParaRPr lang="LID4096" sz="2000" dirty="0">
              <a:solidFill>
                <a:srgbClr val="F8F8F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F9236-0528-494B-8DA0-FC6983837ED8}"/>
              </a:ext>
            </a:extLst>
          </p:cNvPr>
          <p:cNvSpPr txBox="1"/>
          <p:nvPr/>
        </p:nvSpPr>
        <p:spPr>
          <a:xfrm>
            <a:off x="539552" y="1131590"/>
            <a:ext cx="69317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Создание личного кабинета для операторов связи на сайте </a:t>
            </a:r>
            <a:r>
              <a:rPr lang="en-US" sz="1600" dirty="0">
                <a:solidFill>
                  <a:schemeClr val="tx2"/>
                </a:solidFill>
              </a:rPr>
              <a:t>lg-ix.sts.kz</a:t>
            </a:r>
            <a:endParaRPr lang="ru-RU" sz="1600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8F8F8"/>
                </a:solidFill>
              </a:rPr>
              <a:t>Больше информации после регистрации</a:t>
            </a:r>
          </a:p>
          <a:p>
            <a:pPr marL="285750" indent="-28575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8F8F8"/>
                </a:solidFill>
              </a:rPr>
              <a:t>Выполнение </a:t>
            </a:r>
            <a:r>
              <a:rPr lang="ru-RU" dirty="0">
                <a:solidFill>
                  <a:schemeClr val="tx2"/>
                </a:solidFill>
              </a:rPr>
              <a:t>запросов без ввода капчи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 Пожелания и предложения приветствуются.</a:t>
            </a:r>
            <a:endParaRPr lang="LID4096" dirty="0">
              <a:solidFill>
                <a:schemeClr val="tx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57497E-642F-4939-8FB8-EDBD7EE03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8424" y="195486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796F519-73FF-4902-B0DB-CD8130FAEE38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467296" y="195486"/>
            <a:ext cx="7704000" cy="572700"/>
          </a:xfrm>
        </p:spPr>
        <p:txBody>
          <a:bodyPr/>
          <a:lstStyle/>
          <a:p>
            <a:pPr lvl="0" algn="l">
              <a:buClr>
                <a:schemeClr val="dk1"/>
              </a:buClr>
              <a:buSzPts val="1100"/>
              <a:defRPr/>
            </a:pPr>
            <a:r>
              <a:rPr lang="ru-RU" sz="1600" dirty="0"/>
              <a:t>Готовятся изменения в </a:t>
            </a: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Председателя КНБ от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октября 2020 года №70/</a:t>
            </a:r>
            <a:r>
              <a:rPr lang="ru-RU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нс</a:t>
            </a: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«Об утверждении Правил присоединения сетей операторов связи к ТОИТ и пропуска Интернет-трафика»</a:t>
            </a:r>
            <a:b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x-none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E8631C-C76F-4307-88AA-ADF781D3AFAF}"/>
              </a:ext>
            </a:extLst>
          </p:cNvPr>
          <p:cNvSpPr/>
          <p:nvPr/>
        </p:nvSpPr>
        <p:spPr>
          <a:xfrm>
            <a:off x="467544" y="1275606"/>
            <a:ext cx="78480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Технические условия будут выдаваться операторам связи, имеющим собственные автономные системы и префиксы IP </a:t>
            </a:r>
            <a:r>
              <a:rPr lang="kk-KZ" sz="12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адресов</a:t>
            </a:r>
            <a:r>
              <a:rPr lang="ru-RU" sz="12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 на территории Республики Казахстан, согласно информации от RIPE NCC</a:t>
            </a:r>
          </a:p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+mn-lt"/>
            </a:endParaRPr>
          </a:p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+mn-lt"/>
              </a:rPr>
              <a:t>В случае отсутствия трафика более 1 Мбит в течении 60 (шестидесяти) дней и более, ГТС будет отзывать технические условия.</a:t>
            </a:r>
          </a:p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+mn-lt"/>
            </a:endParaRPr>
          </a:p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+mn-lt"/>
              </a:rPr>
              <a:t>При обнаружении международного трафика на узлах ТОИТ АО«ГТС» будет ограничить его пропуск</a:t>
            </a:r>
          </a:p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+mn-lt"/>
            </a:endParaRPr>
          </a:p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+mn-lt"/>
              </a:rPr>
              <a:t>В случае обнаружения нарушения правил ТОИТ оператором связи АО «ГТС» будет принимать меры, ограничивающие его работу до устранения нарушений.</a:t>
            </a:r>
          </a:p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+mn-lt"/>
            </a:endParaRPr>
          </a:p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kk-KZ" sz="1200" dirty="0">
                <a:solidFill>
                  <a:schemeClr val="tx2"/>
                </a:solidFill>
                <a:latin typeface="+mn-lt"/>
              </a:rPr>
              <a:t>Анонсирование сетей, использующих зарубежные сервисы доставки и кэширования контента (</a:t>
            </a:r>
            <a:r>
              <a:rPr lang="ru-RU" sz="1200" dirty="0">
                <a:solidFill>
                  <a:schemeClr val="tx2"/>
                </a:solidFill>
                <a:latin typeface="+mn-lt"/>
              </a:rPr>
              <a:t>CDN) на территории Казахстана, осуществляется на добровольной основе</a:t>
            </a:r>
            <a:r>
              <a:rPr lang="kk-KZ" sz="12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FFFF00"/>
              </a:solidFill>
              <a:latin typeface="+mn-lt"/>
            </a:endParaRPr>
          </a:p>
          <a:p>
            <a:pPr marL="171450" indent="-171450">
              <a:buClr>
                <a:srgbClr val="F8F8F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8F8F8"/>
                </a:solidFill>
                <a:latin typeface="+mn-lt"/>
              </a:rPr>
              <a:t>В региональных ТОИТ, за исключением узлов в городах Астана и Алматы, операторы междугородной и международной связи должны будут анонсировать префиксы, закрепленные за регионами. В узлах ТОИТ городов Астана и Алматы должны анонсировать все префиксы.</a:t>
            </a:r>
            <a:endParaRPr lang="LID4096" sz="1200" dirty="0">
              <a:solidFill>
                <a:srgbClr val="F8F8F8"/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AF8940-823E-4148-8158-79D870D13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8424" y="195486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4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3081665" name="Google Shape;772;p40"/>
          <p:cNvSpPr txBox="1">
            <a:spLocks noGrp="1"/>
          </p:cNvSpPr>
          <p:nvPr>
            <p:ph type="title" idx="4"/>
          </p:nvPr>
        </p:nvSpPr>
        <p:spPr bwMode="auto">
          <a:xfrm>
            <a:off x="2075484" y="3653836"/>
            <a:ext cx="5017615" cy="1267622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Спасибо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за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внимание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!</a:t>
            </a:r>
            <a:b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0B93C1-C8B8-4783-901E-DE814BB1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8424" y="195486"/>
            <a:ext cx="441156" cy="469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EA3E2F-D4C6-49FF-89A8-25B4EB7A0713}"/>
              </a:ext>
            </a:extLst>
          </p:cNvPr>
          <p:cNvSpPr/>
          <p:nvPr/>
        </p:nvSpPr>
        <p:spPr>
          <a:xfrm>
            <a:off x="2286000" y="-15182790"/>
            <a:ext cx="4572000" cy="3921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1800"/>
              </a:lnSpc>
              <a:spcBef>
                <a:spcPts val="1500"/>
              </a:spcBef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 «Государственная Техническая Служба»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деятельности Общества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Содействие формированию, обеспечению и развитию информационной безопасности инфокоммуникационной инфраструктуры и информационного пространства Республики Казахстан.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Миссия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безопасного цифрового пространства, используя передовые технологии и экспертные знания в сфере обеспечения кибербезопасности.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b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72C585-5B7B-432D-B528-51099687692E}"/>
              </a:ext>
            </a:extLst>
          </p:cNvPr>
          <p:cNvSpPr/>
          <p:nvPr/>
        </p:nvSpPr>
        <p:spPr>
          <a:xfrm>
            <a:off x="467544" y="1707654"/>
            <a:ext cx="8496944" cy="199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ru-RU" sz="2400" b="1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деятельности Общества</a:t>
            </a:r>
            <a:endParaRPr lang="ru-RU" sz="11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Содействие формированию, обеспечению и развитию информационной безопасности инфокоммуникационной инфраструктуры и информационного пространства Республики Казахстан.</a:t>
            </a:r>
            <a:endParaRPr lang="ru-RU" sz="11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sz="1200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sz="2400" b="1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Миссия</a:t>
            </a:r>
            <a:endParaRPr lang="ru-RU" sz="11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безопасного цифрового пространства, используя передовые технологии и экспертные знания в сфере обеспечения кибербезопасности.</a:t>
            </a:r>
            <a:endParaRPr lang="ru-RU" sz="1100" dirty="0">
              <a:solidFill>
                <a:srgbClr val="F8F8F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659C4-0E8E-47B5-81A2-A9F629C0AAC0}"/>
              </a:ext>
            </a:extLst>
          </p:cNvPr>
          <p:cNvSpPr txBox="1"/>
          <p:nvPr/>
        </p:nvSpPr>
        <p:spPr>
          <a:xfrm>
            <a:off x="683568" y="339502"/>
            <a:ext cx="770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 «Государственная Техническая Служба»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354A6D-59D7-4958-9587-171FF687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9833" y="186078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560E9A-5389-40D2-948C-43F354EC6996}"/>
              </a:ext>
            </a:extLst>
          </p:cNvPr>
          <p:cNvSpPr/>
          <p:nvPr/>
        </p:nvSpPr>
        <p:spPr>
          <a:xfrm>
            <a:off x="323528" y="1563638"/>
            <a:ext cx="8496944" cy="3032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ru-RU" sz="1000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осуществление сопровождения единого шлюза доступа к Интернету и единого шлюза электронной почты «электронного правительства»;</a:t>
            </a:r>
            <a:endParaRPr lang="ru-RU" sz="10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sz="1000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проведение испытаний на соответствие требованиям информационной безопасности объектов информатизации, собственником (владельцем) и (или) заказчиком которых является государственный орган;</a:t>
            </a:r>
            <a:endParaRPr lang="ru-RU" sz="10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sz="1000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проведение экспертизы инвестиционного предложения и финансово-экономического обоснования бюджетных инвестиций и технического задания на создание и развитие объекта информатизации «электронного правительства» на соответствие требованиям информационной безопасности;</a:t>
            </a:r>
            <a:endParaRPr lang="ru-RU" sz="10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sz="1000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осуществление мониторинга отказоустойчивости серверов доменных имен, обслуживающих казахстанские доменные имена верхнего уровня;</a:t>
            </a:r>
            <a:endParaRPr lang="ru-RU" sz="10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7000"/>
              </a:lnSpc>
            </a:pP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7000"/>
              </a:lnSpc>
            </a:pPr>
            <a:r>
              <a:rPr lang="ru-RU" sz="1200" b="1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21) организация и техническое сопровождение точек обмена интернет-трафиком операторов связи на территории Республики Казахстан, а также присоединение сетей операторов связи к точке обмена интернет-трафиком;</a:t>
            </a:r>
            <a:endParaRPr lang="en-US" sz="1200" b="1" dirty="0">
              <a:solidFill>
                <a:srgbClr val="F8F8F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b="1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7000"/>
              </a:lnSpc>
            </a:pPr>
            <a:endParaRPr lang="ru-RU" sz="1050" b="1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7F06B-BA7E-41F1-9065-45B33CF1FD89}"/>
              </a:ext>
            </a:extLst>
          </p:cNvPr>
          <p:cNvSpPr txBox="1"/>
          <p:nvPr/>
        </p:nvSpPr>
        <p:spPr>
          <a:xfrm>
            <a:off x="179512" y="33950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 осуществляет виды деятельности, отнесенные </a:t>
            </a:r>
            <a:br>
              <a:rPr lang="ru-RU" sz="1600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8F8F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государственной монополии в сферах информатизации и обеспечения информационной безопасности:</a:t>
            </a:r>
            <a:endParaRPr lang="LID4096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A904A6-56B5-4A5A-9745-DB3B32D1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9833" y="186078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3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19833" y="186078"/>
            <a:ext cx="441156" cy="469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843558"/>
            <a:ext cx="85227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Статья 9-2</a:t>
            </a:r>
          </a:p>
          <a:p>
            <a:pPr marL="268288" indent="-268288" algn="just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Государственная техническая служба осуществляет следующие виды деятельности, относящиеся к государственной монополии в сфере обеспечения информационной безопасности: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 algn="just"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720000" algn="just"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2) организация и техническое сопровождение точек обмена интернет-трафиком операторов междугородной и международной связи на территории Республики Казахстан, а также присоединение сетей операторов междугородной и международной связи к точке обмена интернет-трафиком;</a:t>
            </a:r>
          </a:p>
          <a:p>
            <a:pPr marL="720000" algn="just">
              <a:defRPr/>
            </a:pP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26, пункт 3-1, подпункт 3</a:t>
            </a:r>
          </a:p>
          <a:p>
            <a:pPr algn="just">
              <a:defRPr/>
            </a:pP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Операторы междугородной и (или) международной связи обязаны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0000" algn="just">
              <a:defRPr/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обеспечить присоединение и передачу своих сетей и подсетей связи в точки обмена интернет-трафиком, а также прием интернет-трафика из точек обмена интернет-трафиком в порядке, определяемом Комитетом национальной безопасности Республики Казахстан</a:t>
            </a:r>
            <a:endParaRPr lang="ru-RU" dirty="0">
              <a:solidFill>
                <a:schemeClr val="tx2"/>
              </a:solidFill>
              <a:latin typeface="Calibri" panose="020F0502020204030204" pitchFamily="34" charset="0"/>
              <a:ea typeface="Rajdhani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100"/>
              <a:defRPr/>
            </a:pPr>
            <a:endParaRPr lang="ru-RU" dirty="0">
              <a:solidFill>
                <a:schemeClr val="tx2"/>
              </a:solidFill>
              <a:latin typeface="Calibri" panose="020F0502020204030204" pitchFamily="34" charset="0"/>
              <a:ea typeface="Rajdhani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100"/>
              <a:defRPr/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</a:rPr>
              <a:t>Приказ Председателя КНБ от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</a:rPr>
              <a:t>30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</a:rPr>
              <a:t> октября 2020 года №70/</a:t>
            </a:r>
            <a:r>
              <a:rPr lang="ru-RU" dirty="0" err="1">
                <a:solidFill>
                  <a:schemeClr val="tx2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</a:rPr>
              <a:t>нс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</a:rPr>
              <a:t> </a:t>
            </a:r>
          </a:p>
          <a:p>
            <a:pPr lvl="0" algn="just">
              <a:buClr>
                <a:schemeClr val="dk1"/>
              </a:buClr>
              <a:buSzPts val="1100"/>
              <a:defRPr/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</a:rPr>
              <a:t>«Об утверждении Правил присоединения сетей операторов связи к ТОИТ и пропуска Интернет-трафика».</a:t>
            </a:r>
          </a:p>
          <a:p>
            <a:pPr marL="720000" algn="just">
              <a:defRPr/>
            </a:pP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 indent="0" algn="just">
              <a:defRPr/>
            </a:pPr>
            <a:endParaRPr lang="ru-RU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 indent="0" algn="just">
              <a:defRPr/>
            </a:pPr>
            <a:endParaRPr lang="ru-RU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 algn="just">
              <a:defRPr/>
            </a:pPr>
            <a:endParaRPr lang="ru-RU" sz="12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871E8-C436-4882-BF81-B51AE28F1803}"/>
              </a:ext>
            </a:extLst>
          </p:cNvPr>
          <p:cNvSpPr/>
          <p:nvPr/>
        </p:nvSpPr>
        <p:spPr>
          <a:xfrm>
            <a:off x="179512" y="318615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Закон РК от 5 июля 2004 года №567 «О связи»: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 bwMode="auto">
          <a:xfrm>
            <a:off x="971600" y="1783933"/>
            <a:ext cx="3367669" cy="617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ТОИТ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1"/>
          </p:nvPr>
        </p:nvSpPr>
        <p:spPr bwMode="auto">
          <a:xfrm>
            <a:off x="395536" y="3219822"/>
            <a:ext cx="8424936" cy="2167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defRPr/>
            </a:pP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Точка Обмена Интернет-Трафиком – </a:t>
            </a:r>
            <a:r>
              <a:rPr lang="ru-RU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Аппаратно-Программный Комплекс по пропуску (обмену) интернет-трафика операторов связи на территории РК.</a:t>
            </a:r>
          </a:p>
          <a:p>
            <a:pPr indent="0">
              <a:defRPr/>
            </a:pPr>
            <a:endParaRPr lang="ru-RU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indent="0">
              <a:defRPr/>
            </a:pPr>
            <a:r>
              <a:rPr lang="ru-RU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Закон «О связи» статья 2 п. 30-3</a:t>
            </a:r>
            <a:endParaRPr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DFA0B28-1A65-40E6-9B6C-798F405C50B4}"/>
              </a:ext>
            </a:extLst>
          </p:cNvPr>
          <p:cNvGrpSpPr/>
          <p:nvPr/>
        </p:nvGrpSpPr>
        <p:grpSpPr>
          <a:xfrm>
            <a:off x="6372200" y="627534"/>
            <a:ext cx="1571479" cy="2088232"/>
            <a:chOff x="984297" y="555526"/>
            <a:chExt cx="1571479" cy="208823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6464" y="555526"/>
              <a:ext cx="1499471" cy="1595591"/>
            </a:xfrm>
            <a:prstGeom prst="rect">
              <a:avLst/>
            </a:prstGeom>
          </p:spPr>
        </p:pic>
        <p:sp>
          <p:nvSpPr>
            <p:cNvPr id="5" name="Google Shape;175;p30">
              <a:extLst>
                <a:ext uri="{FF2B5EF4-FFF2-40B4-BE49-F238E27FC236}">
                  <a16:creationId xmlns:a16="http://schemas.microsoft.com/office/drawing/2014/main" id="{0B1B2C3E-A770-41CD-8A94-48E2C898BA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84297" y="2143973"/>
              <a:ext cx="1571479" cy="499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100"/>
                <a:buFont typeface="Fira Sans Condensed Light"/>
                <a:buNone/>
                <a:defRPr sz="1400" b="0" i="0" u="none" strike="noStrike" cap="none">
                  <a:solidFill>
                    <a:schemeClr val="lt2"/>
                  </a:solidFill>
                  <a:latin typeface="Fira Sans Condensed Light"/>
                  <a:ea typeface="Fira Sans Condensed Light"/>
                  <a:cs typeface="Fira Sans Condensed Light"/>
                </a:defRPr>
              </a:lvl1pPr>
              <a:lvl2pPr marL="914400" marR="0" lvl="1" indent="-30480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100"/>
                <a:buFont typeface="Fira Sans Condensed Light"/>
                <a:buNone/>
                <a:defRPr sz="2100" b="0" i="0" u="none" strike="noStrike" cap="none">
                  <a:solidFill>
                    <a:schemeClr val="lt2"/>
                  </a:solidFill>
                  <a:latin typeface="Fira Sans Condensed Light"/>
                  <a:ea typeface="Fira Sans Condensed Light"/>
                  <a:cs typeface="Fira Sans Condensed Light"/>
                </a:defRPr>
              </a:lvl2pPr>
              <a:lvl3pPr marL="1371600" marR="0" lvl="2" indent="-30480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100"/>
                <a:buFont typeface="Fira Sans Condensed Light"/>
                <a:buNone/>
                <a:defRPr sz="2100" b="0" i="0" u="none" strike="noStrike" cap="none">
                  <a:solidFill>
                    <a:schemeClr val="lt2"/>
                  </a:solidFill>
                  <a:latin typeface="Fira Sans Condensed Light"/>
                  <a:ea typeface="Fira Sans Condensed Light"/>
                  <a:cs typeface="Fira Sans Condensed Light"/>
                </a:defRPr>
              </a:lvl3pPr>
              <a:lvl4pPr marL="1828800" marR="0" lvl="3" indent="-30480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100"/>
                <a:buFont typeface="Fira Sans Condensed Light"/>
                <a:buNone/>
                <a:defRPr sz="2100" b="0" i="0" u="none" strike="noStrike" cap="none">
                  <a:solidFill>
                    <a:schemeClr val="lt2"/>
                  </a:solidFill>
                  <a:latin typeface="Fira Sans Condensed Light"/>
                  <a:ea typeface="Fira Sans Condensed Light"/>
                  <a:cs typeface="Fira Sans Condensed Light"/>
                </a:defRPr>
              </a:lvl4pPr>
              <a:lvl5pPr marL="2286000" marR="0" lvl="4" indent="-30480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100"/>
                <a:buFont typeface="Fira Sans Condensed Light"/>
                <a:buNone/>
                <a:defRPr sz="2100" b="0" i="0" u="none" strike="noStrike" cap="none">
                  <a:solidFill>
                    <a:schemeClr val="lt2"/>
                  </a:solidFill>
                  <a:latin typeface="Fira Sans Condensed Light"/>
                  <a:ea typeface="Fira Sans Condensed Light"/>
                  <a:cs typeface="Fira Sans Condensed Light"/>
                </a:defRPr>
              </a:lvl5pPr>
              <a:lvl6pPr marL="2743200" marR="0" lvl="5" indent="-30480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100"/>
                <a:buFont typeface="Fira Sans Condensed Light"/>
                <a:buNone/>
                <a:defRPr sz="2100" b="0" i="0" u="none" strike="noStrike" cap="none">
                  <a:solidFill>
                    <a:schemeClr val="lt2"/>
                  </a:solidFill>
                  <a:latin typeface="Fira Sans Condensed Light"/>
                  <a:ea typeface="Fira Sans Condensed Light"/>
                  <a:cs typeface="Fira Sans Condensed Light"/>
                </a:defRPr>
              </a:lvl6pPr>
              <a:lvl7pPr marL="3200400" marR="0" lvl="6" indent="-30480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100"/>
                <a:buFont typeface="Fira Sans Condensed Light"/>
                <a:buNone/>
                <a:defRPr sz="2100" b="0" i="0" u="none" strike="noStrike" cap="none">
                  <a:solidFill>
                    <a:schemeClr val="lt2"/>
                  </a:solidFill>
                  <a:latin typeface="Fira Sans Condensed Light"/>
                  <a:ea typeface="Fira Sans Condensed Light"/>
                  <a:cs typeface="Fira Sans Condensed Light"/>
                </a:defRPr>
              </a:lvl7pPr>
              <a:lvl8pPr marL="3657600" marR="0" lvl="7" indent="-30480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100"/>
                <a:buFont typeface="Fira Sans Condensed Light"/>
                <a:buNone/>
                <a:defRPr sz="2100" b="0" i="0" u="none" strike="noStrike" cap="none">
                  <a:solidFill>
                    <a:schemeClr val="lt2"/>
                  </a:solidFill>
                  <a:latin typeface="Fira Sans Condensed Light"/>
                  <a:ea typeface="Fira Sans Condensed Light"/>
                  <a:cs typeface="Fira Sans Condensed Light"/>
                </a:defRPr>
              </a:lvl8pPr>
              <a:lvl9pPr marL="4114800" marR="0" lvl="8" indent="-30480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100"/>
                <a:buFont typeface="Fira Sans Condensed Light"/>
                <a:buNone/>
                <a:defRPr sz="2100" b="0" i="0" u="none" strike="noStrike" cap="none">
                  <a:solidFill>
                    <a:schemeClr val="lt2"/>
                  </a:solidFill>
                  <a:latin typeface="Fira Sans Condensed Light"/>
                  <a:ea typeface="Fira Sans Condensed Light"/>
                  <a:cs typeface="Fira Sans Condensed Light"/>
                </a:defRPr>
              </a:lvl9pPr>
            </a:lstStyle>
            <a:p>
              <a:pPr marL="0" indent="0">
                <a:defRPr/>
              </a:pPr>
              <a:r>
                <a:rPr lang="en-US" sz="2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KAZ GOV-IX</a:t>
              </a:r>
              <a:endPara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951" y="627534"/>
            <a:ext cx="778448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lt2"/>
                </a:solidFill>
                <a:latin typeface="Calibri" panose="020F0502020204030204" pitchFamily="34" charset="0"/>
                <a:ea typeface="Fira Sans Condensed Light"/>
                <a:cs typeface="Calibri" panose="020F0502020204030204" pitchFamily="34" charset="0"/>
              </a:rPr>
              <a:t>Задачи ТОИТ </a:t>
            </a:r>
            <a:r>
              <a:rPr lang="ru-RU" sz="3000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Fira Sans Condensed Light"/>
                <a:cs typeface="Calibri" panose="020F0502020204030204" pitchFamily="34" charset="0"/>
              </a:rPr>
              <a:t>  </a:t>
            </a:r>
          </a:p>
          <a:p>
            <a:pPr algn="just"/>
            <a:endParaRPr lang="en-US"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Fira Sans Condensed Light"/>
              <a:cs typeface="Calibri" panose="020F0502020204030204" pitchFamily="34" charset="0"/>
            </a:endParaRPr>
          </a:p>
          <a:p>
            <a:pPr algn="just"/>
            <a:r>
              <a:rPr lang="ru-RU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Обеспечить связанность сетей казахстанских операторов </a:t>
            </a:r>
            <a:r>
              <a:rPr lang="ru-RU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Fira Sans Condensed Light"/>
                <a:cs typeface="Calibri" panose="020F0502020204030204" pitchFamily="34" charset="0"/>
              </a:rPr>
              <a:t>(</a:t>
            </a:r>
            <a:r>
              <a:rPr lang="ru-RU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отказоустойчивого функционирования Казахстанского сегмента сети Интернет</a:t>
            </a:r>
            <a:r>
              <a:rPr lang="ru-RU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Fira Sans Condensed Light"/>
                <a:cs typeface="Calibri" panose="020F0502020204030204" pitchFamily="34" charset="0"/>
              </a:rPr>
              <a:t>);</a:t>
            </a:r>
            <a:endParaRPr lang="en-US"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Fira Sans Condensed Light"/>
              <a:cs typeface="Calibri" panose="020F0502020204030204" pitchFamily="34" charset="0"/>
            </a:endParaRPr>
          </a:p>
          <a:p>
            <a:pPr algn="just"/>
            <a:endParaRPr lang="ru-RU"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Fira Sans Condensed Light"/>
              <a:cs typeface="Calibri" panose="020F0502020204030204" pitchFamily="34" charset="0"/>
            </a:endParaRPr>
          </a:p>
          <a:p>
            <a:pPr algn="just"/>
            <a:r>
              <a:rPr lang="ru-RU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Fira Sans Condensed Light"/>
                <a:cs typeface="Calibri" panose="020F0502020204030204" pitchFamily="34" charset="0"/>
              </a:rPr>
              <a:t>Повышение информационной безопасности (</a:t>
            </a:r>
            <a:r>
              <a:rPr lang="ru-RU" b="1" dirty="0">
                <a:solidFill>
                  <a:schemeClr val="lt2"/>
                </a:solidFill>
                <a:latin typeface="Calibri" panose="020F0502020204030204" pitchFamily="34" charset="0"/>
                <a:ea typeface="Fira Sans Condensed Light"/>
                <a:cs typeface="Calibri" panose="020F0502020204030204" pitchFamily="34" charset="0"/>
              </a:rPr>
              <a:t>исключается возможность влияния на Казахстанский сегмент сети на территории других стран</a:t>
            </a:r>
            <a:r>
              <a:rPr lang="ru-RU" b="1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Fira Sans Condensed Light"/>
                <a:cs typeface="Calibri" panose="020F0502020204030204" pitchFamily="34" charset="0"/>
              </a:rPr>
              <a:t>); </a:t>
            </a:r>
            <a:endParaRPr lang="en-US"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Fira Sans Condensed Light"/>
              <a:cs typeface="Calibri" panose="020F0502020204030204" pitchFamily="34" charset="0"/>
            </a:endParaRPr>
          </a:p>
          <a:p>
            <a:pPr algn="just"/>
            <a:endParaRPr lang="ru-RU"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Fira Sans Condensed Light"/>
              <a:cs typeface="Calibri" panose="020F0502020204030204" pitchFamily="34" charset="0"/>
            </a:endParaRPr>
          </a:p>
          <a:p>
            <a:pPr algn="just"/>
            <a:r>
              <a:rPr lang="ru-RU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Сокращение маршрутов передачи Интернет трафика для внутренних Интернет-ресурсов, повышение их доступности</a:t>
            </a:r>
          </a:p>
          <a:p>
            <a:pPr algn="just"/>
            <a:r>
              <a:rPr lang="ru-RU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ru-RU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Распределение трафика по городам Республики</a:t>
            </a:r>
          </a:p>
          <a:p>
            <a:pPr algn="just"/>
            <a:r>
              <a:rPr lang="ru-RU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ru-RU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счет прямого подключения к точкам обмена трафиком информационных систем государственных органов  повышение надежности и устойчивости их функционирования.</a:t>
            </a:r>
          </a:p>
          <a:p>
            <a:pPr algn="just"/>
            <a:endParaRPr lang="en-US" sz="1200" i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Fira Sans Condensed Light"/>
              <a:cs typeface="Calibri" panose="020F0502020204030204" pitchFamily="34" charset="0"/>
            </a:endParaRPr>
          </a:p>
        </p:txBody>
      </p:sp>
      <p:pic>
        <p:nvPicPr>
          <p:cNvPr id="594" name="Рисунок 59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8424" y="195486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5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0862B8-391F-49A6-A7E2-BFC67557679C}"/>
              </a:ext>
            </a:extLst>
          </p:cNvPr>
          <p:cNvSpPr/>
          <p:nvPr/>
        </p:nvSpPr>
        <p:spPr>
          <a:xfrm>
            <a:off x="310636" y="1923678"/>
            <a:ext cx="8446936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endParaRPr lang="ru-RU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</a:pPr>
            <a:endParaRPr lang="ru-RU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2023 г. были развернуты узлы ТОИТ в городах: 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Актау, Актобе, Атырау, Жезказган Караганда, Кокшетау, Костанай, Кызылорда, Павлодар, Петропавловск, Семей, Талдыкорган, Тараз, Уральск, Усть-Каменогорск, Шымкент.</a:t>
            </a:r>
          </a:p>
          <a:p>
            <a:pPr indent="450215" algn="just">
              <a:lnSpc>
                <a:spcPct val="107000"/>
              </a:lnSpc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4ECE5-C9EA-48C8-A6B1-253CBDC27384}"/>
              </a:ext>
            </a:extLst>
          </p:cNvPr>
          <p:cNvSpPr txBox="1"/>
          <p:nvPr/>
        </p:nvSpPr>
        <p:spPr>
          <a:xfrm>
            <a:off x="755576" y="141962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8F8F8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Астана – апрель </a:t>
            </a:r>
            <a:r>
              <a:rPr lang="ru-RU" dirty="0">
                <a:solidFill>
                  <a:srgbClr val="F8F8F8"/>
                </a:solidFill>
              </a:rPr>
              <a:t>2016 г. </a:t>
            </a:r>
          </a:p>
          <a:p>
            <a:r>
              <a:rPr lang="ru-RU" dirty="0">
                <a:solidFill>
                  <a:srgbClr val="F8F8F8"/>
                </a:solidFill>
              </a:rPr>
              <a:t>Алматы – август 2016 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ID4096" dirty="0">
              <a:solidFill>
                <a:srgbClr val="F8F8F8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2326BF-E901-4A67-847B-00555FE8663D}"/>
              </a:ext>
            </a:extLst>
          </p:cNvPr>
          <p:cNvSpPr/>
          <p:nvPr/>
        </p:nvSpPr>
        <p:spPr>
          <a:xfrm>
            <a:off x="377275" y="669819"/>
            <a:ext cx="3762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8F8F8"/>
                </a:solidFill>
              </a:rPr>
              <a:t>Хронология ТОИТ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ED629C-DE6E-4883-AC22-656A9CD1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9833" y="186078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hlinkClick r:id="rId2" action="ppaction://program"/>
            <a:hlinkHover r:id="rId3" action="ppaction://program" highlightClick="1"/>
            <a:extLst>
              <a:ext uri="{FF2B5EF4-FFF2-40B4-BE49-F238E27FC236}">
                <a16:creationId xmlns:a16="http://schemas.microsoft.com/office/drawing/2014/main" id="{95FD32A5-576B-4A24-B0B7-FC27B5D1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-5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3" y="1026931"/>
            <a:ext cx="8163757" cy="4064664"/>
          </a:xfrm>
          <a:prstGeom prst="rect">
            <a:avLst/>
          </a:prstGeom>
          <a:noFill/>
          <a:ln>
            <a:noFill/>
          </a:ln>
          <a:effectLst>
            <a:glow rad="88900">
              <a:schemeClr val="accent1">
                <a:satMod val="175000"/>
                <a:alpha val="33000"/>
              </a:schemeClr>
            </a:glow>
            <a:outerShdw blurRad="228600" dist="35921" dir="2700000" sx="35000" sy="35000" algn="ctr" rotWithShape="0">
              <a:schemeClr val="bg2">
                <a:alpha val="84000"/>
              </a:scheme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C840CF2-DAEA-494F-AC78-A8A656453761}"/>
              </a:ext>
            </a:extLst>
          </p:cNvPr>
          <p:cNvGrpSpPr/>
          <p:nvPr/>
        </p:nvGrpSpPr>
        <p:grpSpPr>
          <a:xfrm>
            <a:off x="835706" y="1025017"/>
            <a:ext cx="6531919" cy="3163802"/>
            <a:chOff x="1037424" y="707145"/>
            <a:chExt cx="6531919" cy="3106235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0BD5F41D-DE86-48CB-8700-E99BA1F7D271}"/>
                </a:ext>
              </a:extLst>
            </p:cNvPr>
            <p:cNvGrpSpPr/>
            <p:nvPr/>
          </p:nvGrpSpPr>
          <p:grpSpPr>
            <a:xfrm>
              <a:off x="1037424" y="3308687"/>
              <a:ext cx="796967" cy="504693"/>
              <a:chOff x="3699964" y="2043254"/>
              <a:chExt cx="1233298" cy="874799"/>
            </a:xfrm>
          </p:grpSpPr>
          <p:pic>
            <p:nvPicPr>
              <p:cNvPr id="26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283FA85F-992E-4F3C-A6D4-FD72EE7F4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395" y="2043254"/>
                <a:ext cx="387247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E42B08-6D11-4F93-AAB0-2BC8FC179D47}"/>
                  </a:ext>
                </a:extLst>
              </p:cNvPr>
              <p:cNvSpPr txBox="1"/>
              <p:nvPr/>
            </p:nvSpPr>
            <p:spPr>
              <a:xfrm>
                <a:off x="3699964" y="2394282"/>
                <a:ext cx="1233298" cy="52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Актау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61848CF-9EA3-4352-AD74-1B219FF3747B}"/>
                </a:ext>
              </a:extLst>
            </p:cNvPr>
            <p:cNvGrpSpPr/>
            <p:nvPr/>
          </p:nvGrpSpPr>
          <p:grpSpPr>
            <a:xfrm>
              <a:off x="1103855" y="1469679"/>
              <a:ext cx="1139164" cy="489691"/>
              <a:chOff x="4277083" y="1512379"/>
              <a:chExt cx="1762843" cy="848798"/>
            </a:xfrm>
          </p:grpSpPr>
          <p:pic>
            <p:nvPicPr>
              <p:cNvPr id="24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E0461F17-220F-4C4F-AC85-7D63FEB064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1176" y="1512379"/>
                <a:ext cx="387247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1B92FF-3584-46FE-A607-91F1CAAB832F}"/>
                  </a:ext>
                </a:extLst>
              </p:cNvPr>
              <p:cNvSpPr txBox="1"/>
              <p:nvPr/>
            </p:nvSpPr>
            <p:spPr>
              <a:xfrm>
                <a:off x="4277083" y="1837403"/>
                <a:ext cx="1762843" cy="52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Уральск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9082EE6D-5653-46BF-A3A3-239EBD3DD5A2}"/>
                </a:ext>
              </a:extLst>
            </p:cNvPr>
            <p:cNvGrpSpPr/>
            <p:nvPr/>
          </p:nvGrpSpPr>
          <p:grpSpPr>
            <a:xfrm>
              <a:off x="3296645" y="1263699"/>
              <a:ext cx="2059566" cy="588397"/>
              <a:chOff x="4144315" y="1583293"/>
              <a:chExt cx="3187155" cy="1019888"/>
            </a:xfrm>
          </p:grpSpPr>
          <p:pic>
            <p:nvPicPr>
              <p:cNvPr id="22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07DFDA99-A847-4BEE-9BF9-745A8FE57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4285" y="1713203"/>
                <a:ext cx="387247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78470E-D444-4777-8933-CB88841BB4AD}"/>
                  </a:ext>
                </a:extLst>
              </p:cNvPr>
              <p:cNvSpPr txBox="1"/>
              <p:nvPr/>
            </p:nvSpPr>
            <p:spPr>
              <a:xfrm>
                <a:off x="4144315" y="2079408"/>
                <a:ext cx="1807954" cy="52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Костанай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81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F642936B-780F-4E29-9AA9-00DBA32CBB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5226" y="1583293"/>
                <a:ext cx="387247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CF40A01-8247-46F3-8143-2E70F8E1D2EC}"/>
                  </a:ext>
                </a:extLst>
              </p:cNvPr>
              <p:cNvSpPr txBox="1"/>
              <p:nvPr/>
            </p:nvSpPr>
            <p:spPr>
              <a:xfrm>
                <a:off x="5767767" y="1925083"/>
                <a:ext cx="1563703" cy="52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Кокшетау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01F872F3-C736-46AE-A862-23BD2393B3AB}"/>
                </a:ext>
              </a:extLst>
            </p:cNvPr>
            <p:cNvGrpSpPr/>
            <p:nvPr/>
          </p:nvGrpSpPr>
          <p:grpSpPr>
            <a:xfrm>
              <a:off x="4592258" y="707145"/>
              <a:ext cx="1527905" cy="468709"/>
              <a:chOff x="4576541" y="1633764"/>
              <a:chExt cx="2364412" cy="812428"/>
            </a:xfrm>
          </p:grpSpPr>
          <p:pic>
            <p:nvPicPr>
              <p:cNvPr id="20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E300850A-0AE0-4C8C-A355-2C541E786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5205" y="1633764"/>
                <a:ext cx="387246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2FCB8A-8842-4B08-8AAF-5F74968F31AA}"/>
                  </a:ext>
                </a:extLst>
              </p:cNvPr>
              <p:cNvSpPr txBox="1"/>
              <p:nvPr/>
            </p:nvSpPr>
            <p:spPr>
              <a:xfrm>
                <a:off x="4576541" y="1922419"/>
                <a:ext cx="2364412" cy="52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Петропавловск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FA864340-8172-4135-8B94-64C10FF2C501}"/>
                </a:ext>
              </a:extLst>
            </p:cNvPr>
            <p:cNvGrpSpPr/>
            <p:nvPr/>
          </p:nvGrpSpPr>
          <p:grpSpPr>
            <a:xfrm>
              <a:off x="6802141" y="1865366"/>
              <a:ext cx="767202" cy="543742"/>
              <a:chOff x="5138480" y="1626456"/>
              <a:chExt cx="1187236" cy="942486"/>
            </a:xfrm>
          </p:grpSpPr>
          <p:pic>
            <p:nvPicPr>
              <p:cNvPr id="18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8AD0C629-2E4B-474A-AFB2-E8D7EBEE8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3116" y="1626456"/>
                <a:ext cx="387246" cy="42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FCB265-7A12-497D-B91A-2F6B258A1E26}"/>
                  </a:ext>
                </a:extLst>
              </p:cNvPr>
              <p:cNvSpPr txBox="1"/>
              <p:nvPr/>
            </p:nvSpPr>
            <p:spPr>
              <a:xfrm>
                <a:off x="5138480" y="2045169"/>
                <a:ext cx="1187236" cy="52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Семей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AA84A54A-D61F-412D-9BD8-EE01A824811B}"/>
                </a:ext>
              </a:extLst>
            </p:cNvPr>
            <p:cNvGrpSpPr/>
            <p:nvPr/>
          </p:nvGrpSpPr>
          <p:grpSpPr>
            <a:xfrm>
              <a:off x="5597208" y="2238448"/>
              <a:ext cx="1204931" cy="525799"/>
              <a:chOff x="8133026" y="2515677"/>
              <a:chExt cx="1434320" cy="701063"/>
            </a:xfrm>
          </p:grpSpPr>
          <p:pic>
            <p:nvPicPr>
              <p:cNvPr id="16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18028EE6-8ACD-4AFD-A8E4-3F29E43E8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4" y="2515677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94E240-F0A9-47D6-A9F8-B482E3CCFE2B}"/>
                  </a:ext>
                </a:extLst>
              </p:cNvPr>
              <p:cNvSpPr txBox="1"/>
              <p:nvPr/>
            </p:nvSpPr>
            <p:spPr>
              <a:xfrm>
                <a:off x="8133026" y="2813839"/>
                <a:ext cx="1434320" cy="40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Караганда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23877B0-64A2-47A2-8228-16F6F4D12D82}"/>
              </a:ext>
            </a:extLst>
          </p:cNvPr>
          <p:cNvGrpSpPr/>
          <p:nvPr/>
        </p:nvGrpSpPr>
        <p:grpSpPr>
          <a:xfrm>
            <a:off x="2925844" y="2238174"/>
            <a:ext cx="5844350" cy="2667322"/>
            <a:chOff x="2959654" y="1886756"/>
            <a:chExt cx="5844350" cy="2667322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E2A8AE4C-3A94-41C2-928A-72E072BD453A}"/>
                </a:ext>
              </a:extLst>
            </p:cNvPr>
            <p:cNvGrpSpPr/>
            <p:nvPr/>
          </p:nvGrpSpPr>
          <p:grpSpPr>
            <a:xfrm>
              <a:off x="7432066" y="1886756"/>
              <a:ext cx="1371938" cy="746842"/>
              <a:chOff x="7956373" y="2515677"/>
              <a:chExt cx="1633121" cy="995791"/>
            </a:xfrm>
          </p:grpSpPr>
          <p:pic>
            <p:nvPicPr>
              <p:cNvPr id="45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D934E5DB-2DE1-4213-8A10-336D27886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4" y="2515677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F6DD44-43C8-4049-91F8-D46AC3B07DC2}"/>
                  </a:ext>
                </a:extLst>
              </p:cNvPr>
              <p:cNvSpPr txBox="1"/>
              <p:nvPr/>
            </p:nvSpPr>
            <p:spPr>
              <a:xfrm>
                <a:off x="7956373" y="2813840"/>
                <a:ext cx="1633121" cy="697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Усть-Каменогорск</a:t>
                </a:r>
                <a:endParaRPr lang="ru-RU" sz="105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E1553B9F-ABCF-47D9-902D-E4DEC0474509}"/>
                </a:ext>
              </a:extLst>
            </p:cNvPr>
            <p:cNvGrpSpPr/>
            <p:nvPr/>
          </p:nvGrpSpPr>
          <p:grpSpPr>
            <a:xfrm>
              <a:off x="6485428" y="2787773"/>
              <a:ext cx="1411356" cy="531399"/>
              <a:chOff x="8053657" y="2515677"/>
              <a:chExt cx="1680045" cy="708533"/>
            </a:xfrm>
          </p:grpSpPr>
          <p:pic>
            <p:nvPicPr>
              <p:cNvPr id="43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E7F95703-E379-47C0-BFF8-D301B9B5B0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4" y="2515677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83FF94-C95F-4262-8EAE-A7E057458EE4}"/>
                  </a:ext>
                </a:extLst>
              </p:cNvPr>
              <p:cNvSpPr txBox="1"/>
              <p:nvPr/>
            </p:nvSpPr>
            <p:spPr>
              <a:xfrm>
                <a:off x="8053657" y="2813840"/>
                <a:ext cx="1680045" cy="410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Талдыкорган</a:t>
                </a:r>
                <a:endParaRPr lang="ru-RU" sz="9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C32072A9-106D-4DE1-A71A-A2DCC97324C4}"/>
                </a:ext>
              </a:extLst>
            </p:cNvPr>
            <p:cNvGrpSpPr/>
            <p:nvPr/>
          </p:nvGrpSpPr>
          <p:grpSpPr>
            <a:xfrm>
              <a:off x="4353611" y="2580809"/>
              <a:ext cx="1411356" cy="531399"/>
              <a:chOff x="8020420" y="2515677"/>
              <a:chExt cx="1680043" cy="708530"/>
            </a:xfrm>
          </p:grpSpPr>
          <p:pic>
            <p:nvPicPr>
              <p:cNvPr id="41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7DAF5281-FC96-43D3-9F50-1F2BF22BD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4" y="2515677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DEA5E8-43D2-4E12-B433-F423A49EAC6C}"/>
                  </a:ext>
                </a:extLst>
              </p:cNvPr>
              <p:cNvSpPr txBox="1"/>
              <p:nvPr/>
            </p:nvSpPr>
            <p:spPr>
              <a:xfrm>
                <a:off x="8020420" y="2813839"/>
                <a:ext cx="1680043" cy="41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Жезказган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4C882622-60E4-443D-85D9-4DB485CC0314}"/>
                </a:ext>
              </a:extLst>
            </p:cNvPr>
            <p:cNvGrpSpPr/>
            <p:nvPr/>
          </p:nvGrpSpPr>
          <p:grpSpPr>
            <a:xfrm>
              <a:off x="2959654" y="3163140"/>
              <a:ext cx="1168315" cy="543458"/>
              <a:chOff x="7365364" y="2493632"/>
              <a:chExt cx="1390733" cy="724610"/>
            </a:xfrm>
          </p:grpSpPr>
          <p:pic>
            <p:nvPicPr>
              <p:cNvPr id="39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699C3F6C-EEEA-4115-8807-F84D03D656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1232" y="2493632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F2AAF7-4DDA-447E-A669-C9D8F8E5F4CF}"/>
                  </a:ext>
                </a:extLst>
              </p:cNvPr>
              <p:cNvSpPr txBox="1"/>
              <p:nvPr/>
            </p:nvSpPr>
            <p:spPr>
              <a:xfrm>
                <a:off x="7365364" y="2807873"/>
                <a:ext cx="1390733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Кызылорда</a:t>
                </a:r>
                <a:endParaRPr lang="ru-RU" sz="11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14DE107-5C98-4B6A-A906-8284FB6FD052}"/>
                </a:ext>
              </a:extLst>
            </p:cNvPr>
            <p:cNvGrpSpPr/>
            <p:nvPr/>
          </p:nvGrpSpPr>
          <p:grpSpPr>
            <a:xfrm>
              <a:off x="4298848" y="3965603"/>
              <a:ext cx="1257029" cy="588475"/>
              <a:chOff x="7988994" y="2834199"/>
              <a:chExt cx="1096741" cy="575098"/>
            </a:xfrm>
          </p:grpSpPr>
          <p:pic>
            <p:nvPicPr>
              <p:cNvPr id="37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671FD91C-4CEA-48EC-ADD9-9E66C99E51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1424" y="2834199"/>
                <a:ext cx="231880" cy="255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631A06-203E-4294-A0B8-DBCF4897B425}"/>
                  </a:ext>
                </a:extLst>
              </p:cNvPr>
              <p:cNvSpPr txBox="1"/>
              <p:nvPr/>
            </p:nvSpPr>
            <p:spPr>
              <a:xfrm>
                <a:off x="7988994" y="3078439"/>
                <a:ext cx="1096741" cy="330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sz="16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Шымкент</a:t>
                </a:r>
                <a:endParaRPr lang="ru-RU" sz="16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386D0546-82D0-4A2A-B736-1B0AC8D52312}"/>
                </a:ext>
              </a:extLst>
            </p:cNvPr>
            <p:cNvGrpSpPr/>
            <p:nvPr/>
          </p:nvGrpSpPr>
          <p:grpSpPr>
            <a:xfrm>
              <a:off x="5354648" y="3343202"/>
              <a:ext cx="769448" cy="531399"/>
              <a:chOff x="8264580" y="2515677"/>
              <a:chExt cx="915932" cy="708530"/>
            </a:xfrm>
          </p:grpSpPr>
          <p:pic>
            <p:nvPicPr>
              <p:cNvPr id="35" name="Picture 8" descr="C:\Users\Assel.Abykayeva\Desktop\Срочное поручение\элементы\2 слайд\Ресурс 4.png">
                <a:extLst>
                  <a:ext uri="{FF2B5EF4-FFF2-40B4-BE49-F238E27FC236}">
                    <a16:creationId xmlns:a16="http://schemas.microsoft.com/office/drawing/2014/main" id="{1EC52EC7-92A4-43F3-96F1-DDFA366EA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424" y="2515677"/>
                <a:ext cx="297882" cy="32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A3BEE8-B566-4A96-8AC1-58BDFFB21119}"/>
                  </a:ext>
                </a:extLst>
              </p:cNvPr>
              <p:cNvSpPr txBox="1"/>
              <p:nvPr/>
            </p:nvSpPr>
            <p:spPr>
              <a:xfrm>
                <a:off x="8264580" y="2813839"/>
                <a:ext cx="915932" cy="41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k-KZ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Тараз</a:t>
                </a:r>
                <a:endParaRPr lang="ru-RU" sz="12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EA781852-4BA8-46F6-9448-77A0B9743D45}"/>
              </a:ext>
            </a:extLst>
          </p:cNvPr>
          <p:cNvGrpSpPr/>
          <p:nvPr/>
        </p:nvGrpSpPr>
        <p:grpSpPr>
          <a:xfrm>
            <a:off x="4642974" y="2107048"/>
            <a:ext cx="900210" cy="602832"/>
            <a:chOff x="4723931" y="1924865"/>
            <a:chExt cx="1071588" cy="803777"/>
          </a:xfrm>
        </p:grpSpPr>
        <p:pic>
          <p:nvPicPr>
            <p:cNvPr id="67" name="Picture 8" descr="C:\Users\Assel.Abykayeva\Desktop\Срочное поручение\элементы\2 слайд\Ресурс 4.png">
              <a:extLst>
                <a:ext uri="{FF2B5EF4-FFF2-40B4-BE49-F238E27FC236}">
                  <a16:creationId xmlns:a16="http://schemas.microsoft.com/office/drawing/2014/main" id="{B7E890CA-8AD9-4D2D-BB6C-A9A1319D1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96" y="1924865"/>
              <a:ext cx="387246" cy="42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4643EC0-0D89-4E25-AB73-1F5E2EBC88ED}"/>
                </a:ext>
              </a:extLst>
            </p:cNvPr>
            <p:cNvSpPr txBox="1"/>
            <p:nvPr/>
          </p:nvSpPr>
          <p:spPr>
            <a:xfrm>
              <a:off x="4723931" y="2277236"/>
              <a:ext cx="1071588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Астана</a:t>
              </a:r>
              <a:endPara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880B57-2BF5-4985-8A28-5F48A66132C4}"/>
              </a:ext>
            </a:extLst>
          </p:cNvPr>
          <p:cNvGrpSpPr/>
          <p:nvPr/>
        </p:nvGrpSpPr>
        <p:grpSpPr>
          <a:xfrm>
            <a:off x="5790122" y="3976704"/>
            <a:ext cx="1040193" cy="632704"/>
            <a:chOff x="4522350" y="1750116"/>
            <a:chExt cx="1609688" cy="1096685"/>
          </a:xfrm>
        </p:grpSpPr>
        <p:pic>
          <p:nvPicPr>
            <p:cNvPr id="70" name="Picture 8" descr="C:\Users\Assel.Abykayeva\Desktop\Срочное поручение\элементы\2 слайд\Ресурс 4.png">
              <a:extLst>
                <a:ext uri="{FF2B5EF4-FFF2-40B4-BE49-F238E27FC236}">
                  <a16:creationId xmlns:a16="http://schemas.microsoft.com/office/drawing/2014/main" id="{1407252C-5F79-4E71-8738-62DC56969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134" y="1750116"/>
              <a:ext cx="545741" cy="60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0019C8F-B3B9-4332-BDBE-3F3A8172371F}"/>
                </a:ext>
              </a:extLst>
            </p:cNvPr>
            <p:cNvSpPr txBox="1"/>
            <p:nvPr/>
          </p:nvSpPr>
          <p:spPr>
            <a:xfrm>
              <a:off x="4522350" y="2259975"/>
              <a:ext cx="1609688" cy="58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Алматы</a:t>
              </a:r>
              <a:endParaRPr lang="ru-RU" sz="1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3B76AE0-1760-40EA-A0F1-E1F5F6C0778B}"/>
              </a:ext>
            </a:extLst>
          </p:cNvPr>
          <p:cNvGrpSpPr/>
          <p:nvPr/>
        </p:nvGrpSpPr>
        <p:grpSpPr>
          <a:xfrm>
            <a:off x="2418049" y="2401587"/>
            <a:ext cx="908046" cy="510858"/>
            <a:chOff x="4678848" y="1924865"/>
            <a:chExt cx="1405191" cy="885487"/>
          </a:xfrm>
        </p:grpSpPr>
        <p:pic>
          <p:nvPicPr>
            <p:cNvPr id="73" name="Picture 8" descr="C:\Users\Assel.Abykayeva\Desktop\Срочное поручение\элементы\2 слайд\Ресурс 4.png">
              <a:extLst>
                <a:ext uri="{FF2B5EF4-FFF2-40B4-BE49-F238E27FC236}">
                  <a16:creationId xmlns:a16="http://schemas.microsoft.com/office/drawing/2014/main" id="{601D6D80-BDAF-49C7-AA90-BDF8F7BFF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97" y="1924865"/>
              <a:ext cx="387247" cy="42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E8097A3-628B-4D68-B9BF-A99550D3EEBE}"/>
                </a:ext>
              </a:extLst>
            </p:cNvPr>
            <p:cNvSpPr txBox="1"/>
            <p:nvPr/>
          </p:nvSpPr>
          <p:spPr>
            <a:xfrm>
              <a:off x="4678848" y="2276872"/>
              <a:ext cx="1405191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Актобе</a:t>
              </a:r>
              <a:endParaRPr lang="ru-RU" sz="11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B45EE59-AD9B-4B62-982A-B08CB7F0D169}"/>
              </a:ext>
            </a:extLst>
          </p:cNvPr>
          <p:cNvGrpSpPr/>
          <p:nvPr/>
        </p:nvGrpSpPr>
        <p:grpSpPr>
          <a:xfrm>
            <a:off x="1030824" y="2795774"/>
            <a:ext cx="1010477" cy="478603"/>
            <a:chOff x="3747255" y="2179550"/>
            <a:chExt cx="1563701" cy="829577"/>
          </a:xfrm>
        </p:grpSpPr>
        <p:pic>
          <p:nvPicPr>
            <p:cNvPr id="76" name="Picture 8" descr="C:\Users\Assel.Abykayeva\Desktop\Срочное поручение\элементы\2 слайд\Ресурс 4.png">
              <a:extLst>
                <a:ext uri="{FF2B5EF4-FFF2-40B4-BE49-F238E27FC236}">
                  <a16:creationId xmlns:a16="http://schemas.microsoft.com/office/drawing/2014/main" id="{64805E95-7B8F-4AE1-B57C-E065D2AC8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327" y="2179550"/>
              <a:ext cx="387246" cy="42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A47DBBA-2D4F-44B3-B009-1AA40E98FA03}"/>
                </a:ext>
              </a:extLst>
            </p:cNvPr>
            <p:cNvSpPr txBox="1"/>
            <p:nvPr/>
          </p:nvSpPr>
          <p:spPr>
            <a:xfrm>
              <a:off x="3747255" y="2475648"/>
              <a:ext cx="1563701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Атырау</a:t>
              </a:r>
              <a:endParaRPr lang="ru-RU" sz="11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D64FE9D6-B155-4E87-8E0B-BEF7C4CEF3AB}"/>
              </a:ext>
            </a:extLst>
          </p:cNvPr>
          <p:cNvGrpSpPr/>
          <p:nvPr/>
        </p:nvGrpSpPr>
        <p:grpSpPr>
          <a:xfrm>
            <a:off x="5860283" y="1740013"/>
            <a:ext cx="1085456" cy="510858"/>
            <a:chOff x="4451968" y="1924865"/>
            <a:chExt cx="1679730" cy="885487"/>
          </a:xfrm>
        </p:grpSpPr>
        <p:pic>
          <p:nvPicPr>
            <p:cNvPr id="79" name="Picture 8" descr="C:\Users\Assel.Abykayeva\Desktop\Срочное поручение\элементы\2 слайд\Ресурс 4.png">
              <a:extLst>
                <a:ext uri="{FF2B5EF4-FFF2-40B4-BE49-F238E27FC236}">
                  <a16:creationId xmlns:a16="http://schemas.microsoft.com/office/drawing/2014/main" id="{B2B81AAC-7E68-49B0-BCD2-E20A1A70C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96" y="1924865"/>
              <a:ext cx="387246" cy="42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EA55B79-3C23-4487-8C20-4B2D157E6AAF}"/>
                </a:ext>
              </a:extLst>
            </p:cNvPr>
            <p:cNvSpPr txBox="1"/>
            <p:nvPr/>
          </p:nvSpPr>
          <p:spPr>
            <a:xfrm>
              <a:off x="4451968" y="2276872"/>
              <a:ext cx="167973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Павлодар</a:t>
              </a:r>
              <a:endParaRPr lang="ru-RU" sz="11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B895AD-7892-4997-9E7E-0B91EC27B087}"/>
              </a:ext>
            </a:extLst>
          </p:cNvPr>
          <p:cNvSpPr/>
          <p:nvPr/>
        </p:nvSpPr>
        <p:spPr>
          <a:xfrm>
            <a:off x="307520" y="280671"/>
            <a:ext cx="825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Узлы ТОИТ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развернуты в 18 регионах: </a:t>
            </a:r>
            <a:endParaRPr lang="x-none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7A9B88A-595C-4738-A0CB-AA464E48D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419833" y="186078"/>
            <a:ext cx="441156" cy="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4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0375EE-78D8-43AB-A284-D6259051126F}"/>
              </a:ext>
            </a:extLst>
          </p:cNvPr>
          <p:cNvSpPr/>
          <p:nvPr/>
        </p:nvSpPr>
        <p:spPr>
          <a:xfrm>
            <a:off x="179512" y="905108"/>
            <a:ext cx="4248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8F8F8"/>
                </a:solidFill>
              </a:rPr>
              <a:t>АО «</a:t>
            </a:r>
            <a:r>
              <a:rPr lang="ru-RU" dirty="0" err="1">
                <a:solidFill>
                  <a:srgbClr val="F8F8F8"/>
                </a:solidFill>
              </a:rPr>
              <a:t>Казахтелеком</a:t>
            </a:r>
            <a:r>
              <a:rPr lang="ru-RU" dirty="0">
                <a:solidFill>
                  <a:srgbClr val="F8F8F8"/>
                </a:solidFill>
              </a:rPr>
              <a:t>»</a:t>
            </a:r>
          </a:p>
          <a:p>
            <a:r>
              <a:rPr lang="ru-RU" dirty="0">
                <a:solidFill>
                  <a:srgbClr val="F8F8F8"/>
                </a:solidFill>
              </a:rPr>
              <a:t>АО «</a:t>
            </a:r>
            <a:r>
              <a:rPr lang="ru-RU" dirty="0" err="1">
                <a:solidFill>
                  <a:srgbClr val="F8F8F8"/>
                </a:solidFill>
              </a:rPr>
              <a:t>Транстелеком</a:t>
            </a:r>
            <a:r>
              <a:rPr lang="ru-RU" dirty="0">
                <a:solidFill>
                  <a:srgbClr val="F8F8F8"/>
                </a:solidFill>
              </a:rPr>
              <a:t>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</a:t>
            </a:r>
            <a:r>
              <a:rPr lang="en-US" dirty="0">
                <a:solidFill>
                  <a:srgbClr val="F8F8F8"/>
                </a:solidFill>
              </a:rPr>
              <a:t>TNS Plus»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«МОБАЙЛ ТЕЛЕКОМ – СЕРВИС»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</a:t>
            </a:r>
            <a:r>
              <a:rPr lang="en-US" dirty="0">
                <a:solidFill>
                  <a:srgbClr val="F8F8F8"/>
                </a:solidFill>
              </a:rPr>
              <a:t>SMARTNET</a:t>
            </a:r>
            <a:r>
              <a:rPr lang="ru-RU" dirty="0">
                <a:solidFill>
                  <a:srgbClr val="F8F8F8"/>
                </a:solidFill>
              </a:rPr>
              <a:t>»</a:t>
            </a:r>
            <a:endParaRPr lang="en-US" dirty="0">
              <a:solidFill>
                <a:srgbClr val="F8F8F8"/>
              </a:solidFill>
            </a:endParaRPr>
          </a:p>
          <a:p>
            <a:r>
              <a:rPr lang="ru-RU" dirty="0">
                <a:solidFill>
                  <a:srgbClr val="F8F8F8"/>
                </a:solidFill>
              </a:rPr>
              <a:t>АО «НИТ»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</a:t>
            </a:r>
            <a:r>
              <a:rPr lang="en-US" dirty="0">
                <a:solidFill>
                  <a:srgbClr val="F8F8F8"/>
                </a:solidFill>
              </a:rPr>
              <a:t>NLS Kazakhstan»</a:t>
            </a:r>
          </a:p>
          <a:p>
            <a:r>
              <a:rPr lang="en-US" dirty="0">
                <a:solidFill>
                  <a:srgbClr val="F8F8F8"/>
                </a:solidFill>
              </a:rPr>
              <a:t>TO</a:t>
            </a:r>
            <a:r>
              <a:rPr lang="ru-RU" dirty="0">
                <a:solidFill>
                  <a:srgbClr val="F8F8F8"/>
                </a:solidFill>
              </a:rPr>
              <a:t>О "СТС АСТАНА"</a:t>
            </a:r>
          </a:p>
          <a:p>
            <a:r>
              <a:rPr lang="ru-RU" dirty="0">
                <a:solidFill>
                  <a:srgbClr val="F8F8F8"/>
                </a:solidFill>
              </a:rPr>
              <a:t>АО «</a:t>
            </a:r>
            <a:r>
              <a:rPr lang="ru-RU" dirty="0" err="1">
                <a:solidFill>
                  <a:srgbClr val="F8F8F8"/>
                </a:solidFill>
              </a:rPr>
              <a:t>Казтелепорт</a:t>
            </a:r>
            <a:r>
              <a:rPr lang="ru-RU" dirty="0">
                <a:solidFill>
                  <a:srgbClr val="F8F8F8"/>
                </a:solidFill>
              </a:rPr>
              <a:t>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«Интернет-компания </a:t>
            </a:r>
            <a:r>
              <a:rPr lang="en-US" dirty="0">
                <a:solidFill>
                  <a:srgbClr val="F8F8F8"/>
                </a:solidFill>
              </a:rPr>
              <a:t>PS»</a:t>
            </a:r>
          </a:p>
          <a:p>
            <a:r>
              <a:rPr lang="ru-RU" dirty="0">
                <a:solidFill>
                  <a:srgbClr val="F8F8F8"/>
                </a:solidFill>
              </a:rPr>
              <a:t>ТОО "ИТ -Град" (</a:t>
            </a:r>
            <a:r>
              <a:rPr lang="en-US" dirty="0">
                <a:solidFill>
                  <a:srgbClr val="F8F8F8"/>
                </a:solidFill>
              </a:rPr>
              <a:t>IT-Grad)</a:t>
            </a:r>
          </a:p>
          <a:p>
            <a:r>
              <a:rPr lang="ru-RU" dirty="0">
                <a:solidFill>
                  <a:srgbClr val="F8F8F8"/>
                </a:solidFill>
              </a:rPr>
              <a:t>ТОО «Сеть Казахстан» (</a:t>
            </a:r>
            <a:r>
              <a:rPr lang="en-US" dirty="0">
                <a:solidFill>
                  <a:srgbClr val="F8F8F8"/>
                </a:solidFill>
              </a:rPr>
              <a:t>VOIP_KZ)</a:t>
            </a:r>
          </a:p>
          <a:p>
            <a:r>
              <a:rPr lang="ru-RU" dirty="0">
                <a:solidFill>
                  <a:srgbClr val="F8F8F8"/>
                </a:solidFill>
              </a:rPr>
              <a:t>ТОО «</a:t>
            </a:r>
            <a:r>
              <a:rPr lang="ru-RU" dirty="0" err="1">
                <a:solidFill>
                  <a:srgbClr val="F8F8F8"/>
                </a:solidFill>
              </a:rPr>
              <a:t>Сәтті</a:t>
            </a:r>
            <a:r>
              <a:rPr lang="ru-RU" dirty="0">
                <a:solidFill>
                  <a:srgbClr val="F8F8F8"/>
                </a:solidFill>
              </a:rPr>
              <a:t> Телеком»</a:t>
            </a:r>
          </a:p>
          <a:p>
            <a:r>
              <a:rPr lang="ru-RU" dirty="0">
                <a:solidFill>
                  <a:srgbClr val="F8F8F8"/>
                </a:solidFill>
              </a:rPr>
              <a:t>АО «</a:t>
            </a:r>
            <a:r>
              <a:rPr lang="ru-RU" dirty="0" err="1">
                <a:solidFill>
                  <a:srgbClr val="F8F8F8"/>
                </a:solidFill>
              </a:rPr>
              <a:t>Алма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Телекоммуникейшнс</a:t>
            </a:r>
            <a:r>
              <a:rPr lang="ru-RU" dirty="0">
                <a:solidFill>
                  <a:srgbClr val="F8F8F8"/>
                </a:solidFill>
              </a:rPr>
              <a:t> Казахстан»</a:t>
            </a:r>
          </a:p>
          <a:p>
            <a:r>
              <a:rPr lang="ru-RU" dirty="0">
                <a:solidFill>
                  <a:srgbClr val="F8F8F8"/>
                </a:solidFill>
              </a:rPr>
              <a:t>Казахский центр сетевой информации (</a:t>
            </a:r>
            <a:r>
              <a:rPr lang="en-US" dirty="0" err="1">
                <a:solidFill>
                  <a:srgbClr val="F8F8F8"/>
                </a:solidFill>
              </a:rPr>
              <a:t>KazNIC</a:t>
            </a:r>
            <a:r>
              <a:rPr lang="en-US" dirty="0">
                <a:solidFill>
                  <a:srgbClr val="F8F8F8"/>
                </a:solidFill>
              </a:rPr>
              <a:t>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0D03EF6-F067-4DA2-B7C7-015FAB2FA52D}"/>
              </a:ext>
            </a:extLst>
          </p:cNvPr>
          <p:cNvSpPr/>
          <p:nvPr/>
        </p:nvSpPr>
        <p:spPr>
          <a:xfrm>
            <a:off x="395536" y="237573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Подключено 30 операторов 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BB6747-AC7C-4575-8F0A-5F6A8378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8424" y="195486"/>
            <a:ext cx="441156" cy="4694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C19DDF-C4B5-4275-BCF1-4538810EDE6D}"/>
              </a:ext>
            </a:extLst>
          </p:cNvPr>
          <p:cNvSpPr/>
          <p:nvPr/>
        </p:nvSpPr>
        <p:spPr>
          <a:xfrm>
            <a:off x="4716016" y="915566"/>
            <a:ext cx="42484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8F8F8"/>
                </a:solidFill>
              </a:rPr>
              <a:t>ТОО «Компания </a:t>
            </a:r>
            <a:r>
              <a:rPr lang="en-US" dirty="0">
                <a:solidFill>
                  <a:srgbClr val="F8F8F8"/>
                </a:solidFill>
              </a:rPr>
              <a:t>Hoster.kz»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«В</a:t>
            </a:r>
            <a:r>
              <a:rPr lang="en-US" dirty="0" err="1">
                <a:solidFill>
                  <a:srgbClr val="F8F8F8"/>
                </a:solidFill>
              </a:rPr>
              <a:t>Tcom</a:t>
            </a:r>
            <a:r>
              <a:rPr lang="en-US" dirty="0">
                <a:solidFill>
                  <a:srgbClr val="F8F8F8"/>
                </a:solidFill>
              </a:rPr>
              <a:t> </a:t>
            </a:r>
            <a:r>
              <a:rPr lang="en-US" dirty="0" err="1">
                <a:solidFill>
                  <a:srgbClr val="F8F8F8"/>
                </a:solidFill>
              </a:rPr>
              <a:t>infocommunications</a:t>
            </a:r>
            <a:r>
              <a:rPr lang="en-US" dirty="0">
                <a:solidFill>
                  <a:srgbClr val="F8F8F8"/>
                </a:solidFill>
              </a:rPr>
              <a:t>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</a:t>
            </a:r>
            <a:r>
              <a:rPr lang="ru-RU" dirty="0" err="1">
                <a:solidFill>
                  <a:srgbClr val="F8F8F8"/>
                </a:solidFill>
              </a:rPr>
              <a:t>Тералайн</a:t>
            </a:r>
            <a:r>
              <a:rPr lang="ru-RU" dirty="0">
                <a:solidFill>
                  <a:srgbClr val="F8F8F8"/>
                </a:solidFill>
              </a:rPr>
              <a:t> Телеком»</a:t>
            </a:r>
          </a:p>
          <a:p>
            <a:r>
              <a:rPr lang="ru-RU" dirty="0">
                <a:solidFill>
                  <a:srgbClr val="F8F8F8"/>
                </a:solidFill>
              </a:rPr>
              <a:t>АО    «</a:t>
            </a:r>
            <a:r>
              <a:rPr lang="en-US" dirty="0" err="1">
                <a:solidFill>
                  <a:srgbClr val="F8F8F8"/>
                </a:solidFill>
              </a:rPr>
              <a:t>Jusan</a:t>
            </a:r>
            <a:r>
              <a:rPr lang="en-US" dirty="0">
                <a:solidFill>
                  <a:srgbClr val="F8F8F8"/>
                </a:solidFill>
              </a:rPr>
              <a:t> Mobile»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</a:t>
            </a:r>
            <a:r>
              <a:rPr lang="en-US" dirty="0">
                <a:solidFill>
                  <a:srgbClr val="F8F8F8"/>
                </a:solidFill>
              </a:rPr>
              <a:t>Freedom Telecom»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</a:t>
            </a:r>
            <a:r>
              <a:rPr lang="en-US" dirty="0">
                <a:solidFill>
                  <a:srgbClr val="F8F8F8"/>
                </a:solidFill>
              </a:rPr>
              <a:t>SCS Telecom»</a:t>
            </a:r>
          </a:p>
          <a:p>
            <a:r>
              <a:rPr lang="ru-RU" dirty="0">
                <a:solidFill>
                  <a:srgbClr val="F8F8F8"/>
                </a:solidFill>
              </a:rPr>
              <a:t>ТОО "</a:t>
            </a:r>
            <a:r>
              <a:rPr lang="en-US" dirty="0">
                <a:solidFill>
                  <a:srgbClr val="F8F8F8"/>
                </a:solidFill>
              </a:rPr>
              <a:t>Vista </a:t>
            </a:r>
            <a:r>
              <a:rPr lang="en-US" dirty="0" err="1">
                <a:solidFill>
                  <a:srgbClr val="F8F8F8"/>
                </a:solidFill>
              </a:rPr>
              <a:t>Technologi</a:t>
            </a:r>
            <a:r>
              <a:rPr lang="en-US" dirty="0">
                <a:solidFill>
                  <a:srgbClr val="F8F8F8"/>
                </a:solidFill>
              </a:rPr>
              <a:t>"</a:t>
            </a:r>
          </a:p>
          <a:p>
            <a:r>
              <a:rPr lang="ru-RU" dirty="0">
                <a:solidFill>
                  <a:srgbClr val="F8F8F8"/>
                </a:solidFill>
              </a:rPr>
              <a:t>ТОО "</a:t>
            </a:r>
            <a:r>
              <a:rPr lang="en-US" dirty="0" err="1">
                <a:solidFill>
                  <a:srgbClr val="F8F8F8"/>
                </a:solidFill>
              </a:rPr>
              <a:t>KazNetCom</a:t>
            </a:r>
            <a:r>
              <a:rPr lang="en-US" dirty="0">
                <a:solidFill>
                  <a:srgbClr val="F8F8F8"/>
                </a:solidFill>
              </a:rPr>
              <a:t>"</a:t>
            </a:r>
          </a:p>
          <a:p>
            <a:r>
              <a:rPr lang="ru-RU" dirty="0">
                <a:solidFill>
                  <a:srgbClr val="F8F8F8"/>
                </a:solidFill>
              </a:rPr>
              <a:t>ТОО «ОБИТ-телекоммуникации»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</a:t>
            </a:r>
            <a:r>
              <a:rPr lang="ru-RU" dirty="0" err="1">
                <a:solidFill>
                  <a:srgbClr val="F8F8F8"/>
                </a:solidFill>
              </a:rPr>
              <a:t>Алонстелефонстрой</a:t>
            </a:r>
            <a:r>
              <a:rPr lang="ru-RU" dirty="0">
                <a:solidFill>
                  <a:srgbClr val="F8F8F8"/>
                </a:solidFill>
              </a:rPr>
              <a:t>»</a:t>
            </a:r>
          </a:p>
          <a:p>
            <a:r>
              <a:rPr lang="ru-RU" dirty="0">
                <a:solidFill>
                  <a:srgbClr val="F8F8F8"/>
                </a:solidFill>
              </a:rPr>
              <a:t>АО    «</a:t>
            </a:r>
            <a:r>
              <a:rPr lang="en-US" dirty="0" err="1">
                <a:solidFill>
                  <a:srgbClr val="F8F8F8"/>
                </a:solidFill>
              </a:rPr>
              <a:t>Astel</a:t>
            </a:r>
            <a:r>
              <a:rPr lang="ru-RU" dirty="0">
                <a:solidFill>
                  <a:srgbClr val="F8F8F8"/>
                </a:solidFill>
              </a:rPr>
              <a:t>»</a:t>
            </a:r>
            <a:endParaRPr lang="en-US" dirty="0">
              <a:solidFill>
                <a:srgbClr val="F8F8F8"/>
              </a:solidFill>
            </a:endParaRPr>
          </a:p>
          <a:p>
            <a:r>
              <a:rPr lang="ru-RU" dirty="0">
                <a:solidFill>
                  <a:srgbClr val="F8F8F8"/>
                </a:solidFill>
              </a:rPr>
              <a:t>ТОО «Кайнар-Медиа»</a:t>
            </a:r>
          </a:p>
          <a:p>
            <a:r>
              <a:rPr lang="ru-RU" dirty="0">
                <a:solidFill>
                  <a:srgbClr val="F8F8F8"/>
                </a:solidFill>
              </a:rPr>
              <a:t>ТОО </a:t>
            </a:r>
            <a:r>
              <a:rPr lang="ru-RU" dirty="0" err="1">
                <a:solidFill>
                  <a:srgbClr val="F8F8F8"/>
                </a:solidFill>
              </a:rPr>
              <a:t>Спецавтоматикасервис</a:t>
            </a:r>
            <a:r>
              <a:rPr lang="ru-RU" dirty="0">
                <a:solidFill>
                  <a:srgbClr val="F8F8F8"/>
                </a:solidFill>
              </a:rPr>
              <a:t>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</a:t>
            </a:r>
            <a:r>
              <a:rPr lang="ru-RU" dirty="0" err="1">
                <a:solidFill>
                  <a:srgbClr val="F8F8F8"/>
                </a:solidFill>
              </a:rPr>
              <a:t>Оптинет</a:t>
            </a:r>
            <a:r>
              <a:rPr lang="ru-RU" dirty="0">
                <a:solidFill>
                  <a:srgbClr val="F8F8F8"/>
                </a:solidFill>
              </a:rPr>
              <a:t>»</a:t>
            </a:r>
          </a:p>
          <a:p>
            <a:r>
              <a:rPr lang="ru-RU" dirty="0">
                <a:solidFill>
                  <a:srgbClr val="F8F8F8"/>
                </a:solidFill>
              </a:rPr>
              <a:t>ТОО «</a:t>
            </a:r>
            <a:r>
              <a:rPr lang="en-US" dirty="0">
                <a:solidFill>
                  <a:srgbClr val="F8F8F8"/>
                </a:solidFill>
              </a:rPr>
              <a:t>Uplink»</a:t>
            </a:r>
          </a:p>
          <a:p>
            <a:endParaRPr lang="en-US" sz="2000" i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21670"/>
      </p:ext>
    </p:extLst>
  </p:cSld>
  <p:clrMapOvr>
    <a:masterClrMapping/>
  </p:clrMapOvr>
</p:sld>
</file>

<file path=ppt/theme/theme1.xml><?xml version="1.0" encoding="utf-8"?>
<a:theme xmlns:a="http://schemas.openxmlformats.org/drawingml/2006/main" name="Ai Tech Agency by Slidesgo">
  <a:themeElements>
    <a:clrScheme name="Simple Light">
      <a:dk1>
        <a:srgbClr val="0C343D"/>
      </a:dk1>
      <a:lt1>
        <a:srgbClr val="00C3B1"/>
      </a:lt1>
      <a:dk2>
        <a:srgbClr val="CC4125"/>
      </a:dk2>
      <a:lt2>
        <a:srgbClr val="F3F3F3"/>
      </a:lt2>
      <a:accent1>
        <a:srgbClr val="0C343D"/>
      </a:accent1>
      <a:accent2>
        <a:srgbClr val="00C3B1"/>
      </a:accent2>
      <a:accent3>
        <a:srgbClr val="CC4125"/>
      </a:accent3>
      <a:accent4>
        <a:srgbClr val="F3F3F3"/>
      </a:accent4>
      <a:accent5>
        <a:srgbClr val="0C343D"/>
      </a:accent5>
      <a:accent6>
        <a:srgbClr val="00C3B1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</TotalTime>
  <Words>925</Words>
  <DocSecurity>0</DocSecurity>
  <PresentationFormat>Экран (16:9)</PresentationFormat>
  <Paragraphs>178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Segoe UI Semibold</vt:lpstr>
      <vt:lpstr>Calibri</vt:lpstr>
      <vt:lpstr>Arial</vt:lpstr>
      <vt:lpstr>Advent Pro Light</vt:lpstr>
      <vt:lpstr>Fira Sans Condensed Light</vt:lpstr>
      <vt:lpstr>Anton</vt:lpstr>
      <vt:lpstr>Rajdhani</vt:lpstr>
      <vt:lpstr>Ai Tech Agency by Slidesgo</vt:lpstr>
      <vt:lpstr>Точки обмена трафиком в Казахстане</vt:lpstr>
      <vt:lpstr>Презентация PowerPoint</vt:lpstr>
      <vt:lpstr>Презентация PowerPoint</vt:lpstr>
      <vt:lpstr>Презентация PowerPoint</vt:lpstr>
      <vt:lpstr>ТОИТ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утилизация  ТОИТ</vt:lpstr>
      <vt:lpstr>Рост трафика ТОИТ по годам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Готовятся изменения в Приказ Председателя КНБ от 30 октября 2020 года №70/нс  «Об утверждении Правил присоединения сетей операторов связи к ТОИТ и пропуска Интернет-трафика» </vt:lpstr>
      <vt:lpstr>Спасибо за внимание!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2025-09-22T05:48:27Z</dcterms:modified>
  <dc:identifier/>
  <dc:language/>
  <cp:version/>
</cp:coreProperties>
</file>