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14" r:id="rId1"/>
  </p:sldMasterIdLst>
  <p:notesMasterIdLst>
    <p:notesMasterId r:id="rId26"/>
  </p:notesMasterIdLst>
  <p:sldIdLst>
    <p:sldId id="256" r:id="rId2"/>
    <p:sldId id="277" r:id="rId3"/>
    <p:sldId id="257" r:id="rId4"/>
    <p:sldId id="258" r:id="rId5"/>
    <p:sldId id="259" r:id="rId6"/>
    <p:sldId id="278" r:id="rId7"/>
    <p:sldId id="279" r:id="rId8"/>
    <p:sldId id="260" r:id="rId9"/>
    <p:sldId id="261" r:id="rId10"/>
    <p:sldId id="262" r:id="rId11"/>
    <p:sldId id="263" r:id="rId12"/>
    <p:sldId id="264" r:id="rId13"/>
    <p:sldId id="265" r:id="rId14"/>
    <p:sldId id="281" r:id="rId15"/>
    <p:sldId id="266" r:id="rId16"/>
    <p:sldId id="267" r:id="rId17"/>
    <p:sldId id="276" r:id="rId18"/>
    <p:sldId id="268" r:id="rId19"/>
    <p:sldId id="269" r:id="rId20"/>
    <p:sldId id="280" r:id="rId21"/>
    <p:sldId id="270" r:id="rId22"/>
    <p:sldId id="271" r:id="rId23"/>
    <p:sldId id="272" r:id="rId24"/>
    <p:sldId id="27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09"/>
    <p:restoredTop sz="79872"/>
  </p:normalViewPr>
  <p:slideViewPr>
    <p:cSldViewPr snapToGrid="0" snapToObjects="1">
      <p:cViewPr varScale="1">
        <p:scale>
          <a:sx n="96" d="100"/>
          <a:sy n="96" d="100"/>
        </p:scale>
        <p:origin x="91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27A10-5A4D-6F4A-8720-FA96784314FA}" type="datetimeFigureOut">
              <a:rPr lang="en-US" smtClean="0"/>
              <a:t>8/29/25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93774-8675-5748-8AEE-9B2A647014F3}" type="slidenum">
              <a:rPr lang="en-US" smtClean="0"/>
              <a:t>‹#›</a:t>
            </a:fld>
            <a:endParaRPr lang="en-US"/>
          </a:p>
        </p:txBody>
      </p:sp>
    </p:spTree>
    <p:extLst>
      <p:ext uri="{BB962C8B-B14F-4D97-AF65-F5344CB8AC3E}">
        <p14:creationId xmlns:p14="http://schemas.microsoft.com/office/powerpoint/2010/main" val="201321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2</a:t>
            </a:fld>
            <a:endParaRPr lang="en-US"/>
          </a:p>
        </p:txBody>
      </p:sp>
    </p:spTree>
    <p:extLst>
      <p:ext uri="{BB962C8B-B14F-4D97-AF65-F5344CB8AC3E}">
        <p14:creationId xmlns:p14="http://schemas.microsoft.com/office/powerpoint/2010/main" val="218185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"Instead of being limited to one path, MPTCP establishes a single logical connection which is then managed over multiple </a:t>
            </a:r>
            <a:r>
              <a:rPr lang="en-US" sz="1800" dirty="0" err="1">
                <a:effectLst/>
                <a:latin typeface="Google Sans Text"/>
                <a:ea typeface="Google Sans Text"/>
                <a:cs typeface="Google Sans Text"/>
              </a:rPr>
              <a:t>subflows</a:t>
            </a:r>
            <a:r>
              <a:rPr lang="en-US" sz="1800" dirty="0">
                <a:effectLst/>
                <a:latin typeface="Google Sans Text"/>
                <a:ea typeface="Google Sans Text"/>
                <a:cs typeface="Google Sans Text"/>
              </a:rPr>
              <a:t>, each potentially using a different network interface and path. Your phone can now potentially use both its Wi-Fi and LTE connections simultaneously to send and receive data for the same download or video call. If one path experiences issues, the data can be rerouted over the other path seamlessly, and the connection remains alive."</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3FD93774-8675-5748-8AEE-9B2A647014F3}" type="slidenum">
              <a:rPr lang="en-US" smtClean="0"/>
              <a:t>13</a:t>
            </a:fld>
            <a:endParaRPr lang="en-US"/>
          </a:p>
        </p:txBody>
      </p:sp>
    </p:spTree>
    <p:extLst>
      <p:ext uri="{BB962C8B-B14F-4D97-AF65-F5344CB8AC3E}">
        <p14:creationId xmlns:p14="http://schemas.microsoft.com/office/powerpoint/2010/main" val="227919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"Instead of being limited to one path, MPTCP establishes a single logical connection which is then managed over multiple </a:t>
            </a:r>
            <a:r>
              <a:rPr lang="en-US" sz="1800" dirty="0" err="1">
                <a:effectLst/>
                <a:latin typeface="Google Sans Text"/>
                <a:ea typeface="Google Sans Text"/>
                <a:cs typeface="Google Sans Text"/>
              </a:rPr>
              <a:t>subflows</a:t>
            </a:r>
            <a:r>
              <a:rPr lang="en-US" sz="1800" dirty="0">
                <a:effectLst/>
                <a:latin typeface="Google Sans Text"/>
                <a:ea typeface="Google Sans Text"/>
                <a:cs typeface="Google Sans Text"/>
              </a:rPr>
              <a:t>, each potentially using a different network interface and path. Your phone can now potentially use both its Wi-Fi and LTE connections simultaneously to send and receive data for the same download or video call. If one path experiences issues, the data can be rerouted over the other path seamlessly, and the connection remains alive."</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3FD93774-8675-5748-8AEE-9B2A647014F3}" type="slidenum">
              <a:rPr lang="en-US" smtClean="0"/>
              <a:t>14</a:t>
            </a:fld>
            <a:endParaRPr lang="en-US"/>
          </a:p>
        </p:txBody>
      </p:sp>
    </p:spTree>
    <p:extLst>
      <p:ext uri="{BB962C8B-B14F-4D97-AF65-F5344CB8AC3E}">
        <p14:creationId xmlns:p14="http://schemas.microsoft.com/office/powerpoint/2010/main" val="3747964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"These features directly address the limitations of traditional TCP. Seamless handover means your critical applications stay connected. Bandwidth aggregation means faster performance. Intelligent resource pooling ensures optimal use of available networks, and per-path congestion control makes it robust in diverse network environments. This isn’t just theory—Apple already uses MPTCP in iOS for Siri and FaceTime to prevent call drops when network conditions change."</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3FD93774-8675-5748-8AEE-9B2A647014F3}" type="slidenum">
              <a:rPr lang="en-US" smtClean="0"/>
              <a:t>15</a:t>
            </a:fld>
            <a:endParaRPr lang="en-US"/>
          </a:p>
        </p:txBody>
      </p:sp>
    </p:spTree>
    <p:extLst>
      <p:ext uri="{BB962C8B-B14F-4D97-AF65-F5344CB8AC3E}">
        <p14:creationId xmlns:p14="http://schemas.microsoft.com/office/powerpoint/2010/main" val="401938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"Apple was an early adopter. By using MPTCP for services like FaceTime, when your Wi-Fi connection weakens or fails as you walk away from your router, MPTCP can seamlessly switch the traffic to your cellular connection without interrupting your call. This provides a much more reliable user experience."</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17</a:t>
            </a:fld>
            <a:endParaRPr lang="en-US"/>
          </a:p>
        </p:txBody>
      </p:sp>
    </p:spTree>
    <p:extLst>
      <p:ext uri="{BB962C8B-B14F-4D97-AF65-F5344CB8AC3E}">
        <p14:creationId xmlns:p14="http://schemas.microsoft.com/office/powerpoint/2010/main" val="309802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"Beyond preventing drops, MPTCP can deliver faster speeds. Tesla vehicles use MPTCP for downloading large software updates. By aggregating both the owner's Wi-Fi and the car's cellular connection, they can download these updates significantly faster, improving the customer experience and efficiency. Google's work with QUIC also shows interest in similar multi-path capabilities at the transport level."</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3FD93774-8675-5748-8AEE-9B2A647014F3}" type="slidenum">
              <a:rPr lang="en-US" smtClean="0"/>
              <a:t>18</a:t>
            </a:fld>
            <a:endParaRPr lang="en-US"/>
          </a:p>
        </p:txBody>
      </p:sp>
    </p:spTree>
    <p:extLst>
      <p:ext uri="{BB962C8B-B14F-4D97-AF65-F5344CB8AC3E}">
        <p14:creationId xmlns:p14="http://schemas.microsoft.com/office/powerpoint/2010/main" val="3594488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"In the data center, where maximizing network utilization is critical, companies like Microsoft and Meta use MPTCP to improve efficiency. Instead of having idle backup links or underutilized connections, MPTCP allows them to distribute traffic more intelligently across all available paths, leading to reports of improvements like 40% better bandwidth utilization and increased resilience for critical internal communication."</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19</a:t>
            </a:fld>
            <a:endParaRPr lang="en-US"/>
          </a:p>
        </p:txBody>
      </p:sp>
    </p:spTree>
    <p:extLst>
      <p:ext uri="{BB962C8B-B14F-4D97-AF65-F5344CB8AC3E}">
        <p14:creationId xmlns:p14="http://schemas.microsoft.com/office/powerpoint/2010/main" val="232032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"In the data center, where maximizing network utilization is critical, companies like Microsoft and Meta use MPTCP to improve efficiency. Instead of having idle backup links or underutilized connections, MPTCP allows them to distribute traffic more intelligently across all available paths, leading to reports of improvements like 40% better bandwidth utilization and increased resilience for critical internal communication."</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20</a:t>
            </a:fld>
            <a:endParaRPr lang="en-US"/>
          </a:p>
        </p:txBody>
      </p:sp>
    </p:spTree>
    <p:extLst>
      <p:ext uri="{BB962C8B-B14F-4D97-AF65-F5344CB8AC3E}">
        <p14:creationId xmlns:p14="http://schemas.microsoft.com/office/powerpoint/2010/main" val="25326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"MPTCP's benefits extend to many other areas. In the evolving landscape of 5G, it can help manage traffic across diverse access technologies. It's crucial for ensuring reliable connections in demanding environments like satellite communication or military applications where maintaining a link, even at reduced capacity, is paramount. For instance, the U.S. military is reportedly using MPTCP in drone communication to prevent signal loss during critical missions."</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21</a:t>
            </a:fld>
            <a:endParaRPr lang="en-US"/>
          </a:p>
        </p:txBody>
      </p:sp>
    </p:spTree>
    <p:extLst>
      <p:ext uri="{BB962C8B-B14F-4D97-AF65-F5344CB8AC3E}">
        <p14:creationId xmlns:p14="http://schemas.microsoft.com/office/powerpoint/2010/main" val="161987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"In summary, MPTCP addresses the fundamental limitations of traditional TCP in a multi-interface world. It transforms a single point of failure into a resilient, multi-path connection, turns wasted bandwidth into aggregated speed, and enables efficient use of multiple network resources. MPTCP isn’t just a patch—it’s a fundamental upgrade to TCP designed for today's and tomorrow's connected world."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22</a:t>
            </a:fld>
            <a:endParaRPr lang="en-US"/>
          </a:p>
        </p:txBody>
      </p:sp>
    </p:spTree>
    <p:extLst>
      <p:ext uri="{BB962C8B-B14F-4D97-AF65-F5344CB8AC3E}">
        <p14:creationId xmlns:p14="http://schemas.microsoft.com/office/powerpoint/2010/main" val="2863464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"Despite its advantages and growing adoption by major players, MPTCP faces challenges. The biggest hurdle is often interference from legacy network equipment, particularly enterprise firewalls and NAT devices, which need updates to correctly identify and allow MPTCP traffic. Also, while server-side Linux support is strong and Apple has led mobile adoption, widespread default client-side support in other major operating systems is still catching up. However, as more vendors update their equipment and OS support grows, these challenges are diminishing."</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23</a:t>
            </a:fld>
            <a:endParaRPr lang="en-US"/>
          </a:p>
        </p:txBody>
      </p:sp>
    </p:spTree>
    <p:extLst>
      <p:ext uri="{BB962C8B-B14F-4D97-AF65-F5344CB8AC3E}">
        <p14:creationId xmlns:p14="http://schemas.microsoft.com/office/powerpoint/2010/main" val="130859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"We’ll start by understanding TCP’s limitations, then introduce MPTCP, and finally examine real-world deployments by Apple, Google, and cloud providers."</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3</a:t>
            </a:fld>
            <a:endParaRPr lang="en-US"/>
          </a:p>
        </p:txBody>
      </p:sp>
    </p:spTree>
    <p:extLst>
      <p:ext uri="{BB962C8B-B14F-4D97-AF65-F5344CB8AC3E}">
        <p14:creationId xmlns:p14="http://schemas.microsoft.com/office/powerpoint/2010/main" val="359119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"TCP is the backbone of the internet—used in web browsing, video streaming, and file transfers. However, it was designed in an era where devices had only one network interface. The 3-way handshake is key because it ensures both the client and server are ready to communicate reliably before data transfer begins."</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4</a:t>
            </a:fld>
            <a:endParaRPr lang="en-US"/>
          </a:p>
        </p:txBody>
      </p:sp>
    </p:spTree>
    <p:extLst>
      <p:ext uri="{BB962C8B-B14F-4D97-AF65-F5344CB8AC3E}">
        <p14:creationId xmlns:p14="http://schemas.microsoft.com/office/powerpoint/2010/main" val="149500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"TCP uses just one path, even if your phone has both Wi-Fi and LTE. If that path fails, your connection drops."</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5</a:t>
            </a:fld>
            <a:endParaRPr lang="en-US"/>
          </a:p>
        </p:txBody>
      </p:sp>
    </p:spTree>
    <p:extLst>
      <p:ext uri="{BB962C8B-B14F-4D97-AF65-F5344CB8AC3E}">
        <p14:creationId xmlns:p14="http://schemas.microsoft.com/office/powerpoint/2010/main" val="301514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"Imagine driving a car with two engines but only using one—that’s how TCP wastes available bandwidth today."</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3FD93774-8675-5748-8AEE-9B2A647014F3}" type="slidenum">
              <a:rPr lang="en-US" smtClean="0"/>
              <a:t>8</a:t>
            </a:fld>
            <a:endParaRPr lang="en-US"/>
          </a:p>
        </p:txBody>
      </p:sp>
    </p:spTree>
    <p:extLst>
      <p:ext uri="{BB962C8B-B14F-4D97-AF65-F5344CB8AC3E}">
        <p14:creationId xmlns:p14="http://schemas.microsoft.com/office/powerpoint/2010/main" val="418031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"In 2023, 42% of remote workers reported dropped calls due to network issues. MPTCP fixes this by seamlessly switching paths."</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9</a:t>
            </a:fld>
            <a:endParaRPr lang="en-US"/>
          </a:p>
        </p:txBody>
      </p:sp>
    </p:spTree>
    <p:extLst>
      <p:ext uri="{BB962C8B-B14F-4D97-AF65-F5344CB8AC3E}">
        <p14:creationId xmlns:p14="http://schemas.microsoft.com/office/powerpoint/2010/main" val="129754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"With traditional TCP, even if you have multiple active connections like Wi-Fi and LTE, a single application connection can only use one. With MPTCP, your phone could potentially use both its Wi-Fi and LTE simultaneously, giving you a combined speed, for instance, 80 Mbps instead of just 50."</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10</a:t>
            </a:fld>
            <a:endParaRPr lang="en-US"/>
          </a:p>
        </p:txBody>
      </p:sp>
    </p:spTree>
    <p:extLst>
      <p:ext uri="{BB962C8B-B14F-4D97-AF65-F5344CB8AC3E}">
        <p14:creationId xmlns:p14="http://schemas.microsoft.com/office/powerpoint/2010/main" val="11103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"Data centers and large enterprises often pay for multiple high-bandwidth ISP links but struggle to balance traffic efficiently across them for a single connection or even multiple connections intelligently. Traditional TCP doesn't provide the native ability to do this smart distribution. MPTCP solves this by allowing traffic from a single logical connection to flow over multiple physical links."</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3FD93774-8675-5748-8AEE-9B2A647014F3}" type="slidenum">
              <a:rPr lang="en-US" smtClean="0"/>
              <a:t>11</a:t>
            </a:fld>
            <a:endParaRPr lang="en-US"/>
          </a:p>
        </p:txBody>
      </p:sp>
    </p:spTree>
    <p:extLst>
      <p:ext uri="{BB962C8B-B14F-4D97-AF65-F5344CB8AC3E}">
        <p14:creationId xmlns:p14="http://schemas.microsoft.com/office/powerpoint/2010/main" val="326264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ogle Sans Text"/>
                <a:ea typeface="Google Sans Text"/>
                <a:cs typeface="Google Sans Text"/>
              </a:rPr>
              <a:t>"MPTCP is like giving TCP a superpower—it extends the standard TCP capabilities to enable a single application connection to use multiple network paths at the same time. It does this at the transport layer, meaning applications like your web browser or video streaming app don't necessarily need to be rewritten to benefit from it. It manages the complexity below the application level."</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FD93774-8675-5748-8AEE-9B2A647014F3}" type="slidenum">
              <a:rPr lang="en-US" smtClean="0"/>
              <a:t>12</a:t>
            </a:fld>
            <a:endParaRPr lang="en-US"/>
          </a:p>
        </p:txBody>
      </p:sp>
    </p:spTree>
    <p:extLst>
      <p:ext uri="{BB962C8B-B14F-4D97-AF65-F5344CB8AC3E}">
        <p14:creationId xmlns:p14="http://schemas.microsoft.com/office/powerpoint/2010/main" val="936131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6504"/>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1" y="1828801"/>
            <a:ext cx="990599" cy="228659"/>
          </a:xfrm>
        </p:spPr>
        <p:txBody>
          <a:bodyPr anchor="t"/>
          <a:lstStyle>
            <a:lvl1pPr algn="l">
              <a:defRPr b="0" i="0">
                <a:solidFill>
                  <a:schemeClr val="bg1">
                    <a:alpha val="60000"/>
                  </a:schemeClr>
                </a:solidFill>
              </a:defRPr>
            </a:lvl1p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bwMode="gray">
          <a:xfrm rot="5400000">
            <a:off x="6236209"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7" y="295732"/>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08118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56625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488025"/>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95903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1" y="651692"/>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9" y="2900293"/>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1" y="927101"/>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80"/>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1" y="5000818"/>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61102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10"/>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39274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5"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3"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6"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D085-E8A6-8845-BD4E-CB4CCA059FC4}" type="datetimeFigureOut">
              <a:rPr lang="en-US" smtClean="0"/>
              <a:t>8/29/25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979125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6"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60"/>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6"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6" y="4848210"/>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3"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2"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3" y="4837560"/>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CAD085-E8A6-8845-BD4E-CB4CCA059FC4}" type="datetimeFigureOut">
              <a:rPr lang="en-US" smtClean="0"/>
              <a:t>8/29/25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1725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07021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8"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10" y="1765598"/>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28396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1" y="927100"/>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7" y="295732"/>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5855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2"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7" y="295732"/>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4791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2"/>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7" y="295732"/>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79789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9"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2"/>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2" y="2489202"/>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7"/>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8/29/25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7" y="295732"/>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8903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8/29/25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7" y="295732"/>
            <a:ext cx="791308" cy="767687"/>
          </a:xfrm>
          <a:prstGeom prst="rect">
            <a:avLst/>
          </a:prstGeom>
        </p:spPr>
        <p:txBody>
          <a:bodyPr anchor="b"/>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45254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8/29/25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228248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2" y="3086847"/>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302815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7" y="295732"/>
            <a:ext cx="791308" cy="767687"/>
          </a:xfrm>
          <a:prstGeom prst="rect">
            <a:avLst/>
          </a:prstGeom>
        </p:spPr>
        <p:txBody>
          <a:bodyPr/>
          <a:lstStyle>
            <a:lvl1pPr algn="ct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7494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101"/>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4" y="6365500"/>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BCAD085-E8A6-8845-BD4E-CB4CCA059FC4}" type="datetimeFigureOut">
              <a:rPr lang="en-US" smtClean="0"/>
              <a:t>8/29/25</a:t>
            </a:fld>
            <a:endParaRPr lang="en-US"/>
          </a:p>
        </p:txBody>
      </p:sp>
      <p:sp>
        <p:nvSpPr>
          <p:cNvPr id="5" name="Footer Placeholder 4"/>
          <p:cNvSpPr>
            <a:spLocks noGrp="1"/>
          </p:cNvSpPr>
          <p:nvPr>
            <p:ph type="ftr" sz="quarter" idx="3"/>
          </p:nvPr>
        </p:nvSpPr>
        <p:spPr>
          <a:xfrm>
            <a:off x="590844"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7" y="295732"/>
            <a:ext cx="791308" cy="767687"/>
          </a:xfrm>
          <a:prstGeom prst="rect">
            <a:avLst/>
          </a:prstGeom>
        </p:spPr>
        <p:txBody>
          <a:bodyPr anchor="b"/>
          <a:lstStyle>
            <a:lvl1pPr algn="ctr">
              <a:defRPr sz="2800">
                <a:solidFill>
                  <a:schemeClr val="bg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788042300"/>
      </p:ext>
    </p:extLst>
  </p:cSld>
  <p:clrMap bg1="lt1" tx1="dk1" bg2="lt2" tx2="dk2" accent1="accent1" accent2="accent2" accent3="accent3" accent4="accent4" accent5="accent5" accent6="accent6" hlink="hlink" folHlink="folHlink"/>
  <p:sldLayoutIdLst>
    <p:sldLayoutId id="2147485515" r:id="rId1"/>
    <p:sldLayoutId id="2147485516" r:id="rId2"/>
    <p:sldLayoutId id="2147485517" r:id="rId3"/>
    <p:sldLayoutId id="2147485518" r:id="rId4"/>
    <p:sldLayoutId id="2147485519" r:id="rId5"/>
    <p:sldLayoutId id="2147485520" r:id="rId6"/>
    <p:sldLayoutId id="2147485521" r:id="rId7"/>
    <p:sldLayoutId id="2147485522" r:id="rId8"/>
    <p:sldLayoutId id="2147485523" r:id="rId9"/>
    <p:sldLayoutId id="2147485524" r:id="rId10"/>
    <p:sldLayoutId id="2147485525" r:id="rId11"/>
    <p:sldLayoutId id="2147485526" r:id="rId12"/>
    <p:sldLayoutId id="2147485527" r:id="rId13"/>
    <p:sldLayoutId id="2147485528" r:id="rId14"/>
    <p:sldLayoutId id="2147485529" r:id="rId15"/>
    <p:sldLayoutId id="2147485530" r:id="rId16"/>
    <p:sldLayoutId id="214748553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dirty="0"/>
              <a:t>Multipath TCP: </a:t>
            </a:r>
            <a:r>
              <a:rPr lang="en-US" dirty="0"/>
              <a:t>Revolutionizing Internet Connectivity</a:t>
            </a:r>
            <a:endParaRPr dirty="0"/>
          </a:p>
        </p:txBody>
      </p:sp>
      <p:sp>
        <p:nvSpPr>
          <p:cNvPr id="3" name="Subtitle 2"/>
          <p:cNvSpPr>
            <a:spLocks noGrp="1"/>
          </p:cNvSpPr>
          <p:nvPr>
            <p:ph type="subTitle" idx="1"/>
          </p:nvPr>
        </p:nvSpPr>
        <p:spPr/>
        <p:txBody>
          <a:bodyPr>
            <a:normAutofit fontScale="77500" lnSpcReduction="20000"/>
          </a:bodyPr>
          <a:lstStyle/>
          <a:p>
            <a:r>
              <a:rPr lang="en-US" sz="4000" b="1" dirty="0"/>
              <a:t>Ehsan Ghazizadeh</a:t>
            </a:r>
          </a:p>
          <a:p>
            <a:r>
              <a:rPr lang="en-US" sz="2400" b="1" dirty="0"/>
              <a:t>CAPIF4</a:t>
            </a:r>
            <a:endParaRPr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F0B6-2C24-5BB2-0B8F-6672B0AA76DF}"/>
              </a:ext>
            </a:extLst>
          </p:cNvPr>
          <p:cNvSpPr>
            <a:spLocks noGrp="1"/>
          </p:cNvSpPr>
          <p:nvPr>
            <p:ph type="title"/>
          </p:nvPr>
        </p:nvSpPr>
        <p:spPr>
          <a:xfrm>
            <a:off x="1390132" y="905317"/>
            <a:ext cx="6363736" cy="780981"/>
          </a:xfrm>
        </p:spPr>
        <p:txBody>
          <a:bodyPr/>
          <a:lstStyle/>
          <a:p>
            <a:r>
              <a:rPr lang="en-US" dirty="0"/>
              <a:t>Problem 2 – Wasted Bandwidth</a:t>
            </a:r>
          </a:p>
        </p:txBody>
      </p:sp>
      <p:sp>
        <p:nvSpPr>
          <p:cNvPr id="3" name="Content Placeholder 2">
            <a:extLst>
              <a:ext uri="{FF2B5EF4-FFF2-40B4-BE49-F238E27FC236}">
                <a16:creationId xmlns:a16="http://schemas.microsoft.com/office/drawing/2014/main" id="{B8997849-09FB-5C08-42F9-8ABD8DDAD2F6}"/>
              </a:ext>
            </a:extLst>
          </p:cNvPr>
          <p:cNvSpPr>
            <a:spLocks noGrp="1"/>
          </p:cNvSpPr>
          <p:nvPr>
            <p:ph idx="1"/>
          </p:nvPr>
        </p:nvSpPr>
        <p:spPr>
          <a:xfrm>
            <a:off x="740951" y="2732647"/>
            <a:ext cx="7662103" cy="2391559"/>
          </a:xfrm>
        </p:spPr>
        <p:txBody>
          <a:bodyPr/>
          <a:lstStyle/>
          <a:p>
            <a:r>
              <a:rPr lang="en-US" sz="2400" dirty="0"/>
              <a:t>Device with Wi-Fi (50 Mbps) + LTE (30 Mbps).</a:t>
            </a:r>
          </a:p>
          <a:p>
            <a:r>
              <a:rPr lang="en-US" sz="2400" dirty="0"/>
              <a:t>Traditional TCP uses only one path (e.g., 50 Mbps Wi-Fi).</a:t>
            </a:r>
          </a:p>
          <a:p>
            <a:r>
              <a:rPr lang="en-US" sz="2400" dirty="0"/>
              <a:t>Result: Only 50 Mbps used, 30 Mbps wasted for that connection.</a:t>
            </a:r>
          </a:p>
          <a:p>
            <a:endParaRPr lang="en-US" dirty="0"/>
          </a:p>
        </p:txBody>
      </p:sp>
    </p:spTree>
    <p:extLst>
      <p:ext uri="{BB962C8B-B14F-4D97-AF65-F5344CB8AC3E}">
        <p14:creationId xmlns:p14="http://schemas.microsoft.com/office/powerpoint/2010/main" val="21312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5613-5F3D-CE92-35B6-CC4C01E04936}"/>
              </a:ext>
            </a:extLst>
          </p:cNvPr>
          <p:cNvSpPr>
            <a:spLocks noGrp="1"/>
          </p:cNvSpPr>
          <p:nvPr>
            <p:ph type="title"/>
          </p:nvPr>
        </p:nvSpPr>
        <p:spPr>
          <a:xfrm>
            <a:off x="1336695" y="897575"/>
            <a:ext cx="6470615" cy="792856"/>
          </a:xfrm>
        </p:spPr>
        <p:txBody>
          <a:bodyPr/>
          <a:lstStyle/>
          <a:p>
            <a:r>
              <a:rPr lang="en-US" dirty="0"/>
              <a:t>Problem 3 – No Load Balancing</a:t>
            </a:r>
          </a:p>
        </p:txBody>
      </p:sp>
      <p:sp>
        <p:nvSpPr>
          <p:cNvPr id="3" name="Content Placeholder 2">
            <a:extLst>
              <a:ext uri="{FF2B5EF4-FFF2-40B4-BE49-F238E27FC236}">
                <a16:creationId xmlns:a16="http://schemas.microsoft.com/office/drawing/2014/main" id="{6068E709-AF8E-AE81-AB3C-70D92E145EB2}"/>
              </a:ext>
            </a:extLst>
          </p:cNvPr>
          <p:cNvSpPr>
            <a:spLocks noGrp="1"/>
          </p:cNvSpPr>
          <p:nvPr>
            <p:ph idx="1"/>
          </p:nvPr>
        </p:nvSpPr>
        <p:spPr>
          <a:xfrm>
            <a:off x="758765" y="2512952"/>
            <a:ext cx="7626475" cy="3163455"/>
          </a:xfrm>
        </p:spPr>
        <p:txBody>
          <a:bodyPr>
            <a:normAutofit/>
          </a:bodyPr>
          <a:lstStyle/>
          <a:p>
            <a:r>
              <a:rPr lang="en-US" sz="2400" dirty="0"/>
              <a:t>Use case: Cloud servers with multiple ISP links.</a:t>
            </a:r>
          </a:p>
          <a:p>
            <a:r>
              <a:rPr lang="en-US" sz="2400" dirty="0"/>
              <a:t>Problem: Cannot easily distribute traffic intelligently across multiple links for a single connection or multiple connections</a:t>
            </a:r>
          </a:p>
          <a:p>
            <a:r>
              <a:rPr lang="en-US" sz="2400" dirty="0"/>
              <a:t>Inside DCs we have ECMP paths</a:t>
            </a:r>
          </a:p>
          <a:p>
            <a:r>
              <a:rPr lang="en-US" sz="2400" dirty="0"/>
              <a:t>Each TCP connection uses only 1 single path based on 5tuple hash</a:t>
            </a:r>
          </a:p>
          <a:p>
            <a:endParaRPr lang="en-US" sz="2400" dirty="0"/>
          </a:p>
        </p:txBody>
      </p:sp>
    </p:spTree>
    <p:extLst>
      <p:ext uri="{BB962C8B-B14F-4D97-AF65-F5344CB8AC3E}">
        <p14:creationId xmlns:p14="http://schemas.microsoft.com/office/powerpoint/2010/main" val="187132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7081-7EEE-D567-CF34-7708A8E8A942}"/>
              </a:ext>
            </a:extLst>
          </p:cNvPr>
          <p:cNvSpPr>
            <a:spLocks noGrp="1"/>
          </p:cNvSpPr>
          <p:nvPr>
            <p:ph type="title"/>
          </p:nvPr>
        </p:nvSpPr>
        <p:spPr>
          <a:xfrm>
            <a:off x="2160847" y="857006"/>
            <a:ext cx="4822311" cy="709865"/>
          </a:xfrm>
        </p:spPr>
        <p:txBody>
          <a:bodyPr/>
          <a:lstStyle/>
          <a:p>
            <a:r>
              <a:rPr lang="en-US" dirty="0"/>
              <a:t>Introduction to MPTCP</a:t>
            </a:r>
          </a:p>
        </p:txBody>
      </p:sp>
      <p:sp>
        <p:nvSpPr>
          <p:cNvPr id="3" name="Content Placeholder 2">
            <a:extLst>
              <a:ext uri="{FF2B5EF4-FFF2-40B4-BE49-F238E27FC236}">
                <a16:creationId xmlns:a16="http://schemas.microsoft.com/office/drawing/2014/main" id="{70FB6C95-2C2A-8322-280A-D58262A64A06}"/>
              </a:ext>
            </a:extLst>
          </p:cNvPr>
          <p:cNvSpPr>
            <a:spLocks noGrp="1"/>
          </p:cNvSpPr>
          <p:nvPr>
            <p:ph idx="1"/>
          </p:nvPr>
        </p:nvSpPr>
        <p:spPr/>
        <p:txBody>
          <a:bodyPr>
            <a:normAutofit/>
          </a:bodyPr>
          <a:lstStyle/>
          <a:p>
            <a:r>
              <a:rPr lang="en-US" sz="2400" dirty="0"/>
              <a:t>An extension to the TCP protocol.</a:t>
            </a:r>
          </a:p>
          <a:p>
            <a:r>
              <a:rPr lang="en-US" sz="2400" dirty="0"/>
              <a:t>IETF Standard: RFC 6824, RFC 8684 (MPTCPv1).</a:t>
            </a:r>
          </a:p>
          <a:p>
            <a:r>
              <a:rPr lang="en-US" sz="2400" dirty="0"/>
              <a:t>Works at the Transport Layer (Layer 4).</a:t>
            </a:r>
          </a:p>
          <a:p>
            <a:r>
              <a:rPr lang="en-US" sz="2400" dirty="0"/>
              <a:t>Allows a single logical TCP connection to use multiple physical network paths.</a:t>
            </a:r>
          </a:p>
          <a:p>
            <a:r>
              <a:rPr lang="en-US" sz="2400" dirty="0"/>
              <a:t>Backward-compatible with existing TCP applications.</a:t>
            </a:r>
          </a:p>
          <a:p>
            <a:endParaRPr lang="en-US" dirty="0"/>
          </a:p>
        </p:txBody>
      </p:sp>
    </p:spTree>
    <p:extLst>
      <p:ext uri="{BB962C8B-B14F-4D97-AF65-F5344CB8AC3E}">
        <p14:creationId xmlns:p14="http://schemas.microsoft.com/office/powerpoint/2010/main" val="30802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F8A1-B62E-6BDD-04CD-5C49D939DFB8}"/>
              </a:ext>
            </a:extLst>
          </p:cNvPr>
          <p:cNvSpPr>
            <a:spLocks noGrp="1"/>
          </p:cNvSpPr>
          <p:nvPr>
            <p:ph type="title"/>
          </p:nvPr>
        </p:nvSpPr>
        <p:spPr>
          <a:xfrm>
            <a:off x="2546795" y="962727"/>
            <a:ext cx="4050415" cy="709865"/>
          </a:xfrm>
        </p:spPr>
        <p:txBody>
          <a:bodyPr/>
          <a:lstStyle/>
          <a:p>
            <a:r>
              <a:rPr lang="en-US" dirty="0"/>
              <a:t>How MPTCP Works?</a:t>
            </a:r>
          </a:p>
        </p:txBody>
      </p:sp>
      <p:pic>
        <p:nvPicPr>
          <p:cNvPr id="5" name="Picture 4">
            <a:extLst>
              <a:ext uri="{FF2B5EF4-FFF2-40B4-BE49-F238E27FC236}">
                <a16:creationId xmlns:a16="http://schemas.microsoft.com/office/drawing/2014/main" id="{4841CC1C-2C16-C555-9F99-E47B117C8DE9}"/>
              </a:ext>
            </a:extLst>
          </p:cNvPr>
          <p:cNvPicPr>
            <a:picLocks noChangeAspect="1"/>
          </p:cNvPicPr>
          <p:nvPr/>
        </p:nvPicPr>
        <p:blipFill>
          <a:blip r:embed="rId3"/>
          <a:stretch>
            <a:fillRect/>
          </a:stretch>
        </p:blipFill>
        <p:spPr>
          <a:xfrm>
            <a:off x="1254679" y="2700855"/>
            <a:ext cx="6634647" cy="3371961"/>
          </a:xfrm>
          <a:prstGeom prst="rect">
            <a:avLst/>
          </a:prstGeom>
        </p:spPr>
      </p:pic>
    </p:spTree>
    <p:extLst>
      <p:ext uri="{BB962C8B-B14F-4D97-AF65-F5344CB8AC3E}">
        <p14:creationId xmlns:p14="http://schemas.microsoft.com/office/powerpoint/2010/main" val="51875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F8A1-B62E-6BDD-04CD-5C49D939DFB8}"/>
              </a:ext>
            </a:extLst>
          </p:cNvPr>
          <p:cNvSpPr>
            <a:spLocks noGrp="1"/>
          </p:cNvSpPr>
          <p:nvPr>
            <p:ph type="title"/>
          </p:nvPr>
        </p:nvSpPr>
        <p:spPr>
          <a:xfrm>
            <a:off x="2546795" y="962727"/>
            <a:ext cx="4050415" cy="709865"/>
          </a:xfrm>
        </p:spPr>
        <p:txBody>
          <a:bodyPr/>
          <a:lstStyle/>
          <a:p>
            <a:r>
              <a:rPr lang="en-US" dirty="0"/>
              <a:t>How MPTCP Works?</a:t>
            </a:r>
          </a:p>
        </p:txBody>
      </p:sp>
      <p:pic>
        <p:nvPicPr>
          <p:cNvPr id="4" name="Picture 3">
            <a:extLst>
              <a:ext uri="{FF2B5EF4-FFF2-40B4-BE49-F238E27FC236}">
                <a16:creationId xmlns:a16="http://schemas.microsoft.com/office/drawing/2014/main" id="{44C6CE62-76C0-087D-334A-A038FB932999}"/>
              </a:ext>
            </a:extLst>
          </p:cNvPr>
          <p:cNvPicPr>
            <a:picLocks noChangeAspect="1"/>
          </p:cNvPicPr>
          <p:nvPr/>
        </p:nvPicPr>
        <p:blipFill>
          <a:blip r:embed="rId3"/>
          <a:stretch>
            <a:fillRect/>
          </a:stretch>
        </p:blipFill>
        <p:spPr>
          <a:xfrm>
            <a:off x="1555844" y="2295661"/>
            <a:ext cx="6032315" cy="4562341"/>
          </a:xfrm>
          <a:prstGeom prst="rect">
            <a:avLst/>
          </a:prstGeom>
        </p:spPr>
      </p:pic>
    </p:spTree>
    <p:extLst>
      <p:ext uri="{BB962C8B-B14F-4D97-AF65-F5344CB8AC3E}">
        <p14:creationId xmlns:p14="http://schemas.microsoft.com/office/powerpoint/2010/main" val="398511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B7BF-3800-205C-4A0F-7E38C8EC3714}"/>
              </a:ext>
            </a:extLst>
          </p:cNvPr>
          <p:cNvSpPr>
            <a:spLocks noGrp="1"/>
          </p:cNvSpPr>
          <p:nvPr>
            <p:ph type="title"/>
          </p:nvPr>
        </p:nvSpPr>
        <p:spPr>
          <a:xfrm>
            <a:off x="2160847" y="915226"/>
            <a:ext cx="4822311" cy="709865"/>
          </a:xfrm>
        </p:spPr>
        <p:txBody>
          <a:bodyPr/>
          <a:lstStyle/>
          <a:p>
            <a:r>
              <a:rPr lang="en-US" dirty="0"/>
              <a:t>Key Features of MPTCP</a:t>
            </a:r>
          </a:p>
        </p:txBody>
      </p:sp>
      <p:sp>
        <p:nvSpPr>
          <p:cNvPr id="3" name="Content Placeholder 2">
            <a:extLst>
              <a:ext uri="{FF2B5EF4-FFF2-40B4-BE49-F238E27FC236}">
                <a16:creationId xmlns:a16="http://schemas.microsoft.com/office/drawing/2014/main" id="{EE4453A9-C81A-2240-5971-E3410EE94206}"/>
              </a:ext>
            </a:extLst>
          </p:cNvPr>
          <p:cNvSpPr>
            <a:spLocks noGrp="1"/>
          </p:cNvSpPr>
          <p:nvPr>
            <p:ph idx="1"/>
          </p:nvPr>
        </p:nvSpPr>
        <p:spPr>
          <a:xfrm>
            <a:off x="628927" y="2453156"/>
            <a:ext cx="7886144" cy="3638887"/>
          </a:xfrm>
        </p:spPr>
        <p:txBody>
          <a:bodyPr>
            <a:noAutofit/>
          </a:bodyPr>
          <a:lstStyle/>
          <a:p>
            <a:r>
              <a:rPr lang="en-US" sz="2200" b="1" dirty="0"/>
              <a:t>Seamless Handover/Failover: </a:t>
            </a:r>
            <a:r>
              <a:rPr lang="en-US" sz="2200" dirty="0"/>
              <a:t>Prevents connection drops when a path fails - Stay Connected.</a:t>
            </a:r>
          </a:p>
          <a:p>
            <a:r>
              <a:rPr lang="en-US" sz="2200" b="1" dirty="0"/>
              <a:t>Bandwidth Aggregation: </a:t>
            </a:r>
            <a:r>
              <a:rPr lang="en-US" sz="2200" dirty="0"/>
              <a:t>Utilizes capacity of multiple paths for higher speed - Get Faster Speeds.</a:t>
            </a:r>
          </a:p>
          <a:p>
            <a:r>
              <a:rPr lang="en-US" sz="2200" b="1" dirty="0"/>
              <a:t>Intelligent Resource Pooling: </a:t>
            </a:r>
            <a:r>
              <a:rPr lang="en-US" sz="2200" dirty="0"/>
              <a:t>Distributes data across paths based on characteristics - Optimize Performance.</a:t>
            </a:r>
          </a:p>
          <a:p>
            <a:r>
              <a:rPr lang="en-US" sz="2200" b="1" dirty="0"/>
              <a:t>Congestion Control per Path: </a:t>
            </a:r>
            <a:r>
              <a:rPr lang="en-US" sz="2200" dirty="0"/>
              <a:t>Manages congestion independently for each subflow - Ensure Stability.</a:t>
            </a:r>
          </a:p>
        </p:txBody>
      </p:sp>
    </p:spTree>
    <p:extLst>
      <p:ext uri="{BB962C8B-B14F-4D97-AF65-F5344CB8AC3E}">
        <p14:creationId xmlns:p14="http://schemas.microsoft.com/office/powerpoint/2010/main" val="328743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2F75-A38B-87C4-7795-714D2185B363}"/>
              </a:ext>
            </a:extLst>
          </p:cNvPr>
          <p:cNvSpPr>
            <a:spLocks noGrp="1"/>
          </p:cNvSpPr>
          <p:nvPr>
            <p:ph type="title"/>
          </p:nvPr>
        </p:nvSpPr>
        <p:spPr>
          <a:xfrm>
            <a:off x="884714" y="3776354"/>
            <a:ext cx="7374577" cy="190007"/>
          </a:xfrm>
        </p:spPr>
        <p:txBody>
          <a:bodyPr>
            <a:normAutofit fontScale="90000"/>
          </a:bodyPr>
          <a:lstStyle/>
          <a:p>
            <a:pPr algn="ctr"/>
            <a:br>
              <a:rPr lang="en-US" sz="4800" b="1" dirty="0">
                <a:solidFill>
                  <a:schemeClr val="tx1"/>
                </a:solidFill>
              </a:rPr>
            </a:br>
            <a:r>
              <a:rPr lang="en-US" sz="4800" b="1" dirty="0">
                <a:solidFill>
                  <a:schemeClr val="tx1"/>
                </a:solidFill>
              </a:rPr>
              <a:t>Real-World Use Cases</a:t>
            </a:r>
          </a:p>
        </p:txBody>
      </p:sp>
      <p:sp>
        <p:nvSpPr>
          <p:cNvPr id="5" name="Title 1">
            <a:extLst>
              <a:ext uri="{FF2B5EF4-FFF2-40B4-BE49-F238E27FC236}">
                <a16:creationId xmlns:a16="http://schemas.microsoft.com/office/drawing/2014/main" id="{64B77F87-3C97-5FE6-96E7-1E2B692B645C}"/>
              </a:ext>
            </a:extLst>
          </p:cNvPr>
          <p:cNvSpPr txBox="1">
            <a:spLocks/>
          </p:cNvSpPr>
          <p:nvPr/>
        </p:nvSpPr>
        <p:spPr bwMode="gray">
          <a:xfrm>
            <a:off x="1668486" y="899843"/>
            <a:ext cx="5807033"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MPTCP Solves Problems </a:t>
            </a:r>
          </a:p>
        </p:txBody>
      </p:sp>
    </p:spTree>
    <p:extLst>
      <p:ext uri="{BB962C8B-B14F-4D97-AF65-F5344CB8AC3E}">
        <p14:creationId xmlns:p14="http://schemas.microsoft.com/office/powerpoint/2010/main" val="3484759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6831-8B46-8B29-9B8C-DB2E9853362E}"/>
              </a:ext>
            </a:extLst>
          </p:cNvPr>
          <p:cNvSpPr>
            <a:spLocks noGrp="1"/>
          </p:cNvSpPr>
          <p:nvPr>
            <p:ph type="title"/>
          </p:nvPr>
        </p:nvSpPr>
        <p:spPr>
          <a:xfrm>
            <a:off x="1153349" y="689123"/>
            <a:ext cx="7074817" cy="1188720"/>
          </a:xfrm>
        </p:spPr>
        <p:txBody>
          <a:bodyPr/>
          <a:lstStyle/>
          <a:p>
            <a:r>
              <a:rPr lang="en-US" dirty="0"/>
              <a:t>No More Dropped Connections</a:t>
            </a:r>
          </a:p>
        </p:txBody>
      </p:sp>
      <p:sp>
        <p:nvSpPr>
          <p:cNvPr id="3" name="Content Placeholder 2">
            <a:extLst>
              <a:ext uri="{FF2B5EF4-FFF2-40B4-BE49-F238E27FC236}">
                <a16:creationId xmlns:a16="http://schemas.microsoft.com/office/drawing/2014/main" id="{A0F7CB06-9885-3005-503D-502C245F8411}"/>
              </a:ext>
            </a:extLst>
          </p:cNvPr>
          <p:cNvSpPr>
            <a:spLocks noGrp="1"/>
          </p:cNvSpPr>
          <p:nvPr>
            <p:ph idx="1"/>
          </p:nvPr>
        </p:nvSpPr>
        <p:spPr>
          <a:xfrm>
            <a:off x="729075" y="2664583"/>
            <a:ext cx="7685852" cy="2909936"/>
          </a:xfrm>
        </p:spPr>
        <p:txBody>
          <a:bodyPr>
            <a:normAutofit/>
          </a:bodyPr>
          <a:lstStyle/>
          <a:p>
            <a:r>
              <a:rPr lang="en-US" sz="2400" dirty="0"/>
              <a:t>Real-World Example: Apple iOS</a:t>
            </a:r>
          </a:p>
          <a:p>
            <a:r>
              <a:rPr lang="en-US" sz="2400" dirty="0"/>
              <a:t>Used for Siri, FaceTime, and iCloud.</a:t>
            </a:r>
          </a:p>
          <a:p>
            <a:r>
              <a:rPr lang="en-US" sz="2400" dirty="0"/>
              <a:t>Benefit: Seamless transition between Wi-Fi and Cellular.</a:t>
            </a:r>
          </a:p>
          <a:p>
            <a:r>
              <a:rPr lang="en-US" sz="2400" dirty="0"/>
              <a:t>Result: Reports of significantly fewer call drops/interruptions.</a:t>
            </a:r>
          </a:p>
        </p:txBody>
      </p:sp>
    </p:spTree>
    <p:extLst>
      <p:ext uri="{BB962C8B-B14F-4D97-AF65-F5344CB8AC3E}">
        <p14:creationId xmlns:p14="http://schemas.microsoft.com/office/powerpoint/2010/main" val="83039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2585-A1AA-FDA9-2B8B-D34A15002CCC}"/>
              </a:ext>
            </a:extLst>
          </p:cNvPr>
          <p:cNvSpPr>
            <a:spLocks noGrp="1"/>
          </p:cNvSpPr>
          <p:nvPr>
            <p:ph type="title"/>
          </p:nvPr>
        </p:nvSpPr>
        <p:spPr>
          <a:xfrm>
            <a:off x="706560" y="739061"/>
            <a:ext cx="7796175" cy="1188720"/>
          </a:xfrm>
        </p:spPr>
        <p:txBody>
          <a:bodyPr/>
          <a:lstStyle/>
          <a:p>
            <a:r>
              <a:rPr lang="en-US" sz="2800" dirty="0"/>
              <a:t>Faster Speeds via Bandwidth Aggregation</a:t>
            </a:r>
          </a:p>
        </p:txBody>
      </p:sp>
      <p:sp>
        <p:nvSpPr>
          <p:cNvPr id="3" name="Content Placeholder 2">
            <a:extLst>
              <a:ext uri="{FF2B5EF4-FFF2-40B4-BE49-F238E27FC236}">
                <a16:creationId xmlns:a16="http://schemas.microsoft.com/office/drawing/2014/main" id="{DD7B4A6F-FAC2-C993-89E3-021868CC2CA1}"/>
              </a:ext>
            </a:extLst>
          </p:cNvPr>
          <p:cNvSpPr>
            <a:spLocks noGrp="1"/>
          </p:cNvSpPr>
          <p:nvPr>
            <p:ph idx="1"/>
          </p:nvPr>
        </p:nvSpPr>
        <p:spPr>
          <a:xfrm>
            <a:off x="706559" y="2329291"/>
            <a:ext cx="7938679" cy="3976511"/>
          </a:xfrm>
        </p:spPr>
        <p:txBody>
          <a:bodyPr>
            <a:noAutofit/>
          </a:bodyPr>
          <a:lstStyle/>
          <a:p>
            <a:r>
              <a:rPr lang="en-US" sz="2400" dirty="0"/>
              <a:t>Real-World Example 1: Tesla</a:t>
            </a:r>
          </a:p>
          <a:p>
            <a:r>
              <a:rPr lang="en-US" sz="2400" dirty="0"/>
              <a:t>Uses MPTCP for large over-the-air (OTA) software updates.</a:t>
            </a:r>
          </a:p>
          <a:p>
            <a:r>
              <a:rPr lang="en-US" sz="2400" dirty="0"/>
              <a:t>Benefit: Downloads updates faster by combining Wi-Fi and cellular.</a:t>
            </a:r>
          </a:p>
          <a:p>
            <a:r>
              <a:rPr lang="en-US" sz="2400" dirty="0"/>
              <a:t>Result: Reported update download times reduced significantly (e.g., 2x faster).</a:t>
            </a:r>
          </a:p>
          <a:p>
            <a:r>
              <a:rPr lang="en-US" sz="2400" dirty="0"/>
              <a:t>Real-World Example 2: Google QUIC</a:t>
            </a:r>
          </a:p>
        </p:txBody>
      </p:sp>
    </p:spTree>
    <p:extLst>
      <p:ext uri="{BB962C8B-B14F-4D97-AF65-F5344CB8AC3E}">
        <p14:creationId xmlns:p14="http://schemas.microsoft.com/office/powerpoint/2010/main" val="243101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7E8D-D516-AF75-1AF3-2D07ABD99899}"/>
              </a:ext>
            </a:extLst>
          </p:cNvPr>
          <p:cNvSpPr>
            <a:spLocks noGrp="1"/>
          </p:cNvSpPr>
          <p:nvPr>
            <p:ph type="title"/>
          </p:nvPr>
        </p:nvSpPr>
        <p:spPr>
          <a:xfrm>
            <a:off x="2208347" y="903350"/>
            <a:ext cx="4727308" cy="709865"/>
          </a:xfrm>
        </p:spPr>
        <p:txBody>
          <a:bodyPr/>
          <a:lstStyle/>
          <a:p>
            <a:r>
              <a:rPr lang="en-US" dirty="0"/>
              <a:t>Data Center Efficiency</a:t>
            </a:r>
          </a:p>
        </p:txBody>
      </p:sp>
      <p:pic>
        <p:nvPicPr>
          <p:cNvPr id="7" name="Picture 6">
            <a:extLst>
              <a:ext uri="{FF2B5EF4-FFF2-40B4-BE49-F238E27FC236}">
                <a16:creationId xmlns:a16="http://schemas.microsoft.com/office/drawing/2014/main" id="{01E3A34D-B678-E8FA-D1CE-DA1D403DE5D7}"/>
              </a:ext>
            </a:extLst>
          </p:cNvPr>
          <p:cNvPicPr>
            <a:picLocks noChangeAspect="1"/>
          </p:cNvPicPr>
          <p:nvPr/>
        </p:nvPicPr>
        <p:blipFill>
          <a:blip r:embed="rId3"/>
          <a:stretch>
            <a:fillRect/>
          </a:stretch>
        </p:blipFill>
        <p:spPr>
          <a:xfrm>
            <a:off x="1816815" y="2614546"/>
            <a:ext cx="5510372" cy="3659231"/>
          </a:xfrm>
          <a:prstGeom prst="rect">
            <a:avLst/>
          </a:prstGeom>
        </p:spPr>
      </p:pic>
    </p:spTree>
    <p:extLst>
      <p:ext uri="{BB962C8B-B14F-4D97-AF65-F5344CB8AC3E}">
        <p14:creationId xmlns:p14="http://schemas.microsoft.com/office/powerpoint/2010/main" val="209380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0AF9-BD96-706B-B216-9D0CC6151FAF}"/>
              </a:ext>
            </a:extLst>
          </p:cNvPr>
          <p:cNvSpPr>
            <a:spLocks noGrp="1"/>
          </p:cNvSpPr>
          <p:nvPr>
            <p:ph type="title"/>
          </p:nvPr>
        </p:nvSpPr>
        <p:spPr>
          <a:xfrm>
            <a:off x="1295849" y="881567"/>
            <a:ext cx="6552303" cy="745355"/>
          </a:xfrm>
        </p:spPr>
        <p:txBody>
          <a:bodyPr/>
          <a:lstStyle/>
          <a:p>
            <a:r>
              <a:rPr lang="en-US" dirty="0"/>
              <a:t>In loving memory of Dave Täht</a:t>
            </a:r>
          </a:p>
        </p:txBody>
      </p:sp>
      <p:pic>
        <p:nvPicPr>
          <p:cNvPr id="11" name="Picture 10">
            <a:extLst>
              <a:ext uri="{FF2B5EF4-FFF2-40B4-BE49-F238E27FC236}">
                <a16:creationId xmlns:a16="http://schemas.microsoft.com/office/drawing/2014/main" id="{22D792E4-4719-0DB2-CB83-F0C704748FC5}"/>
              </a:ext>
            </a:extLst>
          </p:cNvPr>
          <p:cNvPicPr>
            <a:picLocks noChangeAspect="1"/>
          </p:cNvPicPr>
          <p:nvPr/>
        </p:nvPicPr>
        <p:blipFill>
          <a:blip r:embed="rId3"/>
          <a:stretch>
            <a:fillRect/>
          </a:stretch>
        </p:blipFill>
        <p:spPr>
          <a:xfrm>
            <a:off x="2634888" y="2407126"/>
            <a:ext cx="3874229" cy="4068075"/>
          </a:xfrm>
          <a:prstGeom prst="rect">
            <a:avLst/>
          </a:prstGeom>
        </p:spPr>
      </p:pic>
    </p:spTree>
    <p:extLst>
      <p:ext uri="{BB962C8B-B14F-4D97-AF65-F5344CB8AC3E}">
        <p14:creationId xmlns:p14="http://schemas.microsoft.com/office/powerpoint/2010/main" val="196322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7E8D-D516-AF75-1AF3-2D07ABD99899}"/>
              </a:ext>
            </a:extLst>
          </p:cNvPr>
          <p:cNvSpPr>
            <a:spLocks noGrp="1"/>
          </p:cNvSpPr>
          <p:nvPr>
            <p:ph type="title"/>
          </p:nvPr>
        </p:nvSpPr>
        <p:spPr>
          <a:xfrm>
            <a:off x="2232099" y="950851"/>
            <a:ext cx="4679807" cy="709865"/>
          </a:xfrm>
        </p:spPr>
        <p:txBody>
          <a:bodyPr/>
          <a:lstStyle/>
          <a:p>
            <a:r>
              <a:rPr lang="en-US" dirty="0"/>
              <a:t>Data Center Efficiency</a:t>
            </a:r>
          </a:p>
        </p:txBody>
      </p:sp>
      <p:sp>
        <p:nvSpPr>
          <p:cNvPr id="3" name="Content Placeholder 2">
            <a:extLst>
              <a:ext uri="{FF2B5EF4-FFF2-40B4-BE49-F238E27FC236}">
                <a16:creationId xmlns:a16="http://schemas.microsoft.com/office/drawing/2014/main" id="{F0460560-06B3-224A-8AA3-0FF69740C8ED}"/>
              </a:ext>
            </a:extLst>
          </p:cNvPr>
          <p:cNvSpPr>
            <a:spLocks noGrp="1"/>
          </p:cNvSpPr>
          <p:nvPr>
            <p:ph idx="1"/>
          </p:nvPr>
        </p:nvSpPr>
        <p:spPr>
          <a:xfrm>
            <a:off x="865971" y="2234285"/>
            <a:ext cx="7755516" cy="4130891"/>
          </a:xfrm>
        </p:spPr>
        <p:txBody>
          <a:bodyPr>
            <a:noAutofit/>
          </a:bodyPr>
          <a:lstStyle/>
          <a:p>
            <a:r>
              <a:rPr lang="en-US" sz="2100" b="1" dirty="0"/>
              <a:t>Real-World Examples:</a:t>
            </a:r>
          </a:p>
          <a:p>
            <a:pPr lvl="1"/>
            <a:r>
              <a:rPr lang="en-US" sz="2100" b="1" dirty="0"/>
              <a:t>Microsoft Azure: </a:t>
            </a:r>
            <a:r>
              <a:rPr lang="en-US" sz="2100" dirty="0"/>
              <a:t>Used internally for VM migration, storage traffic.</a:t>
            </a:r>
          </a:p>
          <a:p>
            <a:pPr lvl="1"/>
            <a:r>
              <a:rPr lang="en-US" sz="2100" b="1" dirty="0"/>
              <a:t>Facebook (Meta): </a:t>
            </a:r>
            <a:r>
              <a:rPr lang="en-US" sz="2100" dirty="0"/>
              <a:t>Used for internal data center traffic, load balancing.</a:t>
            </a:r>
          </a:p>
          <a:p>
            <a:r>
              <a:rPr lang="en-US" sz="2100" dirty="0"/>
              <a:t>Benefit: Better utilization of network links, improved load balancing, enhanced redundancy.</a:t>
            </a:r>
          </a:p>
          <a:p>
            <a:r>
              <a:rPr lang="en-US" sz="2100" dirty="0"/>
              <a:t>Result: Reports of significant improvements in bandwidth utilization and resilience.</a:t>
            </a:r>
          </a:p>
        </p:txBody>
      </p:sp>
    </p:spTree>
    <p:extLst>
      <p:ext uri="{BB962C8B-B14F-4D97-AF65-F5344CB8AC3E}">
        <p14:creationId xmlns:p14="http://schemas.microsoft.com/office/powerpoint/2010/main" val="223539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017E-3141-B67B-87ED-B00E801FF1DE}"/>
              </a:ext>
            </a:extLst>
          </p:cNvPr>
          <p:cNvSpPr>
            <a:spLocks noGrp="1"/>
          </p:cNvSpPr>
          <p:nvPr>
            <p:ph type="title"/>
          </p:nvPr>
        </p:nvSpPr>
        <p:spPr>
          <a:xfrm>
            <a:off x="1177096" y="739061"/>
            <a:ext cx="6789811" cy="1188720"/>
          </a:xfrm>
        </p:spPr>
        <p:txBody>
          <a:bodyPr/>
          <a:lstStyle/>
          <a:p>
            <a:r>
              <a:rPr lang="en-US" dirty="0"/>
              <a:t> Other Real-World Deployments</a:t>
            </a:r>
          </a:p>
        </p:txBody>
      </p:sp>
      <p:sp>
        <p:nvSpPr>
          <p:cNvPr id="3" name="Content Placeholder 2">
            <a:extLst>
              <a:ext uri="{FF2B5EF4-FFF2-40B4-BE49-F238E27FC236}">
                <a16:creationId xmlns:a16="http://schemas.microsoft.com/office/drawing/2014/main" id="{6C7CAC0C-A5F4-FECF-E119-EFB3EFB80627}"/>
              </a:ext>
            </a:extLst>
          </p:cNvPr>
          <p:cNvSpPr>
            <a:spLocks noGrp="1"/>
          </p:cNvSpPr>
          <p:nvPr>
            <p:ph idx="1"/>
          </p:nvPr>
        </p:nvSpPr>
        <p:spPr>
          <a:xfrm>
            <a:off x="864382" y="2489200"/>
            <a:ext cx="7709603" cy="3530600"/>
          </a:xfrm>
        </p:spPr>
        <p:txBody>
          <a:bodyPr>
            <a:normAutofit/>
          </a:bodyPr>
          <a:lstStyle/>
          <a:p>
            <a:r>
              <a:rPr lang="en-US" sz="2400" dirty="0"/>
              <a:t>5G Networks: Faster, smoother handovers between cells/technologies.</a:t>
            </a:r>
          </a:p>
          <a:p>
            <a:r>
              <a:rPr lang="en-US" sz="2400" dirty="0"/>
              <a:t>Satellite Communication: Improves reliability for combined satellite and terrestrial links.</a:t>
            </a:r>
          </a:p>
          <a:p>
            <a:r>
              <a:rPr lang="en-US" sz="2400" dirty="0"/>
              <a:t>Military &amp; Drones: Provides robust communication in challenging/unstable environments.</a:t>
            </a:r>
          </a:p>
        </p:txBody>
      </p:sp>
    </p:spTree>
    <p:extLst>
      <p:ext uri="{BB962C8B-B14F-4D97-AF65-F5344CB8AC3E}">
        <p14:creationId xmlns:p14="http://schemas.microsoft.com/office/powerpoint/2010/main" val="3301281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4B61-CE83-B106-EB6A-FAF4802CB714}"/>
              </a:ext>
            </a:extLst>
          </p:cNvPr>
          <p:cNvSpPr>
            <a:spLocks noGrp="1"/>
          </p:cNvSpPr>
          <p:nvPr>
            <p:ph type="title"/>
          </p:nvPr>
        </p:nvSpPr>
        <p:spPr>
          <a:xfrm>
            <a:off x="2475543" y="952819"/>
            <a:ext cx="4192919" cy="709865"/>
          </a:xfrm>
        </p:spPr>
        <p:txBody>
          <a:bodyPr/>
          <a:lstStyle/>
          <a:p>
            <a:r>
              <a:rPr lang="en-US" dirty="0"/>
              <a:t>Summary of Benefits</a:t>
            </a:r>
          </a:p>
        </p:txBody>
      </p:sp>
      <p:graphicFrame>
        <p:nvGraphicFramePr>
          <p:cNvPr id="4" name="Table 4">
            <a:extLst>
              <a:ext uri="{FF2B5EF4-FFF2-40B4-BE49-F238E27FC236}">
                <a16:creationId xmlns:a16="http://schemas.microsoft.com/office/drawing/2014/main" id="{329AC4B5-9E9E-037F-A55D-B146EF4C42F7}"/>
              </a:ext>
            </a:extLst>
          </p:cNvPr>
          <p:cNvGraphicFramePr>
            <a:graphicFrameLocks noGrp="1"/>
          </p:cNvGraphicFramePr>
          <p:nvPr>
            <p:extLst>
              <p:ext uri="{D42A27DB-BD31-4B8C-83A1-F6EECF244321}">
                <p14:modId xmlns:p14="http://schemas.microsoft.com/office/powerpoint/2010/main" val="89153901"/>
              </p:ext>
            </p:extLst>
          </p:nvPr>
        </p:nvGraphicFramePr>
        <p:xfrm>
          <a:off x="882732" y="2798292"/>
          <a:ext cx="7378536" cy="2928765"/>
        </p:xfrm>
        <a:graphic>
          <a:graphicData uri="http://schemas.openxmlformats.org/drawingml/2006/table">
            <a:tbl>
              <a:tblPr firstRow="1" bandRow="1">
                <a:tableStyleId>{5C22544A-7EE6-4342-B048-85BDC9FD1C3A}</a:tableStyleId>
              </a:tblPr>
              <a:tblGrid>
                <a:gridCol w="2459512">
                  <a:extLst>
                    <a:ext uri="{9D8B030D-6E8A-4147-A177-3AD203B41FA5}">
                      <a16:colId xmlns:a16="http://schemas.microsoft.com/office/drawing/2014/main" val="4033479885"/>
                    </a:ext>
                  </a:extLst>
                </a:gridCol>
                <a:gridCol w="2459512">
                  <a:extLst>
                    <a:ext uri="{9D8B030D-6E8A-4147-A177-3AD203B41FA5}">
                      <a16:colId xmlns:a16="http://schemas.microsoft.com/office/drawing/2014/main" val="4243532551"/>
                    </a:ext>
                  </a:extLst>
                </a:gridCol>
                <a:gridCol w="2459512">
                  <a:extLst>
                    <a:ext uri="{9D8B030D-6E8A-4147-A177-3AD203B41FA5}">
                      <a16:colId xmlns:a16="http://schemas.microsoft.com/office/drawing/2014/main" val="2116614387"/>
                    </a:ext>
                  </a:extLst>
                </a:gridCol>
              </a:tblGrid>
              <a:tr h="474057">
                <a:tc>
                  <a:txBody>
                    <a:bodyPr/>
                    <a:lstStyle/>
                    <a:p>
                      <a:pPr algn="ctr"/>
                      <a:r>
                        <a:rPr lang="en-US" sz="2000" dirty="0"/>
                        <a:t>Feature</a:t>
                      </a:r>
                    </a:p>
                  </a:txBody>
                  <a:tcPr anchor="ctr"/>
                </a:tc>
                <a:tc>
                  <a:txBody>
                    <a:bodyPr/>
                    <a:lstStyle/>
                    <a:p>
                      <a:pPr algn="ctr"/>
                      <a:r>
                        <a:rPr lang="en-US" sz="2000" dirty="0"/>
                        <a:t>Traditional TCP</a:t>
                      </a:r>
                    </a:p>
                  </a:txBody>
                  <a:tcPr anchor="ctr"/>
                </a:tc>
                <a:tc>
                  <a:txBody>
                    <a:bodyPr/>
                    <a:lstStyle/>
                    <a:p>
                      <a:pPr algn="ctr"/>
                      <a:r>
                        <a:rPr lang="en-US" sz="2000" dirty="0"/>
                        <a:t>MPTCP</a:t>
                      </a:r>
                    </a:p>
                  </a:txBody>
                  <a:tcPr anchor="ctr"/>
                </a:tc>
                <a:extLst>
                  <a:ext uri="{0D108BD9-81ED-4DB2-BD59-A6C34878D82A}">
                    <a16:rowId xmlns:a16="http://schemas.microsoft.com/office/drawing/2014/main" val="942008875"/>
                  </a:ext>
                </a:extLst>
              </a:tr>
              <a:tr h="818236">
                <a:tc>
                  <a:txBody>
                    <a:bodyPr/>
                    <a:lstStyle/>
                    <a:p>
                      <a:pPr algn="ctr"/>
                      <a:r>
                        <a:rPr lang="en-US" sz="1900" kern="1200" dirty="0">
                          <a:solidFill>
                            <a:schemeClr val="dk1"/>
                          </a:solidFill>
                          <a:effectLst/>
                          <a:latin typeface="+mn-lt"/>
                          <a:ea typeface="+mn-ea"/>
                          <a:cs typeface="+mn-cs"/>
                        </a:rPr>
                        <a:t>Reliability </a:t>
                      </a:r>
                      <a:endParaRPr lang="en-US" sz="1300" dirty="0"/>
                    </a:p>
                  </a:txBody>
                  <a:tcPr anchor="ctr"/>
                </a:tc>
                <a:tc>
                  <a:txBody>
                    <a:bodyPr/>
                    <a:lstStyle/>
                    <a:p>
                      <a:pPr algn="ctr"/>
                      <a:r>
                        <a:rPr lang="en-US" sz="1900" kern="1200" dirty="0">
                          <a:solidFill>
                            <a:schemeClr val="dk1"/>
                          </a:solidFill>
                          <a:effectLst/>
                          <a:latin typeface="+mn-lt"/>
                          <a:ea typeface="+mn-ea"/>
                          <a:cs typeface="+mn-cs"/>
                        </a:rPr>
                        <a:t>Single-Point Failure </a:t>
                      </a:r>
                      <a:endParaRPr lang="en-US" sz="1300" dirty="0"/>
                    </a:p>
                  </a:txBody>
                  <a:tcPr anchor="ctr"/>
                </a:tc>
                <a:tc>
                  <a:txBody>
                    <a:bodyPr/>
                    <a:lstStyle/>
                    <a:p>
                      <a:pPr algn="ctr"/>
                      <a:r>
                        <a:rPr lang="en-US" sz="1900" kern="1200" dirty="0">
                          <a:solidFill>
                            <a:schemeClr val="dk1"/>
                          </a:solidFill>
                          <a:effectLst/>
                          <a:latin typeface="+mn-lt"/>
                          <a:ea typeface="+mn-ea"/>
                          <a:cs typeface="+mn-cs"/>
                        </a:rPr>
                        <a:t>Seamless Failover/ Handover </a:t>
                      </a:r>
                      <a:endParaRPr lang="en-US" sz="1300" dirty="0"/>
                    </a:p>
                  </a:txBody>
                  <a:tcPr anchor="ctr"/>
                </a:tc>
                <a:extLst>
                  <a:ext uri="{0D108BD9-81ED-4DB2-BD59-A6C34878D82A}">
                    <a16:rowId xmlns:a16="http://schemas.microsoft.com/office/drawing/2014/main" val="573388805"/>
                  </a:ext>
                </a:extLst>
              </a:tr>
              <a:tr h="818236">
                <a:tc>
                  <a:txBody>
                    <a:bodyPr/>
                    <a:lstStyle/>
                    <a:p>
                      <a:pPr algn="ctr"/>
                      <a:r>
                        <a:rPr lang="en-US" sz="1900" kern="1200" dirty="0">
                          <a:solidFill>
                            <a:schemeClr val="dk1"/>
                          </a:solidFill>
                          <a:effectLst/>
                          <a:latin typeface="+mn-lt"/>
                          <a:ea typeface="+mn-ea"/>
                          <a:cs typeface="+mn-cs"/>
                        </a:rPr>
                        <a:t>Performance </a:t>
                      </a:r>
                      <a:endParaRPr lang="en-US" sz="1300" dirty="0"/>
                    </a:p>
                  </a:txBody>
                  <a:tcPr anchor="ctr"/>
                </a:tc>
                <a:tc>
                  <a:txBody>
                    <a:bodyPr/>
                    <a:lstStyle/>
                    <a:p>
                      <a:pPr algn="ctr"/>
                      <a:r>
                        <a:rPr lang="en-US" sz="1900" kern="1200" dirty="0">
                          <a:solidFill>
                            <a:schemeClr val="dk1"/>
                          </a:solidFill>
                          <a:effectLst/>
                          <a:latin typeface="+mn-lt"/>
                          <a:ea typeface="+mn-ea"/>
                          <a:cs typeface="+mn-cs"/>
                        </a:rPr>
                        <a:t>Wasted Bandwidth</a:t>
                      </a:r>
                      <a:endParaRPr lang="en-US" sz="1300" dirty="0"/>
                    </a:p>
                  </a:txBody>
                  <a:tcPr anchor="ctr"/>
                </a:tc>
                <a:tc>
                  <a:txBody>
                    <a:bodyPr/>
                    <a:lstStyle/>
                    <a:p>
                      <a:pPr algn="ctr"/>
                      <a:r>
                        <a:rPr lang="en-US" sz="1900" kern="1200" dirty="0">
                          <a:solidFill>
                            <a:schemeClr val="dk1"/>
                          </a:solidFill>
                          <a:effectLst/>
                          <a:latin typeface="+mn-lt"/>
                          <a:ea typeface="+mn-ea"/>
                          <a:cs typeface="+mn-cs"/>
                        </a:rPr>
                        <a:t>Bandwidth Aggregation</a:t>
                      </a:r>
                      <a:endParaRPr lang="en-US" sz="1300" dirty="0"/>
                    </a:p>
                  </a:txBody>
                  <a:tcPr anchor="ctr"/>
                </a:tc>
                <a:extLst>
                  <a:ext uri="{0D108BD9-81ED-4DB2-BD59-A6C34878D82A}">
                    <a16:rowId xmlns:a16="http://schemas.microsoft.com/office/drawing/2014/main" val="2815478569"/>
                  </a:ext>
                </a:extLst>
              </a:tr>
              <a:tr h="818236">
                <a:tc>
                  <a:txBody>
                    <a:bodyPr/>
                    <a:lstStyle/>
                    <a:p>
                      <a:pPr algn="ctr"/>
                      <a:r>
                        <a:rPr lang="en-US" sz="1900" kern="1200" dirty="0">
                          <a:solidFill>
                            <a:schemeClr val="dk1"/>
                          </a:solidFill>
                          <a:effectLst/>
                          <a:latin typeface="+mn-lt"/>
                          <a:ea typeface="+mn-ea"/>
                          <a:cs typeface="+mn-cs"/>
                        </a:rPr>
                        <a:t>Efficiency </a:t>
                      </a:r>
                      <a:endParaRPr lang="en-US" sz="1300" dirty="0"/>
                    </a:p>
                  </a:txBody>
                  <a:tcPr anchor="ctr"/>
                </a:tc>
                <a:tc>
                  <a:txBody>
                    <a:bodyPr/>
                    <a:lstStyle/>
                    <a:p>
                      <a:pPr algn="ctr"/>
                      <a:r>
                        <a:rPr lang="en-US" sz="1900" kern="1200" dirty="0">
                          <a:solidFill>
                            <a:schemeClr val="dk1"/>
                          </a:solidFill>
                          <a:effectLst/>
                          <a:latin typeface="+mn-lt"/>
                          <a:ea typeface="+mn-ea"/>
                          <a:cs typeface="+mn-cs"/>
                        </a:rPr>
                        <a:t>No Load Balancing </a:t>
                      </a:r>
                      <a:endParaRPr lang="en-US" sz="1300" dirty="0"/>
                    </a:p>
                  </a:txBody>
                  <a:tcPr anchor="ctr"/>
                </a:tc>
                <a:tc>
                  <a:txBody>
                    <a:bodyPr/>
                    <a:lstStyle/>
                    <a:p>
                      <a:pPr algn="ctr"/>
                      <a:r>
                        <a:rPr lang="en-US" sz="1900" kern="1200" dirty="0">
                          <a:solidFill>
                            <a:schemeClr val="dk1"/>
                          </a:solidFill>
                          <a:effectLst/>
                          <a:latin typeface="+mn-lt"/>
                          <a:ea typeface="+mn-ea"/>
                          <a:cs typeface="+mn-cs"/>
                        </a:rPr>
                        <a:t>Intelligent Resource Pooling </a:t>
                      </a:r>
                      <a:endParaRPr lang="en-US" sz="1300" dirty="0"/>
                    </a:p>
                  </a:txBody>
                  <a:tcPr anchor="ctr"/>
                </a:tc>
                <a:extLst>
                  <a:ext uri="{0D108BD9-81ED-4DB2-BD59-A6C34878D82A}">
                    <a16:rowId xmlns:a16="http://schemas.microsoft.com/office/drawing/2014/main" val="3129993404"/>
                  </a:ext>
                </a:extLst>
              </a:tr>
            </a:tbl>
          </a:graphicData>
        </a:graphic>
      </p:graphicFrame>
    </p:spTree>
    <p:extLst>
      <p:ext uri="{BB962C8B-B14F-4D97-AF65-F5344CB8AC3E}">
        <p14:creationId xmlns:p14="http://schemas.microsoft.com/office/powerpoint/2010/main" val="9531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6F38-48EF-A962-DB1D-F66433AE5B90}"/>
              </a:ext>
            </a:extLst>
          </p:cNvPr>
          <p:cNvSpPr>
            <a:spLocks noGrp="1"/>
          </p:cNvSpPr>
          <p:nvPr>
            <p:ph type="title"/>
          </p:nvPr>
        </p:nvSpPr>
        <p:spPr>
          <a:xfrm>
            <a:off x="2160847" y="958622"/>
            <a:ext cx="4822311" cy="709865"/>
          </a:xfrm>
        </p:spPr>
        <p:txBody>
          <a:bodyPr/>
          <a:lstStyle/>
          <a:p>
            <a:r>
              <a:rPr lang="en-US" dirty="0"/>
              <a:t>Challenges &amp; Adoption</a:t>
            </a:r>
          </a:p>
        </p:txBody>
      </p:sp>
      <p:sp>
        <p:nvSpPr>
          <p:cNvPr id="3" name="Content Placeholder 2">
            <a:extLst>
              <a:ext uri="{FF2B5EF4-FFF2-40B4-BE49-F238E27FC236}">
                <a16:creationId xmlns:a16="http://schemas.microsoft.com/office/drawing/2014/main" id="{6FA3CC7D-CC31-4786-CE5A-0C202BDC4FF2}"/>
              </a:ext>
            </a:extLst>
          </p:cNvPr>
          <p:cNvSpPr>
            <a:spLocks noGrp="1"/>
          </p:cNvSpPr>
          <p:nvPr>
            <p:ph idx="1"/>
          </p:nvPr>
        </p:nvSpPr>
        <p:spPr>
          <a:xfrm>
            <a:off x="628134" y="2726708"/>
            <a:ext cx="7887732" cy="2676567"/>
          </a:xfrm>
        </p:spPr>
        <p:txBody>
          <a:bodyPr>
            <a:normAutofit/>
          </a:bodyPr>
          <a:lstStyle/>
          <a:p>
            <a:r>
              <a:rPr lang="en-US" sz="2400" dirty="0"/>
              <a:t>Middlebox Interference: Legacy firewalls, NATs, load balancers may block or interfere.</a:t>
            </a:r>
          </a:p>
          <a:p>
            <a:r>
              <a:rPr lang="en-US" sz="2400" dirty="0"/>
              <a:t>OS Support: Core support in Linux, iOS, macOS; evolving/limited in Windows/Android.</a:t>
            </a:r>
          </a:p>
          <a:p>
            <a:r>
              <a:rPr lang="en-US" sz="2400" dirty="0"/>
              <a:t>Application Awareness (Optional): Apps can be optimized for better MPTCP leverage.</a:t>
            </a:r>
          </a:p>
        </p:txBody>
      </p:sp>
    </p:spTree>
    <p:extLst>
      <p:ext uri="{BB962C8B-B14F-4D97-AF65-F5344CB8AC3E}">
        <p14:creationId xmlns:p14="http://schemas.microsoft.com/office/powerpoint/2010/main" val="171243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711E-DD93-AE70-745B-96BF7D997528}"/>
              </a:ext>
            </a:extLst>
          </p:cNvPr>
          <p:cNvSpPr>
            <a:spLocks noGrp="1"/>
          </p:cNvSpPr>
          <p:nvPr>
            <p:ph type="title"/>
          </p:nvPr>
        </p:nvSpPr>
        <p:spPr>
          <a:xfrm>
            <a:off x="3206248" y="679684"/>
            <a:ext cx="2422659" cy="1188720"/>
          </a:xfrm>
        </p:spPr>
        <p:txBody>
          <a:bodyPr>
            <a:normAutofit/>
          </a:bodyPr>
          <a:lstStyle/>
          <a:p>
            <a:r>
              <a:rPr lang="en-US" sz="4000" b="1" dirty="0"/>
              <a:t>The END</a:t>
            </a:r>
          </a:p>
        </p:txBody>
      </p:sp>
      <p:sp>
        <p:nvSpPr>
          <p:cNvPr id="7" name="TextBox 6">
            <a:extLst>
              <a:ext uri="{FF2B5EF4-FFF2-40B4-BE49-F238E27FC236}">
                <a16:creationId xmlns:a16="http://schemas.microsoft.com/office/drawing/2014/main" id="{CE81C6DE-493B-BA5C-C7BD-E75993CAD112}"/>
              </a:ext>
            </a:extLst>
          </p:cNvPr>
          <p:cNvSpPr txBox="1"/>
          <p:nvPr/>
        </p:nvSpPr>
        <p:spPr>
          <a:xfrm>
            <a:off x="700643" y="3976885"/>
            <a:ext cx="7742711" cy="523220"/>
          </a:xfrm>
          <a:prstGeom prst="rect">
            <a:avLst/>
          </a:prstGeom>
          <a:noFill/>
        </p:spPr>
        <p:txBody>
          <a:bodyPr wrap="square" rtlCol="0">
            <a:spAutoFit/>
          </a:bodyPr>
          <a:lstStyle/>
          <a:p>
            <a:r>
              <a:rPr lang="en-US" sz="2800" dirty="0"/>
              <a:t>Contact me on: Ehsan.ccsp@gmail.com</a:t>
            </a:r>
          </a:p>
        </p:txBody>
      </p:sp>
    </p:spTree>
    <p:extLst>
      <p:ext uri="{BB962C8B-B14F-4D97-AF65-F5344CB8AC3E}">
        <p14:creationId xmlns:p14="http://schemas.microsoft.com/office/powerpoint/2010/main" val="118908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AF2E-9E27-9AFE-427B-9AEC54C74F37}"/>
              </a:ext>
            </a:extLst>
          </p:cNvPr>
          <p:cNvSpPr>
            <a:spLocks noGrp="1"/>
          </p:cNvSpPr>
          <p:nvPr>
            <p:ph type="title"/>
          </p:nvPr>
        </p:nvSpPr>
        <p:spPr>
          <a:xfrm>
            <a:off x="3597759" y="950850"/>
            <a:ext cx="1948482" cy="709865"/>
          </a:xfrm>
        </p:spPr>
        <p:txBody>
          <a:bodyPr/>
          <a:lstStyle/>
          <a:p>
            <a:r>
              <a:rPr lang="en-US" dirty="0"/>
              <a:t>Agenda</a:t>
            </a:r>
          </a:p>
        </p:txBody>
      </p:sp>
      <p:sp>
        <p:nvSpPr>
          <p:cNvPr id="3" name="Content Placeholder 2">
            <a:extLst>
              <a:ext uri="{FF2B5EF4-FFF2-40B4-BE49-F238E27FC236}">
                <a16:creationId xmlns:a16="http://schemas.microsoft.com/office/drawing/2014/main" id="{1A29ACE5-8DE2-B2AD-5FFA-F6B45C782492}"/>
              </a:ext>
            </a:extLst>
          </p:cNvPr>
          <p:cNvSpPr>
            <a:spLocks noGrp="1"/>
          </p:cNvSpPr>
          <p:nvPr>
            <p:ph idx="1"/>
          </p:nvPr>
        </p:nvSpPr>
        <p:spPr>
          <a:xfrm>
            <a:off x="646951" y="2574622"/>
            <a:ext cx="7850101" cy="3415659"/>
          </a:xfrm>
        </p:spPr>
        <p:txBody>
          <a:bodyPr>
            <a:noAutofit/>
          </a:bodyPr>
          <a:lstStyle/>
          <a:p>
            <a:r>
              <a:rPr lang="en-US" sz="2400" dirty="0">
                <a:ea typeface="JetBrainsMono NF" panose="02000009000000000000" pitchFamily="49" charset="0"/>
                <a:cs typeface="JetBrainsMono NF" panose="02000009000000000000" pitchFamily="49" charset="0"/>
              </a:rPr>
              <a:t>Introduction to TCP &amp; Its Limitations</a:t>
            </a:r>
          </a:p>
          <a:p>
            <a:r>
              <a:rPr lang="en-US" sz="2400" dirty="0">
                <a:ea typeface="JetBrainsMono NF" panose="02000009000000000000" pitchFamily="49" charset="0"/>
                <a:cs typeface="JetBrainsMono NF" panose="02000009000000000000" pitchFamily="49" charset="0"/>
              </a:rPr>
              <a:t>Key Problems with Traditional TCP</a:t>
            </a:r>
          </a:p>
          <a:p>
            <a:r>
              <a:rPr lang="en-US" sz="2400" dirty="0">
                <a:ea typeface="JetBrainsMono NF" panose="02000009000000000000" pitchFamily="49" charset="0"/>
                <a:cs typeface="JetBrainsMono NF" panose="02000009000000000000" pitchFamily="49" charset="0"/>
              </a:rPr>
              <a:t>What is Multipath TCP (MPTCP)?</a:t>
            </a:r>
          </a:p>
          <a:p>
            <a:r>
              <a:rPr lang="en-US" sz="2400" dirty="0">
                <a:ea typeface="JetBrainsMono NF" panose="02000009000000000000" pitchFamily="49" charset="0"/>
                <a:cs typeface="JetBrainsMono NF" panose="02000009000000000000" pitchFamily="49" charset="0"/>
              </a:rPr>
              <a:t>How MPTCP Solves These Problems + Real-World Use Cases</a:t>
            </a:r>
          </a:p>
          <a:p>
            <a:r>
              <a:rPr lang="en-US" sz="2400" dirty="0">
                <a:ea typeface="JetBrainsMono NF" panose="02000009000000000000" pitchFamily="49" charset="0"/>
                <a:cs typeface="JetBrainsMono NF" panose="02000009000000000000" pitchFamily="49" charset="0"/>
              </a:rPr>
              <a:t>Conclusion &amp; Future Outlook</a:t>
            </a:r>
          </a:p>
          <a:p>
            <a:r>
              <a:rPr lang="en-US" sz="2400" dirty="0">
                <a:ea typeface="JetBrainsMono NF" panose="02000009000000000000" pitchFamily="49" charset="0"/>
                <a:cs typeface="JetBrainsMono NF" panose="02000009000000000000" pitchFamily="49" charset="0"/>
              </a:rPr>
              <a:t>Q&amp;A</a:t>
            </a:r>
          </a:p>
        </p:txBody>
      </p:sp>
    </p:spTree>
    <p:extLst>
      <p:ext uri="{BB962C8B-B14F-4D97-AF65-F5344CB8AC3E}">
        <p14:creationId xmlns:p14="http://schemas.microsoft.com/office/powerpoint/2010/main" val="238988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0E64-9DAF-3953-E60F-9318AA3D1BB4}"/>
              </a:ext>
            </a:extLst>
          </p:cNvPr>
          <p:cNvSpPr>
            <a:spLocks noGrp="1"/>
          </p:cNvSpPr>
          <p:nvPr>
            <p:ph type="title"/>
          </p:nvPr>
        </p:nvSpPr>
        <p:spPr>
          <a:xfrm>
            <a:off x="3211812" y="962727"/>
            <a:ext cx="2720379" cy="709865"/>
          </a:xfrm>
        </p:spPr>
        <p:txBody>
          <a:bodyPr/>
          <a:lstStyle/>
          <a:p>
            <a:r>
              <a:rPr lang="en-US" dirty="0"/>
              <a:t>What is TCP?</a:t>
            </a:r>
          </a:p>
        </p:txBody>
      </p:sp>
      <p:sp>
        <p:nvSpPr>
          <p:cNvPr id="3" name="Content Placeholder 2">
            <a:extLst>
              <a:ext uri="{FF2B5EF4-FFF2-40B4-BE49-F238E27FC236}">
                <a16:creationId xmlns:a16="http://schemas.microsoft.com/office/drawing/2014/main" id="{72CC4390-5670-CC71-5094-38FA299E64BD}"/>
              </a:ext>
            </a:extLst>
          </p:cNvPr>
          <p:cNvSpPr>
            <a:spLocks noGrp="1"/>
          </p:cNvSpPr>
          <p:nvPr>
            <p:ph idx="1"/>
          </p:nvPr>
        </p:nvSpPr>
        <p:spPr>
          <a:xfrm>
            <a:off x="687513" y="2643582"/>
            <a:ext cx="7768979" cy="2284681"/>
          </a:xfrm>
        </p:spPr>
        <p:txBody>
          <a:bodyPr>
            <a:normAutofit/>
          </a:bodyPr>
          <a:lstStyle/>
          <a:p>
            <a:r>
              <a:rPr lang="en-US" sz="2400" dirty="0">
                <a:ea typeface="JetBrainsMono NF" panose="02000009000000000000" pitchFamily="49" charset="0"/>
                <a:cs typeface="JetBrainsMono NF" panose="02000009000000000000" pitchFamily="49" charset="0"/>
              </a:rPr>
              <a:t>Brief definition: Transport Layer Protocol.</a:t>
            </a:r>
          </a:p>
          <a:p>
            <a:r>
              <a:rPr lang="en-US" sz="2400" dirty="0">
                <a:ea typeface="JetBrainsMono NF" panose="02000009000000000000" pitchFamily="49" charset="0"/>
                <a:cs typeface="JetBrainsMono NF" panose="02000009000000000000" pitchFamily="49" charset="0"/>
              </a:rPr>
              <a:t>Provides reliable, ordered, and error-checked delivery.</a:t>
            </a:r>
          </a:p>
          <a:p>
            <a:r>
              <a:rPr lang="en-US" sz="2400" dirty="0">
                <a:ea typeface="JetBrainsMono NF" panose="02000009000000000000" pitchFamily="49" charset="0"/>
                <a:cs typeface="JetBrainsMono NF" panose="02000009000000000000" pitchFamily="49" charset="0"/>
              </a:rPr>
              <a:t>Used in web browsing, video streaming, file transfers, etc.</a:t>
            </a:r>
          </a:p>
        </p:txBody>
      </p:sp>
    </p:spTree>
    <p:extLst>
      <p:ext uri="{BB962C8B-B14F-4D97-AF65-F5344CB8AC3E}">
        <p14:creationId xmlns:p14="http://schemas.microsoft.com/office/powerpoint/2010/main" val="91723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429A-2651-9876-52C2-3741E75510AC}"/>
              </a:ext>
            </a:extLst>
          </p:cNvPr>
          <p:cNvSpPr>
            <a:spLocks noGrp="1"/>
          </p:cNvSpPr>
          <p:nvPr>
            <p:ph type="title"/>
          </p:nvPr>
        </p:nvSpPr>
        <p:spPr>
          <a:xfrm>
            <a:off x="1770862" y="929068"/>
            <a:ext cx="5602277" cy="745355"/>
          </a:xfrm>
        </p:spPr>
        <p:txBody>
          <a:bodyPr/>
          <a:lstStyle/>
          <a:p>
            <a:r>
              <a:rPr lang="en-US" dirty="0"/>
              <a:t>How Traditional TCP Works?</a:t>
            </a:r>
          </a:p>
        </p:txBody>
      </p:sp>
      <p:sp>
        <p:nvSpPr>
          <p:cNvPr id="3" name="Content Placeholder 2">
            <a:extLst>
              <a:ext uri="{FF2B5EF4-FFF2-40B4-BE49-F238E27FC236}">
                <a16:creationId xmlns:a16="http://schemas.microsoft.com/office/drawing/2014/main" id="{B8C81152-6802-CA2A-FC5B-1DE2B518EDF5}"/>
              </a:ext>
            </a:extLst>
          </p:cNvPr>
          <p:cNvSpPr>
            <a:spLocks noGrp="1"/>
          </p:cNvSpPr>
          <p:nvPr>
            <p:ph idx="1"/>
          </p:nvPr>
        </p:nvSpPr>
        <p:spPr>
          <a:xfrm>
            <a:off x="1194189" y="2428270"/>
            <a:ext cx="6755621" cy="1834973"/>
          </a:xfrm>
        </p:spPr>
        <p:txBody>
          <a:bodyPr>
            <a:noAutofit/>
          </a:bodyPr>
          <a:lstStyle/>
          <a:p>
            <a:r>
              <a:rPr lang="en-US" dirty="0">
                <a:ea typeface="JetBrainsMono NF" panose="02000009000000000000" pitchFamily="49" charset="0"/>
                <a:cs typeface="JetBrainsMono NF" panose="02000009000000000000" pitchFamily="49" charset="0"/>
              </a:rPr>
              <a:t>Brief definition: Transport Layer Protocol.</a:t>
            </a:r>
          </a:p>
          <a:p>
            <a:r>
              <a:rPr lang="en-US" dirty="0">
                <a:ea typeface="JetBrainsMono NF" panose="02000009000000000000" pitchFamily="49" charset="0"/>
                <a:cs typeface="JetBrainsMono NF" panose="02000009000000000000" pitchFamily="49" charset="0"/>
              </a:rPr>
              <a:t>Provides reliable, ordered, and error-checked delivery.</a:t>
            </a:r>
          </a:p>
          <a:p>
            <a:r>
              <a:rPr lang="en-US" dirty="0">
                <a:ea typeface="JetBrainsMono NF" panose="02000009000000000000" pitchFamily="49" charset="0"/>
                <a:cs typeface="JetBrainsMono NF" panose="02000009000000000000" pitchFamily="49" charset="0"/>
              </a:rPr>
              <a:t>Used in web browsing, video streaming, file transfers, etc.</a:t>
            </a:r>
          </a:p>
          <a:p>
            <a:pPr fontAlgn="base">
              <a:lnSpc>
                <a:spcPct val="114000"/>
              </a:lnSpc>
              <a:spcBef>
                <a:spcPts val="0"/>
              </a:spcBef>
              <a:buClr>
                <a:srgbClr val="000000"/>
              </a:buClr>
              <a:buSzPts val="1100"/>
              <a:buFont typeface="Arial" panose="020B0604020202020204" pitchFamily="34" charset="0"/>
              <a:buChar char="●"/>
            </a:pPr>
            <a:endParaRPr lang="en-US" u="none" strike="noStrike" dirty="0">
              <a:effectLst/>
              <a:ea typeface="JetBrainsMono NF" panose="02000009000000000000" pitchFamily="49" charset="0"/>
              <a:cs typeface="JetBrainsMono NF" panose="02000009000000000000" pitchFamily="49" charset="0"/>
            </a:endParaRPr>
          </a:p>
        </p:txBody>
      </p:sp>
      <p:pic>
        <p:nvPicPr>
          <p:cNvPr id="5" name="Picture 4">
            <a:extLst>
              <a:ext uri="{FF2B5EF4-FFF2-40B4-BE49-F238E27FC236}">
                <a16:creationId xmlns:a16="http://schemas.microsoft.com/office/drawing/2014/main" id="{60BD10BC-71FC-EA68-3B71-3BA287C6C61B}"/>
              </a:ext>
            </a:extLst>
          </p:cNvPr>
          <p:cNvPicPr>
            <a:picLocks noChangeAspect="1"/>
          </p:cNvPicPr>
          <p:nvPr/>
        </p:nvPicPr>
        <p:blipFill>
          <a:blip r:embed="rId3"/>
          <a:stretch>
            <a:fillRect/>
          </a:stretch>
        </p:blipFill>
        <p:spPr>
          <a:xfrm>
            <a:off x="1949412" y="4132614"/>
            <a:ext cx="4865173" cy="2443572"/>
          </a:xfrm>
          <a:prstGeom prst="rect">
            <a:avLst/>
          </a:prstGeom>
        </p:spPr>
      </p:pic>
    </p:spTree>
    <p:extLst>
      <p:ext uri="{BB962C8B-B14F-4D97-AF65-F5344CB8AC3E}">
        <p14:creationId xmlns:p14="http://schemas.microsoft.com/office/powerpoint/2010/main" val="191545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74AF-98BE-191D-9B15-DBE79963C0B8}"/>
              </a:ext>
            </a:extLst>
          </p:cNvPr>
          <p:cNvSpPr>
            <a:spLocks noGrp="1"/>
          </p:cNvSpPr>
          <p:nvPr>
            <p:ph type="title"/>
          </p:nvPr>
        </p:nvSpPr>
        <p:spPr>
          <a:xfrm>
            <a:off x="2208152" y="945082"/>
            <a:ext cx="4727699" cy="709865"/>
          </a:xfrm>
        </p:spPr>
        <p:txBody>
          <a:bodyPr/>
          <a:lstStyle/>
          <a:p>
            <a:pPr algn="ctr" defTabSz="914377" rtl="1">
              <a:lnSpc>
                <a:spcPct val="90000"/>
              </a:lnSpc>
            </a:pPr>
            <a:r>
              <a:rPr lang="en-US" dirty="0"/>
              <a:t>TCP Performance Issue</a:t>
            </a:r>
          </a:p>
        </p:txBody>
      </p:sp>
      <p:sp>
        <p:nvSpPr>
          <p:cNvPr id="3" name="Content Placeholder 2">
            <a:extLst>
              <a:ext uri="{FF2B5EF4-FFF2-40B4-BE49-F238E27FC236}">
                <a16:creationId xmlns:a16="http://schemas.microsoft.com/office/drawing/2014/main" id="{8A05ECA6-30B7-D3BD-AAC0-A3BE0F15FF09}"/>
              </a:ext>
            </a:extLst>
          </p:cNvPr>
          <p:cNvSpPr>
            <a:spLocks noGrp="1"/>
          </p:cNvSpPr>
          <p:nvPr>
            <p:ph idx="1"/>
          </p:nvPr>
        </p:nvSpPr>
        <p:spPr>
          <a:xfrm>
            <a:off x="661420" y="2465449"/>
            <a:ext cx="7821160" cy="3530600"/>
          </a:xfrm>
        </p:spPr>
        <p:txBody>
          <a:bodyPr/>
          <a:lstStyle/>
          <a:p>
            <a:r>
              <a:rPr lang="en-US" sz="2400" dirty="0"/>
              <a:t>We are in the era of 5G, DWDM and 800G Transceivers</a:t>
            </a:r>
          </a:p>
          <a:p>
            <a:r>
              <a:rPr lang="en-US" sz="2400" dirty="0"/>
              <a:t> Why do we still need to use download manager to utilize the Internet link?</a:t>
            </a:r>
          </a:p>
          <a:p>
            <a:r>
              <a:rPr lang="en-US" sz="2400" dirty="0"/>
              <a:t>Why a single TCP connection is not capable of reaching like 10Gbps?</a:t>
            </a:r>
          </a:p>
          <a:p>
            <a:r>
              <a:rPr lang="en-US" sz="2400" dirty="0"/>
              <a:t>Where is the bottleneck?</a:t>
            </a:r>
          </a:p>
          <a:p>
            <a:endParaRPr lang="en-US" dirty="0"/>
          </a:p>
          <a:p>
            <a:endParaRPr lang="en-US" dirty="0"/>
          </a:p>
        </p:txBody>
      </p:sp>
    </p:spTree>
    <p:extLst>
      <p:ext uri="{BB962C8B-B14F-4D97-AF65-F5344CB8AC3E}">
        <p14:creationId xmlns:p14="http://schemas.microsoft.com/office/powerpoint/2010/main" val="358913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BD91-253A-993C-C8EB-554D41F469A4}"/>
              </a:ext>
            </a:extLst>
          </p:cNvPr>
          <p:cNvSpPr>
            <a:spLocks noGrp="1"/>
          </p:cNvSpPr>
          <p:nvPr>
            <p:ph type="title"/>
          </p:nvPr>
        </p:nvSpPr>
        <p:spPr>
          <a:xfrm>
            <a:off x="2635860" y="974602"/>
            <a:ext cx="3872285" cy="709865"/>
          </a:xfrm>
        </p:spPr>
        <p:txBody>
          <a:bodyPr/>
          <a:lstStyle/>
          <a:p>
            <a:r>
              <a:rPr lang="en-US" dirty="0"/>
              <a:t>TCP BDP Limitation</a:t>
            </a:r>
          </a:p>
        </p:txBody>
      </p:sp>
      <p:sp>
        <p:nvSpPr>
          <p:cNvPr id="3" name="Content Placeholder 2">
            <a:extLst>
              <a:ext uri="{FF2B5EF4-FFF2-40B4-BE49-F238E27FC236}">
                <a16:creationId xmlns:a16="http://schemas.microsoft.com/office/drawing/2014/main" id="{4DAD299A-74BD-B232-24AD-4C0391C7C0C8}"/>
              </a:ext>
            </a:extLst>
          </p:cNvPr>
          <p:cNvSpPr>
            <a:spLocks noGrp="1"/>
          </p:cNvSpPr>
          <p:nvPr>
            <p:ph idx="1"/>
          </p:nvPr>
        </p:nvSpPr>
        <p:spPr>
          <a:xfrm>
            <a:off x="776578" y="2489200"/>
            <a:ext cx="7590849" cy="3530600"/>
          </a:xfrm>
        </p:spPr>
        <p:txBody>
          <a:bodyPr>
            <a:noAutofit/>
          </a:bodyPr>
          <a:lstStyle/>
          <a:p>
            <a:r>
              <a:rPr lang="en-US" sz="2200" dirty="0"/>
              <a:t>Assuming there is no packet loss</a:t>
            </a:r>
          </a:p>
          <a:p>
            <a:r>
              <a:rPr lang="en-US" sz="2200" dirty="0"/>
              <a:t>Assuming there is no CPU or NIC bottlenecks</a:t>
            </a:r>
          </a:p>
          <a:p>
            <a:r>
              <a:rPr lang="en-US" sz="2200" dirty="0"/>
              <a:t>BDP = Bandwidth × Round-Trip Time (RTT)</a:t>
            </a:r>
          </a:p>
          <a:p>
            <a:r>
              <a:rPr lang="en-US" sz="2200" dirty="0"/>
              <a:t>For 1 Gbps with 50 ms RTT:</a:t>
            </a:r>
          </a:p>
          <a:p>
            <a:pPr marL="228594" lvl="1" indent="0">
              <a:buNone/>
            </a:pPr>
            <a:r>
              <a:rPr lang="en-US" sz="2200" dirty="0"/>
              <a:t>→ BDP = 1 Gbps × 0.05 s = 62.5 MB</a:t>
            </a:r>
          </a:p>
          <a:p>
            <a:pPr marL="228594" lvl="1" indent="0">
              <a:buNone/>
            </a:pPr>
            <a:r>
              <a:rPr lang="en-US" sz="2200" dirty="0"/>
              <a:t>→ TCP must have at least a 62.5 MB congestion window and buffer space.</a:t>
            </a:r>
          </a:p>
        </p:txBody>
      </p:sp>
    </p:spTree>
    <p:extLst>
      <p:ext uri="{BB962C8B-B14F-4D97-AF65-F5344CB8AC3E}">
        <p14:creationId xmlns:p14="http://schemas.microsoft.com/office/powerpoint/2010/main" val="127674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D7AF-8E7E-4245-5F9D-A0FE8633D2D8}"/>
              </a:ext>
            </a:extLst>
          </p:cNvPr>
          <p:cNvSpPr>
            <a:spLocks noGrp="1"/>
          </p:cNvSpPr>
          <p:nvPr>
            <p:ph type="title"/>
          </p:nvPr>
        </p:nvSpPr>
        <p:spPr>
          <a:xfrm>
            <a:off x="1710767" y="801584"/>
            <a:ext cx="5722469" cy="965880"/>
          </a:xfrm>
        </p:spPr>
        <p:txBody>
          <a:bodyPr/>
          <a:lstStyle/>
          <a:p>
            <a:r>
              <a:rPr lang="en-US" dirty="0"/>
              <a:t>Limitations of Traditional TCP</a:t>
            </a:r>
          </a:p>
        </p:txBody>
      </p:sp>
      <p:sp>
        <p:nvSpPr>
          <p:cNvPr id="3" name="Content Placeholder 2">
            <a:extLst>
              <a:ext uri="{FF2B5EF4-FFF2-40B4-BE49-F238E27FC236}">
                <a16:creationId xmlns:a16="http://schemas.microsoft.com/office/drawing/2014/main" id="{868A57D8-A31D-C4C4-9327-1BFB4316FD14}"/>
              </a:ext>
            </a:extLst>
          </p:cNvPr>
          <p:cNvSpPr>
            <a:spLocks noGrp="1"/>
          </p:cNvSpPr>
          <p:nvPr>
            <p:ph idx="1"/>
          </p:nvPr>
        </p:nvSpPr>
        <p:spPr>
          <a:xfrm>
            <a:off x="813819" y="2412414"/>
            <a:ext cx="7516360" cy="3644003"/>
          </a:xfrm>
        </p:spPr>
        <p:txBody>
          <a:bodyPr>
            <a:noAutofit/>
          </a:bodyPr>
          <a:lstStyle/>
          <a:p>
            <a:r>
              <a:rPr lang="en-US" sz="2200" dirty="0">
                <a:ea typeface="JetBrainsMono Nerd Font" panose="02000009000000000000" pitchFamily="49" charset="0"/>
                <a:cs typeface="JetBrainsMono Nerd Font" panose="02000009000000000000" pitchFamily="49" charset="0"/>
              </a:rPr>
              <a:t>Single-Point Failure: Connection drops if the single path fails (e.g., Wi-Fi disconnects) - Lack of Resilience.</a:t>
            </a:r>
          </a:p>
          <a:p>
            <a:r>
              <a:rPr lang="en-US" sz="2200" dirty="0">
                <a:ea typeface="JetBrainsMono Nerd Font" panose="02000009000000000000" pitchFamily="49" charset="0"/>
                <a:cs typeface="JetBrainsMono Nerd Font" panose="02000009000000000000" pitchFamily="49" charset="0"/>
              </a:rPr>
              <a:t>No Bandwidth Aggregation: Cannot combine bandwidth from multiple interfaces (Wi-Fi + LTE can’t combine) - Underutilization of Resources.</a:t>
            </a:r>
          </a:p>
          <a:p>
            <a:r>
              <a:rPr lang="en-US" sz="2200" dirty="0">
                <a:ea typeface="JetBrainsMono Nerd Font" panose="02000009000000000000" pitchFamily="49" charset="0"/>
                <a:cs typeface="JetBrainsMono Nerd Font" panose="02000009000000000000" pitchFamily="49" charset="0"/>
              </a:rPr>
              <a:t>Inefficient for Modern Devices: Not optimized for multi-interface smartphones, laptops, IoT - Designed for a Bygone Era.</a:t>
            </a:r>
          </a:p>
          <a:p>
            <a:endParaRPr lang="en-US" sz="2200" b="1" dirty="0">
              <a:latin typeface="JetBrainsMono NF" panose="02000009000000000000" pitchFamily="49" charset="0"/>
              <a:ea typeface="JetBrainsMono NF" panose="02000009000000000000" pitchFamily="49" charset="0"/>
              <a:cs typeface="JetBrainsMono NF" panose="02000009000000000000" pitchFamily="49" charset="0"/>
            </a:endParaRPr>
          </a:p>
          <a:p>
            <a:pPr algn="ctr"/>
            <a:endParaRPr lang="en-US" sz="2200" b="1" dirty="0">
              <a:latin typeface="JetBrainsMono NF" panose="02000009000000000000" pitchFamily="49" charset="0"/>
              <a:ea typeface="JetBrainsMono NF" panose="02000009000000000000" pitchFamily="49" charset="0"/>
              <a:cs typeface="JetBrainsMono NF" panose="02000009000000000000" pitchFamily="49" charset="0"/>
            </a:endParaRPr>
          </a:p>
        </p:txBody>
      </p:sp>
    </p:spTree>
    <p:extLst>
      <p:ext uri="{BB962C8B-B14F-4D97-AF65-F5344CB8AC3E}">
        <p14:creationId xmlns:p14="http://schemas.microsoft.com/office/powerpoint/2010/main" val="367996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31F7-733B-B254-4A11-B6D6D670A6F0}"/>
              </a:ext>
            </a:extLst>
          </p:cNvPr>
          <p:cNvSpPr>
            <a:spLocks noGrp="1"/>
          </p:cNvSpPr>
          <p:nvPr>
            <p:ph type="title"/>
          </p:nvPr>
        </p:nvSpPr>
        <p:spPr>
          <a:xfrm>
            <a:off x="2166785" y="938977"/>
            <a:ext cx="4810435" cy="709865"/>
          </a:xfrm>
        </p:spPr>
        <p:txBody>
          <a:bodyPr/>
          <a:lstStyle/>
          <a:p>
            <a:r>
              <a:rPr lang="en-US" dirty="0"/>
              <a:t>Problem 1 – Single Path</a:t>
            </a:r>
          </a:p>
        </p:txBody>
      </p:sp>
      <p:sp>
        <p:nvSpPr>
          <p:cNvPr id="3" name="Content Placeholder 2">
            <a:extLst>
              <a:ext uri="{FF2B5EF4-FFF2-40B4-BE49-F238E27FC236}">
                <a16:creationId xmlns:a16="http://schemas.microsoft.com/office/drawing/2014/main" id="{B20AA581-D9FE-8B5B-58DF-A4C88BF23C6B}"/>
              </a:ext>
            </a:extLst>
          </p:cNvPr>
          <p:cNvSpPr>
            <a:spLocks noGrp="1"/>
          </p:cNvSpPr>
          <p:nvPr>
            <p:ph idx="1"/>
          </p:nvPr>
        </p:nvSpPr>
        <p:spPr/>
        <p:txBody>
          <a:bodyPr>
            <a:normAutofit/>
          </a:bodyPr>
          <a:lstStyle/>
          <a:p>
            <a:r>
              <a:rPr lang="en-US" sz="2400" dirty="0"/>
              <a:t>Example: Video call drops when Wi-Fi disconnects.</a:t>
            </a:r>
          </a:p>
          <a:p>
            <a:r>
              <a:rPr lang="en-US" sz="2400" dirty="0"/>
              <a:t>Impact: Interrupted services, frustration.</a:t>
            </a:r>
          </a:p>
          <a:p>
            <a:r>
              <a:rPr lang="en-US" sz="2400" dirty="0"/>
              <a:t>Statistic: "In 2023, 42% of remote workers reported dropped calls due to network issues."</a:t>
            </a:r>
          </a:p>
        </p:txBody>
      </p:sp>
    </p:spTree>
    <p:extLst>
      <p:ext uri="{BB962C8B-B14F-4D97-AF65-F5344CB8AC3E}">
        <p14:creationId xmlns:p14="http://schemas.microsoft.com/office/powerpoint/2010/main" val="813283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6357</TotalTime>
  <Words>1938</Words>
  <Application>Microsoft Macintosh PowerPoint</Application>
  <PresentationFormat>On-screen Show (4:3)</PresentationFormat>
  <Paragraphs>141</Paragraphs>
  <Slides>24</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Google Sans Text</vt:lpstr>
      <vt:lpstr>JetBrainsMono NF</vt:lpstr>
      <vt:lpstr>Wingdings 3</vt:lpstr>
      <vt:lpstr>Ion Boardroom</vt:lpstr>
      <vt:lpstr>Multipath TCP: Revolutionizing Internet Connectivity</vt:lpstr>
      <vt:lpstr>In loving memory of Dave Täht</vt:lpstr>
      <vt:lpstr>Agenda</vt:lpstr>
      <vt:lpstr>What is TCP?</vt:lpstr>
      <vt:lpstr>How Traditional TCP Works?</vt:lpstr>
      <vt:lpstr>TCP Performance Issue</vt:lpstr>
      <vt:lpstr>TCP BDP Limitation</vt:lpstr>
      <vt:lpstr>Limitations of Traditional TCP</vt:lpstr>
      <vt:lpstr>Problem 1 – Single Path</vt:lpstr>
      <vt:lpstr>Problem 2 – Wasted Bandwidth</vt:lpstr>
      <vt:lpstr>Problem 3 – No Load Balancing</vt:lpstr>
      <vt:lpstr>Introduction to MPTCP</vt:lpstr>
      <vt:lpstr>How MPTCP Works?</vt:lpstr>
      <vt:lpstr>How MPTCP Works?</vt:lpstr>
      <vt:lpstr>Key Features of MPTCP</vt:lpstr>
      <vt:lpstr> Real-World Use Cases</vt:lpstr>
      <vt:lpstr>No More Dropped Connections</vt:lpstr>
      <vt:lpstr>Faster Speeds via Bandwidth Aggregation</vt:lpstr>
      <vt:lpstr>Data Center Efficiency</vt:lpstr>
      <vt:lpstr>Data Center Efficiency</vt:lpstr>
      <vt:lpstr> Other Real-World Deployments</vt:lpstr>
      <vt:lpstr>Summary of Benefits</vt:lpstr>
      <vt:lpstr>Challenges &amp; Adoption</vt:lpstr>
      <vt:lpstr>The 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Multipath TCP: Revolutionizing Internet Connectivity</dc:title>
  <dc:subject/>
  <dc:creator/>
  <cp:keywords/>
  <dc:description>generated using python-pptx</dc:description>
  <cp:lastModifiedBy>Ehsan Ghazizadeh</cp:lastModifiedBy>
  <cp:revision>15</cp:revision>
  <dcterms:created xsi:type="dcterms:W3CDTF">2013-01-27T09:14:16Z</dcterms:created>
  <dcterms:modified xsi:type="dcterms:W3CDTF">2025-08-29T12:45:41Z</dcterms:modified>
  <cp:category/>
</cp:coreProperties>
</file>