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70" r:id="rId4"/>
    <p:sldId id="353" r:id="rId5"/>
    <p:sldId id="356" r:id="rId6"/>
    <p:sldId id="350" r:id="rId7"/>
    <p:sldId id="263" r:id="rId8"/>
    <p:sldId id="257" r:id="rId9"/>
    <p:sldId id="352" r:id="rId10"/>
    <p:sldId id="269" r:id="rId11"/>
    <p:sldId id="264" r:id="rId12"/>
    <p:sldId id="354" r:id="rId13"/>
    <p:sldId id="266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0AC2"/>
    <a:srgbClr val="3130C5"/>
    <a:srgbClr val="3E3EFF"/>
    <a:srgbClr val="1D0A4E"/>
    <a:srgbClr val="200256"/>
    <a:srgbClr val="F0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686B7-0C46-AE44-BB9B-A57B28977305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4BDB3-898D-CC4A-B457-72EC08D19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79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6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3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606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Заголовок презентации"/>
          <p:cNvSpPr txBox="1">
            <a:spLocks noGrp="1"/>
          </p:cNvSpPr>
          <p:nvPr>
            <p:ph type="title" hasCustomPrompt="1"/>
          </p:nvPr>
        </p:nvSpPr>
        <p:spPr bwMode="auto">
          <a:xfrm>
            <a:off x="635000" y="1644650"/>
            <a:ext cx="10922000" cy="1939727"/>
          </a:xfrm>
          <a:prstGeom prst="rect">
            <a:avLst/>
          </a:prstGeom>
        </p:spPr>
        <p:txBody>
          <a:bodyPr/>
          <a:lstStyle>
            <a:lvl1pPr defTabSz="1219169">
              <a:lnSpc>
                <a:spcPct val="90000"/>
              </a:lnSpc>
              <a:defRPr sz="5800" spc="-174">
                <a:gradFill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>
              <a:defRPr/>
            </a:pPr>
            <a:r>
              <a:t>Заголовок презентации</a:t>
            </a:r>
          </a:p>
        </p:txBody>
      </p:sp>
      <p:sp>
        <p:nvSpPr>
          <p:cNvPr id="12" name="Автор и дата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635000" y="6080215"/>
            <a:ext cx="10922000" cy="347028"/>
          </a:xfrm>
          <a:prstGeom prst="rect">
            <a:avLst/>
          </a:prstGeom>
        </p:spPr>
        <p:txBody>
          <a:bodyPr/>
          <a:lstStyle>
            <a:lvl1pPr marL="0" indent="0" algn="ctr" defTabSz="412750">
              <a:spcBef>
                <a:spcPts val="0"/>
              </a:spcBef>
              <a:buClrTx/>
              <a:buSzTx/>
              <a:buNone/>
              <a:defRPr sz="1750">
                <a:latin typeface="Graphik-Medium"/>
                <a:ea typeface="Graphik-Medium"/>
                <a:cs typeface="Graphik-Medium"/>
              </a:defRPr>
            </a:lvl1pPr>
          </a:lstStyle>
          <a:p>
            <a:pPr>
              <a:defRPr/>
            </a:pPr>
            <a:r>
              <a:t>Автор и дата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635000" y="3492500"/>
            <a:ext cx="10922000" cy="1256176"/>
          </a:xfrm>
          <a:prstGeom prst="rect">
            <a:avLst/>
          </a:prstGeom>
        </p:spPr>
        <p:txBody>
          <a:bodyPr/>
          <a:lstStyle>
            <a:lvl1pPr marL="0" indent="0" algn="ctr" defTabSz="412750">
              <a:spcBef>
                <a:spcPts val="0"/>
              </a:spcBef>
              <a:buClrTx/>
              <a:buSzTx/>
              <a:buNone/>
              <a:defRPr sz="3200">
                <a:latin typeface="Graphik-Medium"/>
                <a:ea typeface="Graphik-Medium"/>
                <a:cs typeface="Graphik-Medium"/>
              </a:defRPr>
            </a:lvl1pPr>
            <a:lvl2pPr marL="0" indent="0" algn="ctr" defTabSz="412750">
              <a:spcBef>
                <a:spcPts val="0"/>
              </a:spcBef>
              <a:buClrTx/>
              <a:buSzTx/>
              <a:buNone/>
              <a:defRPr sz="3200">
                <a:latin typeface="Graphik-Medium"/>
                <a:ea typeface="Graphik-Medium"/>
                <a:cs typeface="Graphik-Medium"/>
              </a:defRPr>
            </a:lvl2pPr>
            <a:lvl3pPr marL="0" indent="0" algn="ctr" defTabSz="412750">
              <a:spcBef>
                <a:spcPts val="0"/>
              </a:spcBef>
              <a:buClrTx/>
              <a:buSzTx/>
              <a:buNone/>
              <a:defRPr sz="3200">
                <a:latin typeface="Graphik-Medium"/>
                <a:ea typeface="Graphik-Medium"/>
                <a:cs typeface="Graphik-Medium"/>
              </a:defRPr>
            </a:lvl3pPr>
            <a:lvl4pPr marL="0" indent="0" algn="ctr" defTabSz="412750">
              <a:spcBef>
                <a:spcPts val="0"/>
              </a:spcBef>
              <a:buClrTx/>
              <a:buSzTx/>
              <a:buNone/>
              <a:defRPr sz="3200">
                <a:latin typeface="Graphik-Medium"/>
                <a:ea typeface="Graphik-Medium"/>
                <a:cs typeface="Graphik-Medium"/>
              </a:defRPr>
            </a:lvl4pPr>
            <a:lvl5pPr marL="0" indent="0" algn="ctr" defTabSz="412750">
              <a:spcBef>
                <a:spcPts val="0"/>
              </a:spcBef>
              <a:buClrTx/>
              <a:buSzTx/>
              <a:buNone/>
              <a:defRPr sz="3200">
                <a:latin typeface="Graphik-Medium"/>
                <a:ea typeface="Graphik-Medium"/>
                <a:cs typeface="Graphik-Medium"/>
              </a:defRPr>
            </a:lvl5pPr>
          </a:lstStyle>
          <a:p>
            <a:pPr>
              <a:defRPr/>
            </a:pPr>
            <a:r>
              <a:t>Подзаголовок презентации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2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8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288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9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684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8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095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01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1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C4934-A8FA-428A-8FF3-F5589B058376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D09D3-C30C-450E-A850-338E1A19A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1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415" y="2704226"/>
            <a:ext cx="9252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ruk Text Wide Cyr" pitchFamily="50" charset="-52"/>
              </a:rPr>
              <a:t>MSK-IX </a:t>
            </a:r>
            <a:r>
              <a:rPr lang="ru-RU" sz="3600" dirty="0">
                <a:solidFill>
                  <a:schemeClr val="bg1"/>
                </a:solidFill>
                <a:latin typeface="Druk Text Wide Cyr" pitchFamily="50" charset="-52"/>
              </a:rPr>
              <a:t>– больше, чем точка обмена трафиком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30EB318-29ED-30D6-42BE-20588275D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49" y="5826868"/>
            <a:ext cx="1014411" cy="507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3CBC7-857F-CBA4-ED99-56DF1B7C01AA}"/>
              </a:ext>
            </a:extLst>
          </p:cNvPr>
          <p:cNvSpPr txBox="1"/>
          <p:nvPr/>
        </p:nvSpPr>
        <p:spPr>
          <a:xfrm>
            <a:off x="475254" y="5687743"/>
            <a:ext cx="3120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Александр Ильин</a:t>
            </a:r>
            <a:br>
              <a:rPr lang="ru-RU" dirty="0">
                <a:solidFill>
                  <a:schemeClr val="bg1"/>
                </a:solidFill>
                <a:latin typeface="Druk Text Wide Cyr" pitchFamily="50" charset="-52"/>
              </a:rPr>
            </a:br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Технический директор </a:t>
            </a:r>
            <a:r>
              <a:rPr lang="en-US" dirty="0">
                <a:solidFill>
                  <a:schemeClr val="bg1"/>
                </a:solidFill>
                <a:latin typeface="Druk Text Wide Cyr" pitchFamily="50" charset="-52"/>
              </a:rPr>
              <a:t>MSK-IX</a:t>
            </a:r>
            <a:endParaRPr lang="ru-RU" dirty="0">
              <a:solidFill>
                <a:schemeClr val="bg1"/>
              </a:solidFill>
              <a:latin typeface="Druk Text Wide Cyr" pitchFamily="50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F8207-949A-55C0-033F-A4D44CB3E02C}"/>
              </a:ext>
            </a:extLst>
          </p:cNvPr>
          <p:cNvSpPr txBox="1"/>
          <p:nvPr/>
        </p:nvSpPr>
        <p:spPr>
          <a:xfrm>
            <a:off x="475254" y="339260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Druk Text Wide Cyr" pitchFamily="50" charset="-52"/>
              </a:rPr>
              <a:t>CAPIF4 2025</a:t>
            </a:r>
            <a:endParaRPr lang="ru-RU" dirty="0">
              <a:solidFill>
                <a:schemeClr val="bg1"/>
              </a:solidFill>
              <a:latin typeface="Druk Text Wide Cy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65295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637192" y="533634"/>
            <a:ext cx="6792649" cy="6803861"/>
            <a:chOff x="2998376" y="199109"/>
            <a:chExt cx="5963432" cy="5973276"/>
          </a:xfrm>
        </p:grpSpPr>
        <p:sp>
          <p:nvSpPr>
            <p:cNvPr id="86" name="Oval 28"/>
            <p:cNvSpPr/>
            <p:nvPr/>
          </p:nvSpPr>
          <p:spPr>
            <a:xfrm>
              <a:off x="2998376" y="199109"/>
              <a:ext cx="5963432" cy="5963432"/>
            </a:xfrm>
            <a:prstGeom prst="ellipse">
              <a:avLst/>
            </a:prstGeom>
            <a:solidFill>
              <a:srgbClr val="3E3EFF">
                <a:alpha val="25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" name="Oval 27"/>
            <p:cNvSpPr/>
            <p:nvPr/>
          </p:nvSpPr>
          <p:spPr>
            <a:xfrm>
              <a:off x="3955027" y="1151964"/>
              <a:ext cx="4046426" cy="4046426"/>
            </a:xfrm>
            <a:prstGeom prst="ellipse">
              <a:avLst/>
            </a:prstGeom>
            <a:solidFill>
              <a:srgbClr val="3E3EFF">
                <a:alpha val="25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Oval 26"/>
            <p:cNvSpPr/>
            <p:nvPr/>
          </p:nvSpPr>
          <p:spPr>
            <a:xfrm>
              <a:off x="4585825" y="1762977"/>
              <a:ext cx="2812130" cy="2812130"/>
            </a:xfrm>
            <a:prstGeom prst="ellipse">
              <a:avLst/>
            </a:prstGeom>
            <a:solidFill>
              <a:srgbClr val="3E3EFF">
                <a:alpha val="25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7" name="Picture 45" descr="Picture 45"/>
            <p:cNvPicPr>
              <a:picLocks noChangeAspect="1"/>
            </p:cNvPicPr>
            <p:nvPr/>
          </p:nvPicPr>
          <p:blipFill>
            <a:blip r:embed="rId2"/>
            <a:srcRect t="1" b="2324"/>
            <a:stretch>
              <a:fillRect/>
            </a:stretch>
          </p:blipFill>
          <p:spPr>
            <a:xfrm>
              <a:off x="5318287" y="1261061"/>
              <a:ext cx="1345588" cy="491132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2" name="Стратегия компании и развития продуктового портфеля"/>
          <p:cNvSpPr txBox="1">
            <a:spLocks noGrp="1"/>
          </p:cNvSpPr>
          <p:nvPr>
            <p:ph type="title"/>
          </p:nvPr>
        </p:nvSpPr>
        <p:spPr bwMode="auto">
          <a:xfrm>
            <a:off x="2648318" y="86503"/>
            <a:ext cx="6898995" cy="83857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defTabSz="2365188">
              <a:defRPr sz="11250" spc="-337"/>
            </a:lvl1pPr>
          </a:lstStyle>
          <a:p>
            <a:pPr algn="ctr">
              <a:defRPr/>
            </a:pPr>
            <a:r>
              <a:rPr lang="ru-RU" sz="3200" spc="0" dirty="0">
                <a:solidFill>
                  <a:schemeClr val="bg1"/>
                </a:solidFill>
                <a:latin typeface="Druk Text Wide Cyr" pitchFamily="50" charset="-52"/>
                <a:cs typeface="Calibri"/>
              </a:rPr>
              <a:t>Услуги и платформы</a:t>
            </a:r>
            <a:r>
              <a:rPr lang="en-US" sz="3200" spc="0" dirty="0">
                <a:solidFill>
                  <a:schemeClr val="bg1"/>
                </a:solidFill>
                <a:latin typeface="Druk Text Wide Cyr" pitchFamily="50" charset="-52"/>
                <a:cs typeface="Calibri"/>
              </a:rPr>
              <a:t> MSK-IX</a:t>
            </a:r>
            <a:endParaRPr sz="3200" spc="0" dirty="0">
              <a:solidFill>
                <a:schemeClr val="bg1"/>
              </a:solidFill>
              <a:latin typeface="Druk Text Wide Cyr" pitchFamily="50" charset="-52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78440" y="2165306"/>
            <a:ext cx="345714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Защищенные пиринговые группы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67243" y="2363512"/>
            <a:ext cx="7678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160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DNS</a:t>
            </a:r>
            <a:endParaRPr lang="en-US" sz="2400" dirty="0">
              <a:solidFill>
                <a:schemeClr val="bg1"/>
              </a:solidFill>
              <a:latin typeface="Druk Text Wide Cyr" pitchFamily="50" charset="-52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54884" y="3444786"/>
            <a:ext cx="21186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19557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Каналы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30495" y="1213717"/>
            <a:ext cx="35854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7779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Colocation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24645" y="1170599"/>
            <a:ext cx="4437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IX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923218" y="4673169"/>
            <a:ext cx="265455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208914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Медиалогистика</a:t>
            </a:r>
            <a:r>
              <a:rPr lang="ru-RU" sz="2400" b="1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 и </a:t>
            </a:r>
            <a:r>
              <a:rPr lang="ru-RU" sz="2400" b="1" dirty="0" err="1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Медиабаза</a:t>
            </a:r>
            <a:endParaRPr lang="ru-RU" sz="2400" b="1" dirty="0">
              <a:solidFill>
                <a:schemeClr val="bg1"/>
              </a:solidFill>
              <a:latin typeface="Druk Text Wide Cyr" pitchFamily="50" charset="-52"/>
              <a:cs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23851" y="4628389"/>
            <a:ext cx="337550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7779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Доп</a:t>
            </a:r>
            <a:r>
              <a:rPr lang="ru-RU" sz="2400" b="1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 сервисы (</a:t>
            </a:r>
            <a:r>
              <a:rPr lang="en-US" sz="2400" b="1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IP transit, LIR, AS Link, NTP)</a:t>
            </a:r>
            <a:endParaRPr lang="ru-RU" sz="2400" b="1" dirty="0">
              <a:solidFill>
                <a:schemeClr val="bg1"/>
              </a:solidFill>
              <a:latin typeface="Druk Text Wide Cyr" pitchFamily="50" charset="-52"/>
              <a:cs typeface="Calibri" panose="020F050202020403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608817" y="1076980"/>
            <a:ext cx="620704" cy="620704"/>
          </a:xfrm>
          <a:prstGeom prst="ellipse">
            <a:avLst/>
          </a:prstGeom>
          <a:solidFill>
            <a:srgbClr val="3E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/>
          <p:cNvSpPr txBox="1"/>
          <p:nvPr/>
        </p:nvSpPr>
        <p:spPr>
          <a:xfrm>
            <a:off x="4733757" y="1184719"/>
            <a:ext cx="29267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2" name="Овал 91"/>
          <p:cNvSpPr/>
          <p:nvPr/>
        </p:nvSpPr>
        <p:spPr>
          <a:xfrm>
            <a:off x="4608817" y="2181158"/>
            <a:ext cx="620704" cy="620704"/>
          </a:xfrm>
          <a:prstGeom prst="ellipse">
            <a:avLst/>
          </a:prstGeom>
          <a:solidFill>
            <a:srgbClr val="3E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4755713" y="2288897"/>
            <a:ext cx="23261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4" name="Овал 93"/>
          <p:cNvSpPr/>
          <p:nvPr/>
        </p:nvSpPr>
        <p:spPr>
          <a:xfrm>
            <a:off x="4618538" y="3365866"/>
            <a:ext cx="620704" cy="620704"/>
          </a:xfrm>
          <a:prstGeom prst="ellipse">
            <a:avLst/>
          </a:prstGeom>
          <a:solidFill>
            <a:srgbClr val="3E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/>
          <p:cNvSpPr txBox="1"/>
          <p:nvPr/>
        </p:nvSpPr>
        <p:spPr>
          <a:xfrm>
            <a:off x="4757487" y="3472509"/>
            <a:ext cx="156005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6" name="Овал 95"/>
          <p:cNvSpPr/>
          <p:nvPr/>
        </p:nvSpPr>
        <p:spPr>
          <a:xfrm>
            <a:off x="4608551" y="4696602"/>
            <a:ext cx="620704" cy="620704"/>
          </a:xfrm>
          <a:prstGeom prst="ellipse">
            <a:avLst/>
          </a:prstGeom>
          <a:solidFill>
            <a:srgbClr val="3E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/>
          <p:cNvSpPr txBox="1"/>
          <p:nvPr/>
        </p:nvSpPr>
        <p:spPr>
          <a:xfrm>
            <a:off x="4749893" y="4804340"/>
            <a:ext cx="22293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8" name="Овал 97"/>
          <p:cNvSpPr/>
          <p:nvPr/>
        </p:nvSpPr>
        <p:spPr>
          <a:xfrm>
            <a:off x="6843111" y="1073320"/>
            <a:ext cx="620704" cy="620704"/>
          </a:xfrm>
          <a:prstGeom prst="ellipse">
            <a:avLst/>
          </a:prstGeom>
          <a:solidFill>
            <a:srgbClr val="3E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/>
          <p:cNvSpPr txBox="1"/>
          <p:nvPr/>
        </p:nvSpPr>
        <p:spPr>
          <a:xfrm>
            <a:off x="6981218" y="1181059"/>
            <a:ext cx="250324" cy="42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0" name="Овал 99"/>
          <p:cNvSpPr/>
          <p:nvPr/>
        </p:nvSpPr>
        <p:spPr>
          <a:xfrm>
            <a:off x="6842285" y="2179529"/>
            <a:ext cx="620704" cy="620704"/>
          </a:xfrm>
          <a:prstGeom prst="ellipse">
            <a:avLst/>
          </a:prstGeom>
          <a:solidFill>
            <a:srgbClr val="3E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TextBox 100"/>
          <p:cNvSpPr txBox="1"/>
          <p:nvPr/>
        </p:nvSpPr>
        <p:spPr>
          <a:xfrm>
            <a:off x="7004842" y="2287268"/>
            <a:ext cx="2267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2" name="Овал 101"/>
          <p:cNvSpPr/>
          <p:nvPr/>
        </p:nvSpPr>
        <p:spPr>
          <a:xfrm>
            <a:off x="6856860" y="3420803"/>
            <a:ext cx="620704" cy="620704"/>
          </a:xfrm>
          <a:prstGeom prst="ellipse">
            <a:avLst/>
          </a:prstGeom>
          <a:solidFill>
            <a:srgbClr val="3E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TextBox 102"/>
          <p:cNvSpPr txBox="1"/>
          <p:nvPr/>
        </p:nvSpPr>
        <p:spPr>
          <a:xfrm>
            <a:off x="7024260" y="3566366"/>
            <a:ext cx="21732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094B400-A9A3-76B1-F8D3-610BB709C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49" y="5826868"/>
            <a:ext cx="1014411" cy="507206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1E819F50-FE62-92F1-008B-D840F1E09D4E}"/>
              </a:ext>
            </a:extLst>
          </p:cNvPr>
          <p:cNvSpPr/>
          <p:nvPr/>
        </p:nvSpPr>
        <p:spPr>
          <a:xfrm>
            <a:off x="6848965" y="4732322"/>
            <a:ext cx="620704" cy="620704"/>
          </a:xfrm>
          <a:prstGeom prst="ellipse">
            <a:avLst/>
          </a:prstGeom>
          <a:solidFill>
            <a:srgbClr val="3E3E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43177-FDC6-D7EC-471B-D9A56CA9C7C4}"/>
              </a:ext>
            </a:extLst>
          </p:cNvPr>
          <p:cNvSpPr txBox="1"/>
          <p:nvPr/>
        </p:nvSpPr>
        <p:spPr>
          <a:xfrm>
            <a:off x="7693015" y="3571827"/>
            <a:ext cx="383164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Защита от </a:t>
            </a:r>
            <a:r>
              <a:rPr lang="ru-RU" sz="2400" b="1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DDOS атак</a:t>
            </a:r>
            <a:endParaRPr lang="ru-RU" sz="2400" dirty="0">
              <a:solidFill>
                <a:schemeClr val="bg1"/>
              </a:solidFill>
              <a:latin typeface="Druk Text Wide Cyr" pitchFamily="50" charset="-52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CB38F-CCDC-3775-C33C-91CA109DEB52}"/>
              </a:ext>
            </a:extLst>
          </p:cNvPr>
          <p:cNvSpPr txBox="1"/>
          <p:nvPr/>
        </p:nvSpPr>
        <p:spPr>
          <a:xfrm>
            <a:off x="6995826" y="4839368"/>
            <a:ext cx="150892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21335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Druk Text Wide Cyr" pitchFamily="50" charset="-52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01183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3218" y="343085"/>
            <a:ext cx="98616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Druk Text Wide Cyr" pitchFamily="50" charset="-52"/>
              </a:rPr>
              <a:t>MSK-IX сегодня: </a:t>
            </a:r>
            <a:r>
              <a:rPr lang="ru-RU" sz="3200" dirty="0" err="1">
                <a:solidFill>
                  <a:srgbClr val="002060"/>
                </a:solidFill>
                <a:latin typeface="Druk Text Wide Cyr" pitchFamily="50" charset="-52"/>
              </a:rPr>
              <a:t>мультисервисная</a:t>
            </a:r>
            <a:r>
              <a:rPr lang="ru-RU" sz="3200" dirty="0">
                <a:solidFill>
                  <a:srgbClr val="002060"/>
                </a:solidFill>
                <a:latin typeface="Druk Text Wide Cyr" pitchFamily="50" charset="-52"/>
              </a:rPr>
              <a:t> платформа для бизнеса</a:t>
            </a:r>
          </a:p>
        </p:txBody>
      </p:sp>
      <p:grpSp>
        <p:nvGrpSpPr>
          <p:cNvPr id="12" name="Группа 7"/>
          <p:cNvGrpSpPr/>
          <p:nvPr/>
        </p:nvGrpSpPr>
        <p:grpSpPr>
          <a:xfrm>
            <a:off x="1759856" y="1816095"/>
            <a:ext cx="8311198" cy="4114805"/>
            <a:chOff x="-304800" y="-159659"/>
            <a:chExt cx="8311196" cy="4114804"/>
          </a:xfrm>
        </p:grpSpPr>
        <p:pic>
          <p:nvPicPr>
            <p:cNvPr id="13" name="Рисунок 6" descr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04800" y="-159659"/>
              <a:ext cx="8311196" cy="4114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TextBox 3"/>
            <p:cNvSpPr txBox="1"/>
            <p:nvPr/>
          </p:nvSpPr>
          <p:spPr>
            <a:xfrm>
              <a:off x="3259364" y="1758045"/>
              <a:ext cx="1518558" cy="584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3200" b="1"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rPr dirty="0"/>
                <a:t>1000+</a:t>
              </a:r>
            </a:p>
          </p:txBody>
        </p:sp>
      </p:grpSp>
      <p:sp>
        <p:nvSpPr>
          <p:cNvPr id="15" name="Parallelogram 26">
            <a:extLst>
              <a:ext uri="{FF2B5EF4-FFF2-40B4-BE49-F238E27FC236}">
                <a16:creationId xmlns:a16="http://schemas.microsoft.com/office/drawing/2014/main" id="{9BF09F0A-4110-4C61-8324-4C1DCD2098E7}"/>
              </a:ext>
            </a:extLst>
          </p:cNvPr>
          <p:cNvSpPr/>
          <p:nvPr/>
        </p:nvSpPr>
        <p:spPr>
          <a:xfrm>
            <a:off x="171348" y="6214495"/>
            <a:ext cx="2105366" cy="431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107" y="0"/>
                </a:lnTo>
                <a:lnTo>
                  <a:pt x="21600" y="0"/>
                </a:lnTo>
                <a:lnTo>
                  <a:pt x="20493" y="21600"/>
                </a:lnTo>
                <a:close/>
              </a:path>
            </a:pathLst>
          </a:custGeom>
          <a:solidFill>
            <a:srgbClr val="3E3E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AA5BEDD5-214E-2319-050C-0DBE2512D706}"/>
              </a:ext>
            </a:extLst>
          </p:cNvPr>
          <p:cNvSpPr txBox="1"/>
          <p:nvPr/>
        </p:nvSpPr>
        <p:spPr>
          <a:xfrm>
            <a:off x="330523" y="6266134"/>
            <a:ext cx="1639254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t>#цифровизация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760D4BC-FCC5-C01A-8402-1AAC0C867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48" y="5826868"/>
            <a:ext cx="1014412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1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632201" y="2273300"/>
            <a:ext cx="4082444" cy="345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714644" y="2273300"/>
            <a:ext cx="4475663" cy="345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2273300"/>
            <a:ext cx="3632200" cy="345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6656" y="539234"/>
            <a:ext cx="73023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Druk Text Wide Cyr" pitchFamily="50" charset="-52"/>
              </a:rPr>
              <a:t>Тренды в развитии точек обмена трафиком </a:t>
            </a:r>
          </a:p>
        </p:txBody>
      </p:sp>
      <p:sp>
        <p:nvSpPr>
          <p:cNvPr id="9" name="TextBox 34"/>
          <p:cNvSpPr txBox="1"/>
          <p:nvPr/>
        </p:nvSpPr>
        <p:spPr>
          <a:xfrm>
            <a:off x="526656" y="2971800"/>
            <a:ext cx="2902132" cy="1386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rPr dirty="0" err="1">
                <a:latin typeface="Montserrat" pitchFamily="2" charset="-52"/>
              </a:rPr>
              <a:t>Рост</a:t>
            </a:r>
            <a:r>
              <a:rPr dirty="0">
                <a:latin typeface="Montserrat" pitchFamily="2" charset="-52"/>
              </a:rPr>
              <a:t> </a:t>
            </a:r>
            <a:r>
              <a:rPr dirty="0" err="1">
                <a:latin typeface="Montserrat" pitchFamily="2" charset="-52"/>
              </a:rPr>
              <a:t>количества</a:t>
            </a:r>
            <a:endParaRPr dirty="0">
              <a:latin typeface="Montserrat" pitchFamily="2" charset="-52"/>
            </a:endParaRPr>
          </a:p>
          <a:p>
            <a:pPr>
              <a:defRPr sz="28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rPr dirty="0" err="1">
                <a:latin typeface="Montserrat" pitchFamily="2" charset="-52"/>
              </a:rPr>
              <a:t>DDoS</a:t>
            </a:r>
            <a:r>
              <a:rPr dirty="0">
                <a:latin typeface="Montserrat" pitchFamily="2" charset="-52"/>
              </a:rPr>
              <a:t> </a:t>
            </a:r>
            <a:r>
              <a:rPr dirty="0" err="1">
                <a:latin typeface="Montserrat" pitchFamily="2" charset="-52"/>
              </a:rPr>
              <a:t>атак</a:t>
            </a:r>
            <a:endParaRPr dirty="0">
              <a:latin typeface="Montserrat" pitchFamily="2" charset="-52"/>
            </a:endParaRPr>
          </a:p>
        </p:txBody>
      </p:sp>
      <p:sp>
        <p:nvSpPr>
          <p:cNvPr id="10" name="TextBox 35"/>
          <p:cNvSpPr txBox="1"/>
          <p:nvPr/>
        </p:nvSpPr>
        <p:spPr>
          <a:xfrm>
            <a:off x="4120756" y="2971799"/>
            <a:ext cx="2902132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r>
              <a:rPr dirty="0" err="1">
                <a:solidFill>
                  <a:srgbClr val="002060"/>
                </a:solidFill>
                <a:latin typeface="Montserrat" pitchFamily="2" charset="-52"/>
              </a:rPr>
              <a:t>Коллаборации</a:t>
            </a:r>
            <a:r>
              <a:rPr dirty="0">
                <a:solidFill>
                  <a:srgbClr val="002060"/>
                </a:solidFill>
                <a:latin typeface="Montserrat" pitchFamily="2" charset="-52"/>
              </a:rPr>
              <a:t> </a:t>
            </a:r>
            <a:r>
              <a:rPr dirty="0" err="1">
                <a:solidFill>
                  <a:srgbClr val="002060"/>
                </a:solidFill>
                <a:latin typeface="Montserrat" pitchFamily="2" charset="-52"/>
              </a:rPr>
              <a:t>для</a:t>
            </a:r>
            <a:r>
              <a:rPr dirty="0">
                <a:solidFill>
                  <a:srgbClr val="002060"/>
                </a:solidFill>
                <a:latin typeface="Montserrat" pitchFamily="2" charset="-52"/>
              </a:rPr>
              <a:t> </a:t>
            </a:r>
            <a:r>
              <a:rPr dirty="0" err="1">
                <a:solidFill>
                  <a:srgbClr val="002060"/>
                </a:solidFill>
                <a:latin typeface="Montserrat" pitchFamily="2" charset="-52"/>
              </a:rPr>
              <a:t>развития</a:t>
            </a:r>
            <a:r>
              <a:rPr dirty="0">
                <a:solidFill>
                  <a:srgbClr val="002060"/>
                </a:solidFill>
                <a:latin typeface="Montserrat" pitchFamily="2" charset="-52"/>
              </a:rPr>
              <a:t> </a:t>
            </a:r>
            <a:r>
              <a:rPr dirty="0" err="1">
                <a:solidFill>
                  <a:srgbClr val="002060"/>
                </a:solidFill>
                <a:latin typeface="Montserrat" pitchFamily="2" charset="-52"/>
              </a:rPr>
              <a:t>бизнеса</a:t>
            </a:r>
            <a:endParaRPr dirty="0">
              <a:solidFill>
                <a:srgbClr val="002060"/>
              </a:solidFill>
              <a:latin typeface="Montserrat" pitchFamily="2" charset="-52"/>
            </a:endParaRPr>
          </a:p>
        </p:txBody>
      </p:sp>
      <p:sp>
        <p:nvSpPr>
          <p:cNvPr id="12" name="TextBox 37"/>
          <p:cNvSpPr txBox="1"/>
          <p:nvPr/>
        </p:nvSpPr>
        <p:spPr>
          <a:xfrm>
            <a:off x="8364037" y="2971800"/>
            <a:ext cx="3144314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</a:lstStyle>
          <a:p>
            <a:r>
              <a:rPr dirty="0" err="1">
                <a:latin typeface="Montserrat" pitchFamily="2" charset="-52"/>
              </a:rPr>
              <a:t>Искусственный</a:t>
            </a:r>
            <a:r>
              <a:rPr dirty="0">
                <a:latin typeface="Montserrat" pitchFamily="2" charset="-52"/>
              </a:rPr>
              <a:t> </a:t>
            </a:r>
            <a:r>
              <a:rPr dirty="0" err="1">
                <a:latin typeface="Montserrat" pitchFamily="2" charset="-52"/>
              </a:rPr>
              <a:t>интеллект</a:t>
            </a:r>
            <a:endParaRPr dirty="0">
              <a:latin typeface="Montserrat" pitchFamily="2" charset="-52"/>
            </a:endParaRPr>
          </a:p>
        </p:txBody>
      </p:sp>
      <p:sp>
        <p:nvSpPr>
          <p:cNvPr id="15" name="TextBox 46"/>
          <p:cNvSpPr txBox="1"/>
          <p:nvPr/>
        </p:nvSpPr>
        <p:spPr>
          <a:xfrm>
            <a:off x="558650" y="4612088"/>
            <a:ext cx="236235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rPr dirty="0">
                <a:latin typeface="Montserrat" pitchFamily="2" charset="-52"/>
              </a:rPr>
              <a:t>#</a:t>
            </a:r>
            <a:r>
              <a:rPr dirty="0" err="1">
                <a:latin typeface="Montserrat" pitchFamily="2" charset="-52"/>
              </a:rPr>
              <a:t>безопасность</a:t>
            </a:r>
            <a:endParaRPr dirty="0">
              <a:latin typeface="Montserrat" pitchFamily="2" charset="-52"/>
            </a:endParaRPr>
          </a:p>
        </p:txBody>
      </p:sp>
      <p:sp>
        <p:nvSpPr>
          <p:cNvPr id="16" name="TextBox 47"/>
          <p:cNvSpPr txBox="1"/>
          <p:nvPr/>
        </p:nvSpPr>
        <p:spPr>
          <a:xfrm>
            <a:off x="4120756" y="4619433"/>
            <a:ext cx="29021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3E3E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rPr dirty="0">
                <a:solidFill>
                  <a:srgbClr val="002060"/>
                </a:solidFill>
                <a:latin typeface="Montserrat" pitchFamily="2" charset="-52"/>
              </a:rPr>
              <a:t>#</a:t>
            </a:r>
            <a:r>
              <a:rPr dirty="0" err="1">
                <a:solidFill>
                  <a:srgbClr val="002060"/>
                </a:solidFill>
                <a:latin typeface="Montserrat" pitchFamily="2" charset="-52"/>
              </a:rPr>
              <a:t>партнёрства</a:t>
            </a:r>
            <a:endParaRPr dirty="0">
              <a:solidFill>
                <a:srgbClr val="002060"/>
              </a:solidFill>
              <a:latin typeface="Montserrat" pitchFamily="2" charset="-52"/>
            </a:endParaRPr>
          </a:p>
        </p:txBody>
      </p:sp>
      <p:sp>
        <p:nvSpPr>
          <p:cNvPr id="18" name="TextBox 49"/>
          <p:cNvSpPr txBox="1"/>
          <p:nvPr/>
        </p:nvSpPr>
        <p:spPr>
          <a:xfrm>
            <a:off x="8364037" y="4612088"/>
            <a:ext cx="29021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pPr>
            <a:r>
              <a:rPr dirty="0">
                <a:latin typeface="Montserrat" pitchFamily="2" charset="-52"/>
              </a:rPr>
              <a:t>#</a:t>
            </a:r>
            <a:r>
              <a:rPr dirty="0" err="1">
                <a:latin typeface="Montserrat" pitchFamily="2" charset="-52"/>
              </a:rPr>
              <a:t>ии</a:t>
            </a:r>
            <a:endParaRPr dirty="0">
              <a:latin typeface="Montserrat" pitchFamily="2" charset="-52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FD53DFE-77E7-EAE3-F298-59635C600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49" y="5826868"/>
            <a:ext cx="1014411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0400" y="553135"/>
            <a:ext cx="849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Druk Text Wide Cyr" pitchFamily="50" charset="-52"/>
              </a:rPr>
              <a:t>Взгляд в будущее </a:t>
            </a:r>
            <a:r>
              <a:rPr lang="en-US" sz="3200" dirty="0">
                <a:solidFill>
                  <a:srgbClr val="002060"/>
                </a:solidFill>
                <a:latin typeface="Druk Text Wide Cyr" pitchFamily="50" charset="-52"/>
              </a:rPr>
              <a:t>MSK-IX</a:t>
            </a:r>
            <a:endParaRPr lang="ru-RU" sz="3200" dirty="0">
              <a:latin typeface="Druk Text Wide Cyr" pitchFamily="50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7D44DC-EE59-1D65-0CE7-E20A9D86CA45}"/>
              </a:ext>
            </a:extLst>
          </p:cNvPr>
          <p:cNvSpPr/>
          <p:nvPr/>
        </p:nvSpPr>
        <p:spPr>
          <a:xfrm>
            <a:off x="660400" y="2122795"/>
            <a:ext cx="107793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Druk Text Wide Cyr" pitchFamily="50" charset="-52"/>
              </a:rPr>
              <a:t>Распределенные хабы обмена данными, повышающие отказоустойчивость, снижают задержки, сокращая нагрузку на магистрали</a:t>
            </a:r>
          </a:p>
          <a:p>
            <a:endParaRPr lang="ru-RU" sz="2000" dirty="0">
              <a:solidFill>
                <a:srgbClr val="002060"/>
              </a:solidFill>
              <a:latin typeface="Druk Text Wide Cyr" pitchFamily="50" charset="-5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Druk Text Wide Cyr" pitchFamily="50" charset="-52"/>
              </a:rPr>
              <a:t>Ключевые элементы масштабируемой, гибкой, нейтральной инфраструктуры между операторами, контентом и облаками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  <a:latin typeface="Druk Text Wide Cyr" pitchFamily="50" charset="-5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Druk Text Wide Cyr" pitchFamily="50" charset="-52"/>
              </a:rPr>
              <a:t>В будущем будут повышаться требования по масштабированию, низкой задержке, безопасности и надежности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  <a:latin typeface="Druk Text Wide Cyr" pitchFamily="50" charset="-5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Druk Text Wide Cyr" pitchFamily="50" charset="-52"/>
              </a:rPr>
              <a:t>Стратегические точки цифровой экономики</a:t>
            </a:r>
            <a:endParaRPr lang="ru-RU" sz="2000" dirty="0">
              <a:latin typeface="Druk Text Wide Cyr" pitchFamily="50" charset="-52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A424A76-162C-1D73-CC7D-394EE81B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48" y="5826868"/>
            <a:ext cx="1014412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17433" y="2351782"/>
            <a:ext cx="40607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Druk Text Wide Cyr" pitchFamily="50" charset="-52"/>
              </a:rPr>
              <a:t>Спасибо за внимание.</a:t>
            </a:r>
          </a:p>
          <a:p>
            <a:r>
              <a:rPr lang="ru-RU" sz="3200" dirty="0">
                <a:solidFill>
                  <a:schemeClr val="bg1"/>
                </a:solidFill>
                <a:latin typeface="Druk Text Wide Cyr" pitchFamily="50" charset="-52"/>
              </a:rPr>
              <a:t>Ваши вопросы?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A371E3-60F9-C28F-C11B-CF2048C2F458}"/>
              </a:ext>
            </a:extLst>
          </p:cNvPr>
          <p:cNvSpPr/>
          <p:nvPr/>
        </p:nvSpPr>
        <p:spPr>
          <a:xfrm>
            <a:off x="723518" y="5578122"/>
            <a:ext cx="3120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Александр Ильин</a:t>
            </a:r>
            <a:br>
              <a:rPr lang="ru-RU" dirty="0">
                <a:solidFill>
                  <a:schemeClr val="bg1"/>
                </a:solidFill>
                <a:latin typeface="Druk Text Wide Cyr" pitchFamily="50" charset="-52"/>
              </a:rPr>
            </a:br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Технический директор </a:t>
            </a:r>
            <a:r>
              <a:rPr lang="en-US" dirty="0">
                <a:solidFill>
                  <a:schemeClr val="bg1"/>
                </a:solidFill>
                <a:latin typeface="Druk Text Wide Cyr" pitchFamily="50" charset="-52"/>
              </a:rPr>
              <a:t>MSK-IX</a:t>
            </a:r>
            <a:endParaRPr lang="ru-RU" dirty="0">
              <a:solidFill>
                <a:schemeClr val="bg1"/>
              </a:solidFill>
              <a:latin typeface="Druk Text Wide Cyr" pitchFamily="50" charset="-52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21D6D0D-14D1-DA2B-8E2E-4F2AA2CF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49" y="5826868"/>
            <a:ext cx="1014411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5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435" y="356888"/>
            <a:ext cx="4655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Druk Text Wide Cyr" pitchFamily="50" charset="-52"/>
              </a:rPr>
              <a:t>Исторический экскурс: </a:t>
            </a:r>
          </a:p>
          <a:p>
            <a:r>
              <a:rPr lang="ru-RU" sz="2000" dirty="0">
                <a:solidFill>
                  <a:schemeClr val="bg1"/>
                </a:solidFill>
                <a:latin typeface="Druk Text Wide Cyr" pitchFamily="50" charset="-52"/>
              </a:rPr>
              <a:t>30 лет эволюции </a:t>
            </a:r>
          </a:p>
          <a:p>
            <a:r>
              <a:rPr lang="ru-RU" sz="2000" dirty="0">
                <a:solidFill>
                  <a:schemeClr val="bg1"/>
                </a:solidFill>
                <a:latin typeface="Druk Text Wide Cyr" pitchFamily="50" charset="-52"/>
              </a:rPr>
              <a:t>инфраструктуры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5" y="864719"/>
            <a:ext cx="11576673" cy="5686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9281" y="3777301"/>
            <a:ext cx="97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2001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742" y="5152020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1995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8328" y="5766703"/>
            <a:ext cx="93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1997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506" y="2586676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2005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6456" y="2039545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2008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1900" y="433272"/>
            <a:ext cx="97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2010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8325" y="1747722"/>
            <a:ext cx="94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2015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2950" y="4348047"/>
            <a:ext cx="95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18600" y="1854879"/>
            <a:ext cx="95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47497" y="4417466"/>
            <a:ext cx="105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9544" y="5812911"/>
            <a:ext cx="102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Druk Text Wide Cyr" pitchFamily="50" charset="-52"/>
              </a:rPr>
              <a:t>2022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2915" y="5651647"/>
            <a:ext cx="1881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Создание первого 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узла Internet </a:t>
            </a:r>
            <a:r>
              <a:rPr lang="ru-RU" sz="800" dirty="0" err="1">
                <a:solidFill>
                  <a:schemeClr val="bg1"/>
                </a:solidFill>
                <a:latin typeface="Montserrat SemiBold" pitchFamily="2" charset="-52"/>
              </a:rPr>
              <a:t>eXchange</a:t>
            </a:r>
            <a:endParaRPr lang="ru-RU" sz="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4755" y="5196212"/>
            <a:ext cx="1979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Запуск IX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в Санкт-Петербурге,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оборудование устанавливается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в здании Ленэнерго на Марсовом поле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30305" y="4296537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Проект MSK-IX становится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автономной организацией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9911" y="3173384"/>
            <a:ext cx="1048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Первый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Пиринговый</a:t>
            </a:r>
            <a:endParaRPr lang="en-US" sz="800" dirty="0">
              <a:solidFill>
                <a:schemeClr val="bg1"/>
              </a:solidFill>
              <a:latin typeface="Montserrat SemiBold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форум MSK-IX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Собирает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87 человек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5379" y="2664242"/>
            <a:ext cx="130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MSK-IX лидирует 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в рейтинге роста </a:t>
            </a:r>
          </a:p>
          <a:p>
            <a:r>
              <a:rPr lang="ru-RU" sz="800" dirty="0" err="1">
                <a:solidFill>
                  <a:schemeClr val="bg1"/>
                </a:solidFill>
                <a:latin typeface="Montserrat SemiBold" pitchFamily="2" charset="-52"/>
              </a:rPr>
              <a:t>Euro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-IX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40682" y="1854879"/>
            <a:ext cx="180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 MSK-IX </a:t>
            </a:r>
            <a:endParaRPr lang="en-US" sz="800" dirty="0">
              <a:solidFill>
                <a:schemeClr val="bg1"/>
              </a:solidFill>
              <a:latin typeface="Montserrat SemiBold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переходит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на </a:t>
            </a:r>
            <a:endParaRPr lang="en-US" sz="800" dirty="0">
              <a:solidFill>
                <a:schemeClr val="bg1"/>
              </a:solidFill>
              <a:latin typeface="Montserrat SemiBold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техническую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платформу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«двойное</a:t>
            </a:r>
            <a:endParaRPr lang="en-US" sz="800" dirty="0">
              <a:solidFill>
                <a:schemeClr val="bg1"/>
              </a:solidFill>
              <a:latin typeface="Montserrat SemiBold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 ядро»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4783" y="1220149"/>
            <a:ext cx="1301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MSK-IX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поддерживает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организацию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конференций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ENOG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24889" y="3481664"/>
            <a:ext cx="1807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MSK-IX запускает </a:t>
            </a:r>
            <a:endParaRPr lang="en-US" sz="800" dirty="0">
              <a:solidFill>
                <a:schemeClr val="bg1"/>
              </a:solidFill>
              <a:latin typeface="Montserrat SemiBold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платформу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наземной доставки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телесигналов</a:t>
            </a:r>
          </a:p>
          <a:p>
            <a:r>
              <a:rPr lang="ru-RU" sz="800" dirty="0" err="1">
                <a:solidFill>
                  <a:schemeClr val="bg1"/>
                </a:solidFill>
                <a:latin typeface="Montserrat SemiBold" pitchFamily="2" charset="-52"/>
              </a:rPr>
              <a:t>Медиалогистика</a:t>
            </a:r>
            <a:endParaRPr lang="ru-RU" sz="8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71444" y="2618189"/>
            <a:ext cx="1807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MSK-IX и DE-CIX заключают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соглашение о взаимном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 err="1">
                <a:solidFill>
                  <a:schemeClr val="bg1"/>
                </a:solidFill>
                <a:latin typeface="Montserrat SemiBold" pitchFamily="2" charset="-52"/>
              </a:rPr>
              <a:t>ресселинге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95973" y="3739581"/>
            <a:ext cx="223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MSK-IX запускает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платформу </a:t>
            </a:r>
            <a:endParaRPr lang="en-US" sz="800" dirty="0">
              <a:solidFill>
                <a:schemeClr val="bg1"/>
              </a:solidFill>
              <a:latin typeface="Montserrat SemiBold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INSTANET, инструмент для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быстрого и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Надежного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доступа </a:t>
            </a:r>
            <a:endParaRPr lang="en-US" sz="800" dirty="0">
              <a:solidFill>
                <a:schemeClr val="bg1"/>
              </a:solidFill>
              <a:latin typeface="Montserrat SemiBold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к сетям и облачным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сервисам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34816" y="5225379"/>
            <a:ext cx="148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MSK-IX запускает 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услугу Защищенная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пиринговая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группа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91" y="5377992"/>
            <a:ext cx="1277115" cy="15910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02" y="4162789"/>
            <a:ext cx="917450" cy="82296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6" y="4061994"/>
            <a:ext cx="771146" cy="76809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6" y="3007973"/>
            <a:ext cx="1039370" cy="91135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97" y="2283465"/>
            <a:ext cx="1094234" cy="109728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89" y="749889"/>
            <a:ext cx="1164338" cy="65532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16" y="1949038"/>
            <a:ext cx="573025" cy="52120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002" y="2816367"/>
            <a:ext cx="603505" cy="6736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543" y="2918808"/>
            <a:ext cx="956793" cy="69798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23" y="3741102"/>
            <a:ext cx="997961" cy="100151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694" y="4424897"/>
            <a:ext cx="1072509" cy="931199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7E5FFCC-D1E7-8039-22E2-DFEE93721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73449" y="5826868"/>
            <a:ext cx="1014411" cy="5072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71AF91-94C9-0401-A050-0CAFC0974354}"/>
              </a:ext>
            </a:extLst>
          </p:cNvPr>
          <p:cNvSpPr txBox="1"/>
          <p:nvPr/>
        </p:nvSpPr>
        <p:spPr>
          <a:xfrm>
            <a:off x="9785861" y="4859632"/>
            <a:ext cx="148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MSK-IX запускает </a:t>
            </a:r>
          </a:p>
          <a:p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Платформу </a:t>
            </a:r>
            <a:r>
              <a:rPr lang="ru-RU" sz="800" dirty="0" err="1">
                <a:solidFill>
                  <a:schemeClr val="bg1"/>
                </a:solidFill>
                <a:latin typeface="Montserrat SemiBold" pitchFamily="2" charset="-52"/>
              </a:rPr>
              <a:t>Медиабаза</a:t>
            </a:r>
            <a:b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</a:b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- </a:t>
            </a:r>
            <a:r>
              <a:rPr lang="en-US" sz="800" dirty="0">
                <a:solidFill>
                  <a:schemeClr val="bg1"/>
                </a:solidFill>
                <a:latin typeface="Montserrat SemiBold" pitchFamily="2" charset="-52"/>
              </a:rPr>
              <a:t>B2B </a:t>
            </a:r>
            <a:r>
              <a:rPr lang="ru-RU" sz="800" dirty="0">
                <a:solidFill>
                  <a:schemeClr val="bg1"/>
                </a:solidFill>
                <a:latin typeface="Montserrat SemiBold" pitchFamily="2" charset="-52"/>
              </a:rPr>
              <a:t>маркетплейс контента и сервисов</a:t>
            </a:r>
          </a:p>
        </p:txBody>
      </p:sp>
    </p:spTree>
    <p:extLst>
      <p:ext uri="{BB962C8B-B14F-4D97-AF65-F5344CB8AC3E}">
        <p14:creationId xmlns:p14="http://schemas.microsoft.com/office/powerpoint/2010/main" val="216436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1600" y="-127000"/>
            <a:ext cx="12407900" cy="7150100"/>
          </a:xfrm>
          <a:prstGeom prst="rect">
            <a:avLst/>
          </a:prstGeom>
          <a:solidFill>
            <a:srgbClr val="20025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0400" y="565835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Druk Text Wide Cyr" pitchFamily="50" charset="-52"/>
              </a:rPr>
              <a:t>Ключевые подходы развития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FF917A7-8D80-E284-FB0F-57ACD6FDBC52}"/>
              </a:ext>
            </a:extLst>
          </p:cNvPr>
          <p:cNvCxnSpPr/>
          <p:nvPr/>
        </p:nvCxnSpPr>
        <p:spPr>
          <a:xfrm>
            <a:off x="914400" y="5758774"/>
            <a:ext cx="1006812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6052AF-90B4-FDC0-07C5-B4368147953B}"/>
              </a:ext>
            </a:extLst>
          </p:cNvPr>
          <p:cNvSpPr/>
          <p:nvPr/>
        </p:nvSpPr>
        <p:spPr>
          <a:xfrm>
            <a:off x="738086" y="5707390"/>
            <a:ext cx="10244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Druk Text Wide Cyr" pitchFamily="50" charset="-52"/>
              </a:rPr>
              <a:t>1995										2025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07F51A5-CC2A-4E74-CAFF-FB2A7844A6F4}"/>
              </a:ext>
            </a:extLst>
          </p:cNvPr>
          <p:cNvSpPr/>
          <p:nvPr/>
        </p:nvSpPr>
        <p:spPr>
          <a:xfrm>
            <a:off x="738086" y="4860029"/>
            <a:ext cx="1460364" cy="830997"/>
          </a:xfrm>
          <a:prstGeom prst="rect">
            <a:avLst/>
          </a:prstGeom>
          <a:blipFill dpi="0" rotWithShape="1">
            <a:blip r:embed="rId3">
              <a:alphaModFix amt="62000"/>
            </a:blip>
            <a:srcRect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Базовые потребности</a:t>
            </a:r>
            <a:b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</a:br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связи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2498003-DB2E-591A-7D30-2335D5AF27C2}"/>
              </a:ext>
            </a:extLst>
          </p:cNvPr>
          <p:cNvSpPr/>
          <p:nvPr/>
        </p:nvSpPr>
        <p:spPr>
          <a:xfrm>
            <a:off x="2198450" y="4394387"/>
            <a:ext cx="1600132" cy="830997"/>
          </a:xfrm>
          <a:prstGeom prst="rect">
            <a:avLst/>
          </a:prstGeom>
          <a:blipFill>
            <a:blip r:embed="rId3">
              <a:alphaModFix amt="62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Надежная маршрутизация (</a:t>
            </a:r>
            <a:r>
              <a:rPr lang="en-US" sz="1600" dirty="0">
                <a:solidFill>
                  <a:schemeClr val="bg1"/>
                </a:solidFill>
                <a:latin typeface="Druk Text Wide Cyr" pitchFamily="50" charset="-52"/>
              </a:rPr>
              <a:t>Route Server)</a:t>
            </a:r>
            <a:endParaRPr lang="ru-RU" sz="1600" dirty="0">
              <a:solidFill>
                <a:schemeClr val="bg1"/>
              </a:solidFill>
              <a:latin typeface="Druk Text Wide Cyr" pitchFamily="50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EA8DA74-9149-10C4-A162-698E4FAEE59D}"/>
              </a:ext>
            </a:extLst>
          </p:cNvPr>
          <p:cNvSpPr/>
          <p:nvPr/>
        </p:nvSpPr>
        <p:spPr>
          <a:xfrm>
            <a:off x="3855091" y="4029485"/>
            <a:ext cx="1670220" cy="584775"/>
          </a:xfrm>
          <a:prstGeom prst="rect">
            <a:avLst/>
          </a:prstGeom>
          <a:blipFill>
            <a:blip r:embed="rId3">
              <a:alphaModFix amt="62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Резерв</a:t>
            </a:r>
            <a:b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</a:br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инфраструктуры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3ADE3BB-A3FB-5F3A-B150-BB844F38D16B}"/>
              </a:ext>
            </a:extLst>
          </p:cNvPr>
          <p:cNvSpPr/>
          <p:nvPr/>
        </p:nvSpPr>
        <p:spPr>
          <a:xfrm>
            <a:off x="5525311" y="3521413"/>
            <a:ext cx="1159212" cy="584775"/>
          </a:xfrm>
          <a:prstGeom prst="rect">
            <a:avLst/>
          </a:prstGeom>
          <a:blipFill>
            <a:blip r:embed="rId3">
              <a:alphaModFix amt="62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Резерв</a:t>
            </a:r>
            <a:b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</a:br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участников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1A6742-35B0-AA03-84DD-7807A32583E0}"/>
              </a:ext>
            </a:extLst>
          </p:cNvPr>
          <p:cNvSpPr/>
          <p:nvPr/>
        </p:nvSpPr>
        <p:spPr>
          <a:xfrm>
            <a:off x="8990049" y="2205420"/>
            <a:ext cx="1379636" cy="584775"/>
          </a:xfrm>
          <a:prstGeom prst="rect">
            <a:avLst/>
          </a:prstGeom>
          <a:blipFill>
            <a:blip r:embed="rId3">
              <a:alphaModFix amt="62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Обеспечение</a:t>
            </a:r>
            <a:b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</a:br>
            <a:r>
              <a:rPr lang="en-US" sz="1600" dirty="0">
                <a:solidFill>
                  <a:schemeClr val="bg1"/>
                </a:solidFill>
                <a:latin typeface="Druk Text Wide Cyr" pitchFamily="50" charset="-52"/>
              </a:rPr>
              <a:t>SLA</a:t>
            </a:r>
            <a:endParaRPr lang="ru-RU" sz="1600" dirty="0">
              <a:solidFill>
                <a:schemeClr val="bg1"/>
              </a:solidFill>
              <a:latin typeface="Druk Text Wide Cyr" pitchFamily="50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409BABF-EA3C-4D1A-92FD-651E1CC95E85}"/>
              </a:ext>
            </a:extLst>
          </p:cNvPr>
          <p:cNvSpPr/>
          <p:nvPr/>
        </p:nvSpPr>
        <p:spPr>
          <a:xfrm>
            <a:off x="6684523" y="3051809"/>
            <a:ext cx="1159212" cy="584775"/>
          </a:xfrm>
          <a:prstGeom prst="rect">
            <a:avLst/>
          </a:prstGeom>
          <a:blipFill>
            <a:blip r:embed="rId3">
              <a:alphaModFix amt="62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Высокие скорости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772AAD9-F0E9-8ADF-08ED-AF2097B574E3}"/>
              </a:ext>
            </a:extLst>
          </p:cNvPr>
          <p:cNvSpPr/>
          <p:nvPr/>
        </p:nvSpPr>
        <p:spPr>
          <a:xfrm>
            <a:off x="7830837" y="2582205"/>
            <a:ext cx="1159212" cy="584775"/>
          </a:xfrm>
          <a:prstGeom prst="rect">
            <a:avLst/>
          </a:prstGeom>
          <a:blipFill>
            <a:blip r:embed="rId3">
              <a:alphaModFix amt="62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Близость</a:t>
            </a:r>
            <a:b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</a:br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Контента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2E8EE90-91E3-ADC0-5BCB-C67095ED4CAB}"/>
              </a:ext>
            </a:extLst>
          </p:cNvPr>
          <p:cNvSpPr/>
          <p:nvPr/>
        </p:nvSpPr>
        <p:spPr>
          <a:xfrm>
            <a:off x="10369685" y="1828635"/>
            <a:ext cx="1159212" cy="584775"/>
          </a:xfrm>
          <a:prstGeom prst="rect">
            <a:avLst/>
          </a:prstGeom>
          <a:blipFill>
            <a:blip r:embed="rId3">
              <a:alphaModFix amt="62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ruk Text Wide Cyr" pitchFamily="50" charset="-52"/>
              </a:rPr>
              <a:t>Защита от </a:t>
            </a:r>
            <a:r>
              <a:rPr lang="en-US" sz="1600" dirty="0">
                <a:solidFill>
                  <a:schemeClr val="bg1"/>
                </a:solidFill>
                <a:latin typeface="Druk Text Wide Cyr" pitchFamily="50" charset="-52"/>
              </a:rPr>
              <a:t>DDoS</a:t>
            </a:r>
            <a:endParaRPr lang="ru-RU" sz="1600" dirty="0">
              <a:solidFill>
                <a:schemeClr val="bg1"/>
              </a:solidFill>
              <a:latin typeface="Druk Text Wide Cy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104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7950" y="-77822"/>
            <a:ext cx="12407900" cy="7150100"/>
          </a:xfrm>
          <a:prstGeom prst="rect">
            <a:avLst/>
          </a:prstGeom>
          <a:solidFill>
            <a:srgbClr val="20025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8C484-FD91-195C-7A10-B61D7BC5BC41}"/>
              </a:ext>
            </a:extLst>
          </p:cNvPr>
          <p:cNvSpPr txBox="1"/>
          <p:nvPr/>
        </p:nvSpPr>
        <p:spPr>
          <a:xfrm>
            <a:off x="564185" y="438211"/>
            <a:ext cx="6555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Stem Medium" panose="020B0503020203020204" pitchFamily="34" charset="77"/>
                <a:ea typeface="Stem Medium" panose="020B0503020203020204" pitchFamily="34" charset="77"/>
                <a:cs typeface="Stem" charset="0"/>
              </a:rPr>
              <a:t>Service Level Indicator </a:t>
            </a:r>
            <a:r>
              <a:rPr lang="ru-RU" sz="4400" b="1" dirty="0">
                <a:solidFill>
                  <a:schemeClr val="bg1"/>
                </a:solidFill>
                <a:latin typeface="Stem Medium" panose="020B0503020203020204" pitchFamily="34" charset="77"/>
                <a:ea typeface="Stem Medium" panose="020B0503020203020204" pitchFamily="34" charset="77"/>
                <a:cs typeface="Stem" charset="0"/>
              </a:rPr>
              <a:t>(</a:t>
            </a:r>
            <a:r>
              <a:rPr lang="en-US" sz="4400" b="1" dirty="0">
                <a:solidFill>
                  <a:schemeClr val="bg1"/>
                </a:solidFill>
                <a:latin typeface="Stem Medium" panose="020B0503020203020204" pitchFamily="34" charset="77"/>
                <a:ea typeface="Stem Medium" panose="020B0503020203020204" pitchFamily="34" charset="77"/>
                <a:cs typeface="Stem" charset="0"/>
              </a:rPr>
              <a:t>SLI</a:t>
            </a:r>
            <a:r>
              <a:rPr lang="ru-RU" sz="4400" b="1" dirty="0">
                <a:solidFill>
                  <a:schemeClr val="bg1"/>
                </a:solidFill>
                <a:latin typeface="Stem Medium" panose="020B0503020203020204" pitchFamily="34" charset="77"/>
                <a:ea typeface="Stem Medium" panose="020B0503020203020204" pitchFamily="34" charset="77"/>
                <a:cs typeface="Stem" charset="0"/>
              </a:rPr>
              <a:t>)</a:t>
            </a:r>
            <a:endParaRPr lang="en-US" sz="4400" b="1" dirty="0">
              <a:solidFill>
                <a:schemeClr val="bg1"/>
              </a:solidFill>
              <a:latin typeface="Stem Medium" panose="020B0503020203020204" pitchFamily="34" charset="77"/>
              <a:ea typeface="Stem Medium" panose="020B0503020203020204" pitchFamily="34" charset="77"/>
              <a:cs typeface="Stem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1DF99F-4592-1DBD-6AF3-AEE8370F649A}"/>
              </a:ext>
            </a:extLst>
          </p:cNvPr>
          <p:cNvSpPr txBox="1"/>
          <p:nvPr/>
        </p:nvSpPr>
        <p:spPr>
          <a:xfrm>
            <a:off x="564185" y="2477971"/>
            <a:ext cx="58230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Ключевые</a:t>
            </a:r>
            <a: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показатели</a:t>
            </a:r>
            <a: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:</a:t>
            </a:r>
            <a:b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</a:t>
            </a: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Надежность сети в целом</a:t>
            </a:r>
            <a:b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</a:t>
            </a: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Доступность сервиса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Пропускная способность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Стабильность пиров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 err="1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Резервируемость</a:t>
            </a:r>
            <a: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: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ядра сети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внутренних линий связи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междугородних линий связи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ключевых компонентов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67935-A8D3-0AC8-2A1C-3FF4F97F2EBB}"/>
              </a:ext>
            </a:extLst>
          </p:cNvPr>
          <p:cNvSpPr txBox="1"/>
          <p:nvPr/>
        </p:nvSpPr>
        <p:spPr>
          <a:xfrm>
            <a:off x="6200043" y="2485116"/>
            <a:ext cx="40918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Простои</a:t>
            </a:r>
            <a: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 c</a:t>
            </a: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вязи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Процент потерь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Время восстановления после сбоев</a:t>
            </a:r>
          </a:p>
          <a:p>
            <a:pPr>
              <a:spcBef>
                <a:spcPts val="1800"/>
              </a:spcBef>
            </a:pP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Минимальные задержки</a:t>
            </a:r>
          </a:p>
          <a:p>
            <a:pPr>
              <a:spcBef>
                <a:spcPts val="1800"/>
              </a:spcBef>
            </a:pP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Доступность</a:t>
            </a:r>
            <a: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: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сетевого оборудования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Route Server, DNS </a:t>
            </a: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серверов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ключевых серверов и сервисов</a:t>
            </a:r>
            <a:b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</a:br>
            <a:r>
              <a:rPr lang="ru-RU" sz="2000" dirty="0">
                <a:solidFill>
                  <a:schemeClr val="bg1"/>
                </a:solidFill>
                <a:latin typeface="Stem" panose="020B0503020203020204" pitchFamily="34" charset="77"/>
                <a:ea typeface="Stem" panose="020B0503020203020204" pitchFamily="34" charset="77"/>
              </a:rPr>
              <a:t>- компонентов сети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5427AE00-F01D-6D9B-F67C-870465C0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49" y="5826868"/>
            <a:ext cx="1014411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05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64BB08-0FEC-D981-B91B-D56E65407278}"/>
              </a:ext>
            </a:extLst>
          </p:cNvPr>
          <p:cNvSpPr/>
          <p:nvPr/>
        </p:nvSpPr>
        <p:spPr>
          <a:xfrm>
            <a:off x="660400" y="565835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tem Medium" panose="020B0503020203020204" pitchFamily="34" charset="77"/>
                <a:ea typeface="Stem Medium" panose="020B0503020203020204" pitchFamily="34" charset="77"/>
                <a:cs typeface="Stem" charset="0"/>
              </a:rPr>
              <a:t>Service Level Objectives </a:t>
            </a:r>
            <a:r>
              <a:rPr lang="ru-RU" sz="3200" b="1" dirty="0">
                <a:solidFill>
                  <a:schemeClr val="bg1"/>
                </a:solidFill>
                <a:latin typeface="Stem Medium" panose="020B0503020203020204" pitchFamily="34" charset="77"/>
                <a:ea typeface="Stem Medium" panose="020B0503020203020204" pitchFamily="34" charset="77"/>
                <a:cs typeface="Stem" charset="0"/>
              </a:rPr>
              <a:t>(</a:t>
            </a:r>
            <a:r>
              <a:rPr lang="en-US" sz="3200" b="1" dirty="0">
                <a:solidFill>
                  <a:schemeClr val="bg1"/>
                </a:solidFill>
                <a:latin typeface="Stem Medium" panose="020B0503020203020204" pitchFamily="34" charset="77"/>
                <a:ea typeface="Stem Medium" panose="020B0503020203020204" pitchFamily="34" charset="77"/>
                <a:cs typeface="Stem" charset="0"/>
              </a:rPr>
              <a:t>SLO</a:t>
            </a:r>
            <a:r>
              <a:rPr lang="ru-RU" sz="3200" b="1" dirty="0">
                <a:solidFill>
                  <a:schemeClr val="bg1"/>
                </a:solidFill>
                <a:latin typeface="Stem Medium" panose="020B0503020203020204" pitchFamily="34" charset="77"/>
                <a:ea typeface="Stem Medium" panose="020B0503020203020204" pitchFamily="34" charset="77"/>
                <a:cs typeface="Stem" charset="0"/>
              </a:rPr>
              <a:t>) </a:t>
            </a:r>
            <a:r>
              <a:rPr lang="en-US" sz="3200" b="1" dirty="0">
                <a:solidFill>
                  <a:schemeClr val="bg1"/>
                </a:solidFill>
                <a:latin typeface="Stem Medium" panose="020B0503020203020204" pitchFamily="34" charset="77"/>
                <a:ea typeface="Stem Medium" panose="020B0503020203020204" pitchFamily="34" charset="77"/>
                <a:cs typeface="Stem" charset="0"/>
              </a:rPr>
              <a:t>MSK-IX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322CB-B5CE-ACBE-91A1-484485D1EE37}"/>
              </a:ext>
            </a:extLst>
          </p:cNvPr>
          <p:cNvSpPr txBox="1"/>
          <p:nvPr/>
        </p:nvSpPr>
        <p:spPr>
          <a:xfrm>
            <a:off x="564184" y="1544116"/>
            <a:ext cx="109728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⦁ </a:t>
            </a:r>
            <a:r>
              <a:rPr lang="ru-RU" b="1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Доступность сети: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≥ 99.99% времени в месяц (с учётом дублирования и 24×7 мониторинга).</a:t>
            </a:r>
          </a:p>
          <a:p>
            <a:endParaRPr lang="ru-RU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⦁ </a:t>
            </a:r>
            <a:r>
              <a:rPr lang="ru-RU" b="1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Средняя задержка: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≤ </a:t>
            </a:r>
            <a:r>
              <a:rPr lang="en-US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2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мс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для пиров внутри Москвы в 99.99% случаев (топология «двойное ядро»).</a:t>
            </a:r>
          </a:p>
          <a:p>
            <a:endParaRPr lang="ru-RU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⦁ </a:t>
            </a:r>
            <a:r>
              <a:rPr lang="ru-RU" b="1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Потеря пакетов: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≤ </a:t>
            </a:r>
            <a:r>
              <a:rPr lang="ru-RU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0,000001%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от общего объема трафика за месяц. </a:t>
            </a:r>
            <a:endParaRPr lang="ru-RU" dirty="0">
              <a:solidFill>
                <a:srgbClr val="FFFFFF"/>
              </a:solidFill>
              <a:latin typeface="Helvetica Neue" panose="02000503000000020004" pitchFamily="2" charset="0"/>
            </a:endParaRPr>
          </a:p>
          <a:p>
            <a:endParaRPr lang="ru-RU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⦁ </a:t>
            </a:r>
            <a:r>
              <a:rPr lang="ru-RU" b="1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Время восстановления после сбоя: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≤ 15 минут для критических инцидентов за 99% случаев, благодаря резервированию и быстро реагирующей службе эксплуатации.</a:t>
            </a:r>
          </a:p>
          <a:p>
            <a:endParaRPr lang="ru-RU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⦁ </a:t>
            </a:r>
            <a:r>
              <a:rPr lang="ru-RU" b="1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Стабильность </a:t>
            </a:r>
            <a:r>
              <a:rPr lang="en" b="1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BGP-</a:t>
            </a:r>
            <a:r>
              <a:rPr lang="ru-RU" b="1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сессий: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≥ 99.9% времени без разрывов, благодаря использованию </a:t>
            </a:r>
            <a:r>
              <a:rPr lang="ru-RU" dirty="0">
                <a:solidFill>
                  <a:srgbClr val="FFFFFF"/>
                </a:solidFill>
                <a:latin typeface="Helvetica Neue" panose="02000503000000020004" pitchFamily="2" charset="0"/>
              </a:rPr>
              <a:t>двойного </a:t>
            </a:r>
            <a:r>
              <a:rPr lang="en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Route Server 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и продвинутой пиринговой архитектуре.</a:t>
            </a:r>
            <a:b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</a:br>
            <a:endParaRPr lang="ru-RU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⦁ </a:t>
            </a:r>
            <a:r>
              <a:rPr lang="ru-RU" b="1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Пропускная способность: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 поддержка суммарного трафика в пиковые часы с возможностью масштабирования под запросы клиентов (например, порты </a:t>
            </a:r>
            <a:r>
              <a:rPr lang="en-US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100G, 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400</a:t>
            </a:r>
            <a:r>
              <a:rPr lang="en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G, LAG</a:t>
            </a:r>
            <a:r>
              <a:rPr lang="ru-RU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).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EAC93E0-F38A-935C-E38C-6D065A9E6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49" y="5826868"/>
            <a:ext cx="1014411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9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21" descr="CE12804_right-view.jpg">
            <a:extLst>
              <a:ext uri="{FF2B5EF4-FFF2-40B4-BE49-F238E27FC236}">
                <a16:creationId xmlns:a16="http://schemas.microsoft.com/office/drawing/2014/main" id="{E2521FF6-D741-37AC-AEDD-0D16ACDE4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80" y="1262885"/>
            <a:ext cx="2371748" cy="1778811"/>
          </a:xfrm>
          <a:prstGeom prst="rect">
            <a:avLst/>
          </a:prstGeom>
        </p:spPr>
      </p:pic>
      <p:pic>
        <p:nvPicPr>
          <p:cNvPr id="3" name="Изображение 8" descr="f10e1200.jpg">
            <a:extLst>
              <a:ext uri="{FF2B5EF4-FFF2-40B4-BE49-F238E27FC236}">
                <a16:creationId xmlns:a16="http://schemas.microsoft.com/office/drawing/2014/main" id="{47C998C6-00B9-387C-619B-2DB40DF7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20" y="4392499"/>
            <a:ext cx="1583387" cy="2057599"/>
          </a:xfrm>
          <a:prstGeom prst="rect">
            <a:avLst/>
          </a:prstGeom>
        </p:spPr>
      </p:pic>
      <p:pic>
        <p:nvPicPr>
          <p:cNvPr id="4" name="Изображение 9" descr="ebdx8.jpg">
            <a:extLst>
              <a:ext uri="{FF2B5EF4-FFF2-40B4-BE49-F238E27FC236}">
                <a16:creationId xmlns:a16="http://schemas.microsoft.com/office/drawing/2014/main" id="{9A811104-5EB4-B289-D10C-7801982AE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093" y="2944759"/>
            <a:ext cx="1590420" cy="1883799"/>
          </a:xfrm>
          <a:prstGeom prst="rect">
            <a:avLst/>
          </a:prstGeom>
        </p:spPr>
      </p:pic>
      <p:pic>
        <p:nvPicPr>
          <p:cNvPr id="6" name="Изображение 5" descr="cat5505.jpg">
            <a:extLst>
              <a:ext uri="{FF2B5EF4-FFF2-40B4-BE49-F238E27FC236}">
                <a16:creationId xmlns:a16="http://schemas.microsoft.com/office/drawing/2014/main" id="{6C7ADEAD-1208-021E-D306-AC992C2BB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94" y="2768759"/>
            <a:ext cx="2226424" cy="1720103"/>
          </a:xfrm>
          <a:prstGeom prst="rect">
            <a:avLst/>
          </a:prstGeom>
        </p:spPr>
      </p:pic>
      <p:pic>
        <p:nvPicPr>
          <p:cNvPr id="7" name="Изображение 2" descr="cat1200.jpg">
            <a:extLst>
              <a:ext uri="{FF2B5EF4-FFF2-40B4-BE49-F238E27FC236}">
                <a16:creationId xmlns:a16="http://schemas.microsoft.com/office/drawing/2014/main" id="{84308A8E-8825-6A43-94F6-AEB84CEB2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56" y="412968"/>
            <a:ext cx="2975623" cy="2237440"/>
          </a:xfrm>
          <a:prstGeom prst="rect">
            <a:avLst/>
          </a:prstGeom>
        </p:spPr>
      </p:pic>
      <p:pic>
        <p:nvPicPr>
          <p:cNvPr id="8" name="Изображение 4" descr="cat3000.jpg">
            <a:extLst>
              <a:ext uri="{FF2B5EF4-FFF2-40B4-BE49-F238E27FC236}">
                <a16:creationId xmlns:a16="http://schemas.microsoft.com/office/drawing/2014/main" id="{8576A97E-30C4-3BC0-A835-041F6100E5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68" y="2152291"/>
            <a:ext cx="1938975" cy="570945"/>
          </a:xfrm>
          <a:prstGeom prst="rect">
            <a:avLst/>
          </a:prstGeom>
        </p:spPr>
      </p:pic>
      <p:pic>
        <p:nvPicPr>
          <p:cNvPr id="9" name="Изображение 6" descr="cat5500.jpg">
            <a:extLst>
              <a:ext uri="{FF2B5EF4-FFF2-40B4-BE49-F238E27FC236}">
                <a16:creationId xmlns:a16="http://schemas.microsoft.com/office/drawing/2014/main" id="{6DAC0873-84C5-0CCA-7730-DE980878F4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50" y="4444498"/>
            <a:ext cx="1295400" cy="1219200"/>
          </a:xfrm>
          <a:prstGeom prst="rect">
            <a:avLst/>
          </a:prstGeom>
        </p:spPr>
      </p:pic>
      <p:pic>
        <p:nvPicPr>
          <p:cNvPr id="10" name="Изображение 7" descr="cat6506.jpg">
            <a:extLst>
              <a:ext uri="{FF2B5EF4-FFF2-40B4-BE49-F238E27FC236}">
                <a16:creationId xmlns:a16="http://schemas.microsoft.com/office/drawing/2014/main" id="{F28E89C8-A9D8-4C15-8F23-3ABD08E23D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86" y="4828558"/>
            <a:ext cx="1670281" cy="16702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AED869-E09F-6C9B-1D06-83EF41D4EF50}"/>
              </a:ext>
            </a:extLst>
          </p:cNvPr>
          <p:cNvSpPr txBox="1"/>
          <p:nvPr/>
        </p:nvSpPr>
        <p:spPr>
          <a:xfrm>
            <a:off x="7353623" y="1331774"/>
            <a:ext cx="711733" cy="44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14288" rtlCol="0" anchor="ctr">
            <a:spAutoFit/>
          </a:bodyPr>
          <a:lstStyle/>
          <a:p>
            <a:pPr algn="ctr" defTabSz="412740"/>
            <a:r>
              <a:rPr lang="ru-RU" sz="2533" dirty="0">
                <a:sym typeface="Helvetica Light"/>
              </a:rPr>
              <a:t>1995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ACD17C-8401-3EE5-A910-9A1672BD43DB}"/>
              </a:ext>
            </a:extLst>
          </p:cNvPr>
          <p:cNvSpPr txBox="1"/>
          <p:nvPr/>
        </p:nvSpPr>
        <p:spPr>
          <a:xfrm>
            <a:off x="9247065" y="2192272"/>
            <a:ext cx="711733" cy="44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14288" rtlCol="0" anchor="ctr">
            <a:spAutoFit/>
          </a:bodyPr>
          <a:lstStyle/>
          <a:p>
            <a:pPr algn="ctr" defTabSz="412740"/>
            <a:r>
              <a:rPr lang="ru-RU" sz="2533" dirty="0">
                <a:sym typeface="Helvetica Light"/>
              </a:rPr>
              <a:t>1996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881B3-38F5-7559-20FF-A4857D21EEDD}"/>
              </a:ext>
            </a:extLst>
          </p:cNvPr>
          <p:cNvSpPr txBox="1"/>
          <p:nvPr/>
        </p:nvSpPr>
        <p:spPr>
          <a:xfrm>
            <a:off x="10034829" y="3345572"/>
            <a:ext cx="711733" cy="44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14288" rtlCol="0" anchor="ctr">
            <a:spAutoFit/>
          </a:bodyPr>
          <a:lstStyle/>
          <a:p>
            <a:pPr algn="ctr" defTabSz="412740"/>
            <a:r>
              <a:rPr lang="ru-RU" sz="2533" dirty="0">
                <a:sym typeface="Helvetica Light"/>
              </a:rPr>
              <a:t>1997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9BE487-3DF7-5279-3396-6191F39FB385}"/>
              </a:ext>
            </a:extLst>
          </p:cNvPr>
          <p:cNvSpPr txBox="1"/>
          <p:nvPr/>
        </p:nvSpPr>
        <p:spPr>
          <a:xfrm>
            <a:off x="8779073" y="4808469"/>
            <a:ext cx="711733" cy="44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14288" rtlCol="0" anchor="ctr">
            <a:spAutoFit/>
          </a:bodyPr>
          <a:lstStyle/>
          <a:p>
            <a:pPr algn="ctr" defTabSz="412740"/>
            <a:r>
              <a:rPr lang="ru-RU" sz="2533" dirty="0">
                <a:sym typeface="Helvetica Light"/>
              </a:rPr>
              <a:t>2000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093F01-9987-BA54-1DC1-CDB15D014254}"/>
              </a:ext>
            </a:extLst>
          </p:cNvPr>
          <p:cNvSpPr txBox="1"/>
          <p:nvPr/>
        </p:nvSpPr>
        <p:spPr>
          <a:xfrm>
            <a:off x="7161886" y="6005635"/>
            <a:ext cx="711733" cy="44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14288" rtlCol="0" anchor="ctr">
            <a:spAutoFit/>
          </a:bodyPr>
          <a:lstStyle/>
          <a:p>
            <a:pPr algn="ctr" defTabSz="412740"/>
            <a:r>
              <a:rPr lang="en-US" sz="2533" dirty="0">
                <a:sym typeface="Helvetica Light"/>
              </a:rPr>
              <a:t>2005</a:t>
            </a:r>
            <a:endParaRPr lang="ru-RU" sz="2533" dirty="0">
              <a:sym typeface="Helvetica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63BB7D-A3BD-5E58-9884-92450B9DED12}"/>
              </a:ext>
            </a:extLst>
          </p:cNvPr>
          <p:cNvSpPr txBox="1"/>
          <p:nvPr/>
        </p:nvSpPr>
        <p:spPr>
          <a:xfrm>
            <a:off x="3195858" y="5861486"/>
            <a:ext cx="711733" cy="44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14288" rtlCol="0" anchor="ctr">
            <a:spAutoFit/>
          </a:bodyPr>
          <a:lstStyle/>
          <a:p>
            <a:pPr algn="ctr" defTabSz="412740"/>
            <a:r>
              <a:rPr lang="en-US" sz="2533" dirty="0">
                <a:sym typeface="Helvetica Light"/>
              </a:rPr>
              <a:t>2010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FD2D0C-B2FF-6B15-BBAF-261C7C77C33B}"/>
              </a:ext>
            </a:extLst>
          </p:cNvPr>
          <p:cNvSpPr txBox="1"/>
          <p:nvPr/>
        </p:nvSpPr>
        <p:spPr>
          <a:xfrm>
            <a:off x="1800217" y="4367322"/>
            <a:ext cx="711733" cy="44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14288" rtlCol="0" anchor="ctr">
            <a:spAutoFit/>
          </a:bodyPr>
          <a:lstStyle/>
          <a:p>
            <a:pPr algn="ctr" defTabSz="412740"/>
            <a:r>
              <a:rPr lang="en-US" sz="2533" dirty="0">
                <a:sym typeface="Helvetica Light"/>
              </a:rPr>
              <a:t>2013</a:t>
            </a:r>
            <a:endParaRPr lang="ru-RU" sz="2533" dirty="0"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6F49D3-7E64-37E4-FF5F-3C46A509E636}"/>
              </a:ext>
            </a:extLst>
          </p:cNvPr>
          <p:cNvSpPr txBox="1"/>
          <p:nvPr/>
        </p:nvSpPr>
        <p:spPr>
          <a:xfrm>
            <a:off x="1877335" y="2136833"/>
            <a:ext cx="711733" cy="44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14288" rtlCol="0" anchor="ctr">
            <a:spAutoFit/>
          </a:bodyPr>
          <a:lstStyle/>
          <a:p>
            <a:pPr algn="ctr" defTabSz="412740"/>
            <a:r>
              <a:rPr lang="en-US" sz="2533" dirty="0">
                <a:sym typeface="Helvetica Light"/>
              </a:rPr>
              <a:t>201</a:t>
            </a:r>
            <a:r>
              <a:rPr lang="ru-RU" sz="2533" dirty="0">
                <a:sym typeface="Helvetica Light"/>
              </a:rPr>
              <a:t>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7365" y="624569"/>
            <a:ext cx="7596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Druk Text Wide Cyr" pitchFamily="50" charset="-52"/>
              </a:rPr>
              <a:t>Эволюция оборудования</a:t>
            </a:r>
            <a:endParaRPr lang="ru-RU" sz="3200" dirty="0">
              <a:latin typeface="Druk Text Wide Cyr" pitchFamily="50" charset="-52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5AF205-BDBB-6F09-560D-2ED75F0537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88" y="2844756"/>
            <a:ext cx="2844167" cy="18837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4C2F38-7D32-9E72-192F-2AF3E821EE4E}"/>
              </a:ext>
            </a:extLst>
          </p:cNvPr>
          <p:cNvSpPr txBox="1"/>
          <p:nvPr/>
        </p:nvSpPr>
        <p:spPr>
          <a:xfrm>
            <a:off x="5580870" y="2429866"/>
            <a:ext cx="711733" cy="44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14288" rtlCol="0" anchor="ctr">
            <a:spAutoFit/>
          </a:bodyPr>
          <a:lstStyle/>
          <a:p>
            <a:pPr algn="ctr" defTabSz="412740"/>
            <a:r>
              <a:rPr lang="en-US" sz="2533" dirty="0">
                <a:sym typeface="Helvetica Light"/>
              </a:rPr>
              <a:t>20</a:t>
            </a:r>
            <a:r>
              <a:rPr lang="ru-RU" sz="2533" dirty="0">
                <a:sym typeface="Helvetica Light"/>
              </a:rPr>
              <a:t>25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077EC4A4-A898-364D-277A-119D61BCA1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448" y="5826868"/>
            <a:ext cx="1014412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55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758" y="673327"/>
            <a:ext cx="6585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Druk Text Wide Cyr" pitchFamily="50" charset="-52"/>
              </a:rPr>
              <a:t>Эволюция топологии точек обмена</a:t>
            </a:r>
            <a:endParaRPr lang="ru-RU" sz="3200" dirty="0">
              <a:latin typeface="Druk Text Wide Cyr" pitchFamily="50" charset="-52"/>
            </a:endParaRPr>
          </a:p>
        </p:txBody>
      </p:sp>
      <p:pic>
        <p:nvPicPr>
          <p:cNvPr id="7" name="Изображение 2">
            <a:extLst>
              <a:ext uri="{FF2B5EF4-FFF2-40B4-BE49-F238E27FC236}">
                <a16:creationId xmlns:a16="http://schemas.microsoft.com/office/drawing/2014/main" id="{1AFE69FF-9DBC-A9CF-678B-E0D7F0C9B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874" y="2032200"/>
            <a:ext cx="1166785" cy="1038901"/>
          </a:xfrm>
          <a:prstGeom prst="rect">
            <a:avLst/>
          </a:prstGeom>
        </p:spPr>
      </p:pic>
      <p:pic>
        <p:nvPicPr>
          <p:cNvPr id="8" name="Изображение 3">
            <a:extLst>
              <a:ext uri="{FF2B5EF4-FFF2-40B4-BE49-F238E27FC236}">
                <a16:creationId xmlns:a16="http://schemas.microsoft.com/office/drawing/2014/main" id="{BE4D96A7-E325-A93B-238F-4C54997E6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737" y="2032200"/>
            <a:ext cx="1147628" cy="1038901"/>
          </a:xfrm>
          <a:prstGeom prst="rect">
            <a:avLst/>
          </a:prstGeom>
        </p:spPr>
      </p:pic>
      <p:pic>
        <p:nvPicPr>
          <p:cNvPr id="9" name="Изображение 4">
            <a:extLst>
              <a:ext uri="{FF2B5EF4-FFF2-40B4-BE49-F238E27FC236}">
                <a16:creationId xmlns:a16="http://schemas.microsoft.com/office/drawing/2014/main" id="{46E96759-376E-F6B2-699C-20B97B0F8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258" y="2032200"/>
            <a:ext cx="2276143" cy="1038901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7ADF3E7B-2980-FA97-582F-F6DBBF908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82"/>
              </p:ext>
            </p:extLst>
          </p:nvPr>
        </p:nvGraphicFramePr>
        <p:xfrm>
          <a:off x="407293" y="3333108"/>
          <a:ext cx="11454044" cy="2419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3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3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ru-RU" sz="1200" dirty="0"/>
                        <a:t>Топология</a:t>
                      </a:r>
                    </a:p>
                  </a:txBody>
                  <a:tcPr marL="121920" marR="1219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Ring</a:t>
                      </a:r>
                      <a:endParaRPr lang="ru-RU" sz="12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Full Mesh</a:t>
                      </a:r>
                      <a:endParaRPr lang="ru-RU" sz="12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C-Core</a:t>
                      </a:r>
                      <a:endParaRPr lang="ru-RU" sz="12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/>
                        <a:t>Число каналов</a:t>
                      </a:r>
                    </a:p>
                  </a:txBody>
                  <a:tcPr marL="121920" marR="1219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</a:t>
                      </a:r>
                      <a:endParaRPr lang="ru-RU" sz="12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N(N-1)/2</a:t>
                      </a:r>
                      <a:endParaRPr lang="ru-RU" sz="12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NC+C-1</a:t>
                      </a:r>
                      <a:endParaRPr lang="ru-RU" sz="12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951">
                <a:tc>
                  <a:txBody>
                    <a:bodyPr/>
                    <a:lstStyle/>
                    <a:p>
                      <a:r>
                        <a:rPr lang="ru-RU" sz="1200" dirty="0"/>
                        <a:t>Емкость</a:t>
                      </a:r>
                      <a:r>
                        <a:rPr lang="ru-RU" sz="1200" baseline="0" dirty="0"/>
                        <a:t> магистрали</a:t>
                      </a:r>
                      <a:endParaRPr lang="ru-RU" sz="1200" dirty="0"/>
                    </a:p>
                  </a:txBody>
                  <a:tcPr marL="121920" marR="1219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</a:t>
                      </a:r>
                      <a:endParaRPr lang="ru-RU" sz="12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N(N-1)/2</a:t>
                      </a:r>
                      <a:endParaRPr lang="ru-RU" sz="12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NC</a:t>
                      </a:r>
                      <a:endParaRPr lang="ru-RU" sz="12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/>
                        <a:t>диаметр</a:t>
                      </a:r>
                    </a:p>
                  </a:txBody>
                  <a:tcPr marL="121920" marR="1219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N/2</a:t>
                      </a:r>
                      <a:endParaRPr lang="ru-RU" sz="12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ru-RU" sz="12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ru-RU" sz="12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dirty="0"/>
                        <a:t>Двойной отказ</a:t>
                      </a:r>
                    </a:p>
                  </a:txBody>
                  <a:tcPr marL="121920" marR="1219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Разрыв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Не</a:t>
                      </a:r>
                      <a:r>
                        <a:rPr lang="ru-RU" sz="1200" baseline="0" dirty="0"/>
                        <a:t> влияет</a:t>
                      </a:r>
                      <a:endParaRPr lang="ru-RU" sz="12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Не влияет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dirty="0"/>
                        <a:t>Масштабируемость</a:t>
                      </a:r>
                    </a:p>
                  </a:txBody>
                  <a:tcPr marL="121920" marR="12192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Проблема отказоустойчивости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Дорого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Компромисс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Picture 5">
            <a:extLst>
              <a:ext uri="{FF2B5EF4-FFF2-40B4-BE49-F238E27FC236}">
                <a16:creationId xmlns:a16="http://schemas.microsoft.com/office/drawing/2014/main" id="{CA7F1219-31DF-EDAC-053B-50721EF81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48" y="5826868"/>
            <a:ext cx="1014412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41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Сгруппировать"/>
          <p:cNvGrpSpPr/>
          <p:nvPr/>
        </p:nvGrpSpPr>
        <p:grpSpPr>
          <a:xfrm>
            <a:off x="1867279" y="2626949"/>
            <a:ext cx="2175333" cy="982681"/>
            <a:chOff x="0" y="0"/>
            <a:chExt cx="1435981" cy="982680"/>
          </a:xfrm>
        </p:grpSpPr>
        <p:sp>
          <p:nvSpPr>
            <p:cNvPr id="5" name="TextBox 9"/>
            <p:cNvSpPr txBox="1"/>
            <p:nvPr/>
          </p:nvSpPr>
          <p:spPr>
            <a:xfrm>
              <a:off x="0" y="558503"/>
              <a:ext cx="1435981" cy="424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7" tIns="34287" rIns="34287" bIns="34287" numCol="1" anchor="t">
              <a:spAutoFit/>
            </a:bodyPr>
            <a:lstStyle>
              <a:lvl1pPr defTabSz="685800">
                <a:defRPr sz="1200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defRPr>
              </a:lvl1pPr>
            </a:lstStyle>
            <a:p>
              <a:r>
                <a:rPr dirty="0" err="1"/>
                <a:t>Наращиваем</a:t>
              </a:r>
              <a:r>
                <a:rPr dirty="0"/>
                <a:t> </a:t>
              </a:r>
              <a:r>
                <a:rPr dirty="0" err="1"/>
                <a:t>объём</a:t>
              </a:r>
              <a:r>
                <a:rPr dirty="0"/>
                <a:t> </a:t>
              </a:r>
              <a:r>
                <a:rPr dirty="0" err="1"/>
                <a:t>трафика</a:t>
              </a:r>
              <a:endParaRPr dirty="0"/>
            </a:p>
          </p:txBody>
        </p:sp>
        <p:sp>
          <p:nvSpPr>
            <p:cNvPr id="6" name="TextBox 11"/>
            <p:cNvSpPr txBox="1"/>
            <p:nvPr/>
          </p:nvSpPr>
          <p:spPr>
            <a:xfrm>
              <a:off x="0" y="0"/>
              <a:ext cx="1086022" cy="5616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 defTabSz="685800">
                <a:defRPr sz="3200" b="1">
                  <a:solidFill>
                    <a:srgbClr val="212092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rPr lang="en-US" dirty="0"/>
                <a:t>8</a:t>
              </a:r>
              <a:r>
                <a:rPr lang="ru-RU" dirty="0"/>
                <a:t>,53</a:t>
              </a:r>
              <a:r>
                <a:rPr dirty="0"/>
                <a:t> Tb/s</a:t>
              </a:r>
            </a:p>
          </p:txBody>
        </p:sp>
      </p:grpSp>
      <p:sp>
        <p:nvSpPr>
          <p:cNvPr id="7" name="TextBox 33"/>
          <p:cNvSpPr txBox="1"/>
          <p:nvPr/>
        </p:nvSpPr>
        <p:spPr>
          <a:xfrm>
            <a:off x="730257" y="476924"/>
            <a:ext cx="7420295" cy="561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7" tIns="34287" rIns="34287" bIns="34287">
            <a:spAutoFit/>
          </a:bodyPr>
          <a:lstStyle/>
          <a:p>
            <a:pPr defTabSz="685800">
              <a:defRPr sz="3200" b="1">
                <a:solidFill>
                  <a:srgbClr val="000000"/>
                </a:solidFill>
                <a:latin typeface="Stem Bold"/>
                <a:ea typeface="Stem Bold"/>
                <a:cs typeface="Stem Bold"/>
                <a:sym typeface="Stem Bold"/>
              </a:defRPr>
            </a:pPr>
            <a:r>
              <a:rPr dirty="0">
                <a:latin typeface="Druk Text Wide Cyr" pitchFamily="50" charset="-52"/>
              </a:rPr>
              <a:t>MSK-IX </a:t>
            </a:r>
            <a:r>
              <a:rPr dirty="0" err="1">
                <a:solidFill>
                  <a:srgbClr val="002060"/>
                </a:solidFill>
                <a:latin typeface="Druk Text Wide Cyr" pitchFamily="50" charset="-52"/>
              </a:rPr>
              <a:t>Технологии</a:t>
            </a:r>
            <a:r>
              <a:rPr dirty="0">
                <a:solidFill>
                  <a:srgbClr val="002060"/>
                </a:solidFill>
                <a:latin typeface="Druk Text Wide Cyr" pitchFamily="50" charset="-52"/>
              </a:rPr>
              <a:t> </a:t>
            </a:r>
            <a:r>
              <a:rPr dirty="0" err="1">
                <a:solidFill>
                  <a:srgbClr val="002060"/>
                </a:solidFill>
                <a:latin typeface="Druk Text Wide Cyr" pitchFamily="50" charset="-52"/>
              </a:rPr>
              <a:t>роста</a:t>
            </a:r>
            <a:endParaRPr dirty="0">
              <a:solidFill>
                <a:srgbClr val="002060"/>
              </a:solidFill>
              <a:latin typeface="Druk Text Wide Cyr" pitchFamily="50" charset="-52"/>
            </a:endParaRPr>
          </a:p>
        </p:txBody>
      </p:sp>
      <p:grpSp>
        <p:nvGrpSpPr>
          <p:cNvPr id="13" name="Сгруппировать"/>
          <p:cNvGrpSpPr/>
          <p:nvPr/>
        </p:nvGrpSpPr>
        <p:grpSpPr>
          <a:xfrm>
            <a:off x="762832" y="2626949"/>
            <a:ext cx="1016001" cy="1016002"/>
            <a:chOff x="0" y="0"/>
            <a:chExt cx="1016000" cy="1016000"/>
          </a:xfrm>
        </p:grpSpPr>
        <p:sp>
          <p:nvSpPr>
            <p:cNvPr id="14" name="Фигура"/>
            <p:cNvSpPr/>
            <p:nvPr/>
          </p:nvSpPr>
          <p:spPr>
            <a:xfrm>
              <a:off x="246108" y="80447"/>
              <a:ext cx="584484" cy="881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5" y="7199"/>
                  </a:moveTo>
                  <a:lnTo>
                    <a:pt x="18670" y="0"/>
                  </a:lnTo>
                  <a:lnTo>
                    <a:pt x="21353" y="2174"/>
                  </a:lnTo>
                  <a:lnTo>
                    <a:pt x="21600" y="13738"/>
                  </a:lnTo>
                  <a:lnTo>
                    <a:pt x="0" y="21600"/>
                  </a:lnTo>
                  <a:lnTo>
                    <a:pt x="465" y="7199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15" name="вставленный-фильм.png" descr="вставленный-фильм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160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" name="Сгруппировать"/>
          <p:cNvGrpSpPr/>
          <p:nvPr/>
        </p:nvGrpSpPr>
        <p:grpSpPr>
          <a:xfrm>
            <a:off x="8570274" y="2511314"/>
            <a:ext cx="2174075" cy="1270001"/>
            <a:chOff x="0" y="0"/>
            <a:chExt cx="2174073" cy="1270000"/>
          </a:xfrm>
        </p:grpSpPr>
        <p:sp>
          <p:nvSpPr>
            <p:cNvPr id="17" name="TextBox 22"/>
            <p:cNvSpPr/>
            <p:nvPr/>
          </p:nvSpPr>
          <p:spPr>
            <a:xfrm>
              <a:off x="-1" y="442425"/>
              <a:ext cx="217407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7" tIns="34287" rIns="34287" bIns="34287" numCol="1" anchor="t">
              <a:spAutoFit/>
            </a:bodyPr>
            <a:lstStyle>
              <a:lvl1pPr defTabSz="685800">
                <a:defRPr sz="1200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defRPr>
              </a:lvl1pPr>
            </a:lstStyle>
            <a:p>
              <a:r>
                <a:t>Внедряем новые технологии</a:t>
              </a:r>
            </a:p>
          </p:txBody>
        </p:sp>
        <p:sp>
          <p:nvSpPr>
            <p:cNvPr id="18" name="TextBox 1"/>
            <p:cNvSpPr/>
            <p:nvPr/>
          </p:nvSpPr>
          <p:spPr>
            <a:xfrm>
              <a:off x="0" y="-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 defTabSz="685800">
                <a:defRPr sz="2400" b="1">
                  <a:solidFill>
                    <a:srgbClr val="212092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rPr dirty="0"/>
                <a:t>400 Gb/s</a:t>
              </a:r>
              <a:r>
                <a:rPr lang="en-US" dirty="0"/>
                <a:t> </a:t>
              </a:r>
              <a:r>
                <a:rPr lang="ru-RU" dirty="0"/>
                <a:t>порты</a:t>
              </a:r>
              <a:endParaRPr dirty="0"/>
            </a:p>
          </p:txBody>
        </p:sp>
      </p:grpSp>
      <p:grpSp>
        <p:nvGrpSpPr>
          <p:cNvPr id="19" name="Сгруппировать"/>
          <p:cNvGrpSpPr/>
          <p:nvPr/>
        </p:nvGrpSpPr>
        <p:grpSpPr>
          <a:xfrm>
            <a:off x="8570274" y="3669223"/>
            <a:ext cx="1700004" cy="678408"/>
            <a:chOff x="0" y="0"/>
            <a:chExt cx="1700003" cy="678406"/>
          </a:xfrm>
        </p:grpSpPr>
        <p:sp>
          <p:nvSpPr>
            <p:cNvPr id="20" name="TextBox 22"/>
            <p:cNvSpPr txBox="1"/>
            <p:nvPr/>
          </p:nvSpPr>
          <p:spPr>
            <a:xfrm>
              <a:off x="0" y="432029"/>
              <a:ext cx="1700003" cy="2463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7" tIns="34287" rIns="34287" bIns="34287" numCol="1" anchor="t">
              <a:spAutoFit/>
            </a:bodyPr>
            <a:lstStyle>
              <a:lvl1pPr defTabSz="685800">
                <a:defRPr sz="1200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defRPr>
              </a:lvl1pPr>
            </a:lstStyle>
            <a:p>
              <a:r>
                <a:t>Умощняем сеть</a:t>
              </a:r>
            </a:p>
          </p:txBody>
        </p:sp>
        <p:sp>
          <p:nvSpPr>
            <p:cNvPr id="21" name="TextBox 1"/>
            <p:cNvSpPr txBox="1"/>
            <p:nvPr/>
          </p:nvSpPr>
          <p:spPr>
            <a:xfrm>
              <a:off x="0" y="0"/>
              <a:ext cx="758535" cy="438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/>
            <a:p>
              <a:pPr defTabSz="685800">
                <a:defRPr sz="2400" b="1">
                  <a:solidFill>
                    <a:srgbClr val="212092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rPr dirty="0"/>
                <a:t>+</a:t>
              </a:r>
              <a:r>
                <a:rPr lang="en-US" dirty="0"/>
                <a:t>3</a:t>
              </a:r>
              <a:r>
                <a:rPr dirty="0"/>
                <a:t>0%</a:t>
              </a:r>
            </a:p>
          </p:txBody>
        </p:sp>
      </p:grpSp>
      <p:grpSp>
        <p:nvGrpSpPr>
          <p:cNvPr id="22" name="Сгруппировать"/>
          <p:cNvGrpSpPr/>
          <p:nvPr/>
        </p:nvGrpSpPr>
        <p:grpSpPr>
          <a:xfrm>
            <a:off x="8570274" y="4619257"/>
            <a:ext cx="1930303" cy="873906"/>
            <a:chOff x="0" y="0"/>
            <a:chExt cx="1930302" cy="873905"/>
          </a:xfrm>
        </p:grpSpPr>
        <p:sp>
          <p:nvSpPr>
            <p:cNvPr id="23" name="TextBox 22"/>
            <p:cNvSpPr txBox="1"/>
            <p:nvPr/>
          </p:nvSpPr>
          <p:spPr>
            <a:xfrm>
              <a:off x="0" y="435329"/>
              <a:ext cx="1930302" cy="438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7" tIns="34287" rIns="34287" bIns="34287" numCol="1" anchor="t">
              <a:spAutoFit/>
            </a:bodyPr>
            <a:lstStyle>
              <a:lvl1pPr defTabSz="685800">
                <a:defRPr sz="1200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defRPr>
              </a:lvl1pPr>
            </a:lstStyle>
            <a:p>
              <a:r>
                <a:rPr dirty="0" err="1"/>
                <a:t>Расширяем</a:t>
              </a:r>
              <a:r>
                <a:rPr dirty="0"/>
                <a:t> </a:t>
              </a:r>
              <a:r>
                <a:rPr dirty="0" err="1"/>
                <a:t>продуктовый</a:t>
              </a:r>
              <a:r>
                <a:rPr dirty="0"/>
                <a:t> </a:t>
              </a:r>
              <a:r>
                <a:rPr dirty="0" err="1"/>
                <a:t>портфель</a:t>
              </a:r>
              <a:r>
                <a:rPr dirty="0"/>
                <a:t>. </a:t>
              </a:r>
              <a:r>
                <a:rPr b="1" dirty="0">
                  <a:solidFill>
                    <a:srgbClr val="7030A0"/>
                  </a:solidFill>
                </a:rPr>
                <a:t>«</a:t>
              </a:r>
              <a:r>
                <a:rPr b="1" dirty="0" err="1">
                  <a:solidFill>
                    <a:srgbClr val="7030A0"/>
                  </a:solidFill>
                </a:rPr>
                <a:t>Медиабаза</a:t>
              </a:r>
              <a:r>
                <a:rPr b="1" dirty="0">
                  <a:solidFill>
                    <a:srgbClr val="7030A0"/>
                  </a:solidFill>
                </a:rPr>
                <a:t>» </a:t>
              </a:r>
              <a:endParaRPr dirty="0"/>
            </a:p>
          </p:txBody>
        </p:sp>
        <p:sp>
          <p:nvSpPr>
            <p:cNvPr id="24" name="TextBox 1"/>
            <p:cNvSpPr txBox="1"/>
            <p:nvPr/>
          </p:nvSpPr>
          <p:spPr>
            <a:xfrm>
              <a:off x="2079" y="0"/>
              <a:ext cx="1508739" cy="438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87" tIns="34287" rIns="34287" bIns="34287" numCol="1" anchor="t">
              <a:spAutoFit/>
            </a:bodyPr>
            <a:lstStyle>
              <a:lvl1pPr defTabSz="685800">
                <a:defRPr sz="2400" b="1">
                  <a:solidFill>
                    <a:srgbClr val="212092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rPr lang="en-US" dirty="0"/>
                <a:t>5 </a:t>
              </a:r>
              <a:r>
                <a:rPr lang="ru-RU" sz="1800" dirty="0"/>
                <a:t>платформ</a:t>
              </a:r>
              <a:endParaRPr sz="1800" dirty="0"/>
            </a:p>
          </p:txBody>
        </p:sp>
      </p:grpSp>
      <p:sp>
        <p:nvSpPr>
          <p:cNvPr id="25" name="Фигура"/>
          <p:cNvSpPr/>
          <p:nvPr/>
        </p:nvSpPr>
        <p:spPr>
          <a:xfrm>
            <a:off x="898149" y="2716842"/>
            <a:ext cx="5353905" cy="2438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111"/>
                </a:moveTo>
                <a:cubicBezTo>
                  <a:pt x="884" y="15641"/>
                  <a:pt x="1769" y="16162"/>
                  <a:pt x="2655" y="16674"/>
                </a:cubicBezTo>
                <a:cubicBezTo>
                  <a:pt x="3931" y="17410"/>
                  <a:pt x="5232" y="18115"/>
                  <a:pt x="6530" y="18377"/>
                </a:cubicBezTo>
                <a:cubicBezTo>
                  <a:pt x="7975" y="18668"/>
                  <a:pt x="9411" y="18400"/>
                  <a:pt x="10836" y="17705"/>
                </a:cubicBezTo>
                <a:cubicBezTo>
                  <a:pt x="12417" y="16933"/>
                  <a:pt x="13940" y="15633"/>
                  <a:pt x="15217" y="13454"/>
                </a:cubicBezTo>
                <a:cubicBezTo>
                  <a:pt x="16304" y="11600"/>
                  <a:pt x="17158" y="9189"/>
                  <a:pt x="18085" y="6962"/>
                </a:cubicBezTo>
                <a:cubicBezTo>
                  <a:pt x="19146" y="4414"/>
                  <a:pt x="20313" y="2082"/>
                  <a:pt x="21574" y="0"/>
                </a:cubicBezTo>
                <a:lnTo>
                  <a:pt x="21600" y="21600"/>
                </a:lnTo>
                <a:lnTo>
                  <a:pt x="85" y="21600"/>
                </a:lnTo>
                <a:lnTo>
                  <a:pt x="0" y="15111"/>
                </a:lnTo>
                <a:close/>
              </a:path>
            </a:pathLst>
          </a:custGeom>
          <a:solidFill>
            <a:srgbClr val="21218C">
              <a:alpha val="20588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" name="Линия"/>
          <p:cNvSpPr/>
          <p:nvPr/>
        </p:nvSpPr>
        <p:spPr>
          <a:xfrm flipH="1" flipV="1">
            <a:off x="893469" y="4421416"/>
            <a:ext cx="26341" cy="733533"/>
          </a:xfrm>
          <a:prstGeom prst="line">
            <a:avLst/>
          </a:prstGeom>
          <a:ln>
            <a:solidFill>
              <a:srgbClr val="21218C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" name="Линия"/>
          <p:cNvSpPr/>
          <p:nvPr/>
        </p:nvSpPr>
        <p:spPr>
          <a:xfrm>
            <a:off x="893470" y="2714013"/>
            <a:ext cx="5347535" cy="2087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8" extrusionOk="0">
                <a:moveTo>
                  <a:pt x="0" y="17485"/>
                </a:moveTo>
                <a:cubicBezTo>
                  <a:pt x="885" y="18097"/>
                  <a:pt x="1771" y="18700"/>
                  <a:pt x="2658" y="19292"/>
                </a:cubicBezTo>
                <a:cubicBezTo>
                  <a:pt x="3936" y="20145"/>
                  <a:pt x="5238" y="20960"/>
                  <a:pt x="6538" y="21263"/>
                </a:cubicBezTo>
                <a:cubicBezTo>
                  <a:pt x="7985" y="21600"/>
                  <a:pt x="9422" y="21290"/>
                  <a:pt x="10849" y="20486"/>
                </a:cubicBezTo>
                <a:cubicBezTo>
                  <a:pt x="12432" y="19593"/>
                  <a:pt x="13957" y="18088"/>
                  <a:pt x="15236" y="15567"/>
                </a:cubicBezTo>
                <a:cubicBezTo>
                  <a:pt x="16323" y="13422"/>
                  <a:pt x="17178" y="10632"/>
                  <a:pt x="18106" y="8056"/>
                </a:cubicBezTo>
                <a:cubicBezTo>
                  <a:pt x="19169" y="5107"/>
                  <a:pt x="20338" y="2410"/>
                  <a:pt x="21600" y="0"/>
                </a:cubicBezTo>
              </a:path>
            </a:pathLst>
          </a:custGeom>
          <a:ln w="25400">
            <a:solidFill>
              <a:srgbClr val="21218C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Линия"/>
          <p:cNvSpPr/>
          <p:nvPr/>
        </p:nvSpPr>
        <p:spPr>
          <a:xfrm flipV="1">
            <a:off x="6249154" y="2701207"/>
            <a:ext cx="1" cy="2434419"/>
          </a:xfrm>
          <a:prstGeom prst="line">
            <a:avLst/>
          </a:prstGeom>
          <a:ln>
            <a:solidFill>
              <a:srgbClr val="21218C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" name="Кружок"/>
          <p:cNvSpPr/>
          <p:nvPr/>
        </p:nvSpPr>
        <p:spPr>
          <a:xfrm>
            <a:off x="6159756" y="2617914"/>
            <a:ext cx="178797" cy="178797"/>
          </a:xfrm>
          <a:prstGeom prst="ellipse">
            <a:avLst/>
          </a:prstGeom>
          <a:solidFill>
            <a:srgbClr val="CCCEE3"/>
          </a:solidFill>
          <a:ln w="6350">
            <a:solidFill>
              <a:srgbClr val="21218C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36" name="Сгруппировать"/>
          <p:cNvGrpSpPr/>
          <p:nvPr/>
        </p:nvGrpSpPr>
        <p:grpSpPr>
          <a:xfrm>
            <a:off x="8092608" y="1362066"/>
            <a:ext cx="2395826" cy="862815"/>
            <a:chOff x="-477666" y="9019"/>
            <a:chExt cx="2395825" cy="862813"/>
          </a:xfrm>
        </p:grpSpPr>
        <p:sp>
          <p:nvSpPr>
            <p:cNvPr id="37" name="TextBox 14"/>
            <p:cNvSpPr txBox="1"/>
            <p:nvPr/>
          </p:nvSpPr>
          <p:spPr>
            <a:xfrm>
              <a:off x="0" y="433257"/>
              <a:ext cx="1918159" cy="438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7" tIns="34287" rIns="34287" bIns="34287" numCol="1" anchor="t">
              <a:spAutoFit/>
            </a:bodyPr>
            <a:lstStyle>
              <a:lvl1pPr defTabSz="685800">
                <a:defRPr sz="1200">
                  <a:solidFill>
                    <a:srgbClr val="000000"/>
                  </a:solidFill>
                  <a:latin typeface="Manrope"/>
                  <a:ea typeface="Manrope"/>
                  <a:cs typeface="Manrope"/>
                  <a:sym typeface="Manrope"/>
                </a:defRPr>
              </a:lvl1pPr>
            </a:lstStyle>
            <a:p>
              <a:r>
                <a:rPr dirty="0" err="1"/>
                <a:t>Увеличиваем</a:t>
              </a:r>
              <a:r>
                <a:rPr dirty="0"/>
                <a:t> </a:t>
              </a:r>
              <a:r>
                <a:rPr dirty="0" err="1"/>
                <a:t>количество</a:t>
              </a:r>
              <a:r>
                <a:rPr dirty="0"/>
                <a:t> </a:t>
              </a:r>
              <a:r>
                <a:rPr dirty="0" err="1"/>
                <a:t>узлов</a:t>
              </a:r>
              <a:r>
                <a:rPr lang="ru-RU" dirty="0"/>
                <a:t>. </a:t>
              </a:r>
              <a:endParaRPr dirty="0"/>
            </a:p>
          </p:txBody>
        </p:sp>
        <p:sp>
          <p:nvSpPr>
            <p:cNvPr id="38" name="TextBox 15"/>
            <p:cNvSpPr txBox="1"/>
            <p:nvPr/>
          </p:nvSpPr>
          <p:spPr>
            <a:xfrm>
              <a:off x="-477666" y="9019"/>
              <a:ext cx="937093" cy="438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7" tIns="34287" rIns="34287" bIns="34287" numCol="1" anchor="t">
              <a:spAutoFit/>
            </a:bodyPr>
            <a:lstStyle/>
            <a:p>
              <a:pPr lvl="1" defTabSz="685800">
                <a:defRPr sz="2400" b="1">
                  <a:solidFill>
                    <a:srgbClr val="21218C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rPr dirty="0"/>
                <a:t>46</a:t>
              </a:r>
              <a:endParaRPr sz="1800" dirty="0"/>
            </a:p>
          </p:txBody>
        </p:sp>
      </p:grpSp>
      <p:pic>
        <p:nvPicPr>
          <p:cNvPr id="39" name="Frame 2-2.png" descr="Frame 2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50" y="1527764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Frame 3-2.png" descr="Frame 3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850" y="2617914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Frame 4-2.png" descr="Frame 4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850" y="3644564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Frame 5.png" descr="Frame 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9850" y="4740841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EBA5E21E-64FB-11B2-5F72-C2415E7A6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448" y="5826868"/>
            <a:ext cx="1014412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3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423D09-8C86-2A43-0A96-B2CB686E1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212" y="977994"/>
            <a:ext cx="4924482" cy="3196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237F14-6230-804E-C75C-D897C4F22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53" y="2675895"/>
            <a:ext cx="7772400" cy="3404576"/>
          </a:xfrm>
          <a:prstGeom prst="rect">
            <a:avLst/>
          </a:prstGeom>
        </p:spPr>
      </p:pic>
      <p:sp>
        <p:nvSpPr>
          <p:cNvPr id="4" name="TextBox 33">
            <a:extLst>
              <a:ext uri="{FF2B5EF4-FFF2-40B4-BE49-F238E27FC236}">
                <a16:creationId xmlns:a16="http://schemas.microsoft.com/office/drawing/2014/main" id="{77D0A650-1876-5CC3-AA32-6567248C3947}"/>
              </a:ext>
            </a:extLst>
          </p:cNvPr>
          <p:cNvSpPr txBox="1"/>
          <p:nvPr/>
        </p:nvSpPr>
        <p:spPr>
          <a:xfrm>
            <a:off x="730257" y="476924"/>
            <a:ext cx="5910586" cy="561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7" tIns="34287" rIns="34287" bIns="34287">
            <a:spAutoFit/>
          </a:bodyPr>
          <a:lstStyle/>
          <a:p>
            <a:pPr defTabSz="685800">
              <a:defRPr sz="3200" b="1">
                <a:solidFill>
                  <a:srgbClr val="000000"/>
                </a:solidFill>
                <a:latin typeface="Stem Bold"/>
                <a:ea typeface="Stem Bold"/>
                <a:cs typeface="Stem Bold"/>
                <a:sym typeface="Stem Bold"/>
              </a:defRPr>
            </a:pPr>
            <a:r>
              <a:rPr lang="ru-RU" dirty="0">
                <a:solidFill>
                  <a:srgbClr val="002060"/>
                </a:solidFill>
                <a:latin typeface="Druk Text Wide Cyr" pitchFamily="50" charset="-52"/>
              </a:rPr>
              <a:t>Первый </a:t>
            </a:r>
            <a:r>
              <a:rPr lang="en-US" dirty="0">
                <a:solidFill>
                  <a:srgbClr val="002060"/>
                </a:solidFill>
                <a:latin typeface="Druk Text Wide Cyr" pitchFamily="50" charset="-52"/>
              </a:rPr>
              <a:t>IXP </a:t>
            </a:r>
            <a:r>
              <a:rPr lang="ru-RU" dirty="0">
                <a:solidFill>
                  <a:srgbClr val="002060"/>
                </a:solidFill>
                <a:latin typeface="Druk Text Wide Cyr" pitchFamily="50" charset="-52"/>
              </a:rPr>
              <a:t>в РФ с 400</a:t>
            </a:r>
            <a:r>
              <a:rPr lang="en-US" dirty="0">
                <a:solidFill>
                  <a:srgbClr val="002060"/>
                </a:solidFill>
                <a:latin typeface="Druk Text Wide Cyr" pitchFamily="50" charset="-52"/>
              </a:rPr>
              <a:t>G </a:t>
            </a:r>
            <a:r>
              <a:rPr lang="ru-RU" dirty="0">
                <a:solidFill>
                  <a:srgbClr val="002060"/>
                </a:solidFill>
                <a:latin typeface="Druk Text Wide Cyr" pitchFamily="50" charset="-52"/>
              </a:rPr>
              <a:t>портами</a:t>
            </a:r>
            <a:endParaRPr dirty="0">
              <a:solidFill>
                <a:srgbClr val="002060"/>
              </a:solidFill>
              <a:latin typeface="Druk Text Wide Cyr" pitchFamily="50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0CEBC-01F2-CD66-08F9-F69EF1E7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448" y="5826868"/>
            <a:ext cx="1014412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391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10619</TotalTime>
  <Words>640</Words>
  <Application>Microsoft Macintosh PowerPoint</Application>
  <PresentationFormat>Широкоэкранный</PresentationFormat>
  <Paragraphs>166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9" baseType="lpstr">
      <vt:lpstr>Arial</vt:lpstr>
      <vt:lpstr>Calibri</vt:lpstr>
      <vt:lpstr>Calibri Light</vt:lpstr>
      <vt:lpstr>Druk Text Wide Cyr</vt:lpstr>
      <vt:lpstr>Graphik-Medium</vt:lpstr>
      <vt:lpstr>Helvetica Neue</vt:lpstr>
      <vt:lpstr>Manrope</vt:lpstr>
      <vt:lpstr>Manrope ExtraBold</vt:lpstr>
      <vt:lpstr>Manrope Medium</vt:lpstr>
      <vt:lpstr>Montserrat</vt:lpstr>
      <vt:lpstr>Montserrat SemiBold</vt:lpstr>
      <vt:lpstr>Open Sans</vt:lpstr>
      <vt:lpstr>Stem</vt:lpstr>
      <vt:lpstr>Stem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Услуги и платформы MSK-IX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A. Ilin</cp:lastModifiedBy>
  <cp:revision>26</cp:revision>
  <dcterms:created xsi:type="dcterms:W3CDTF">2025-09-02T16:00:09Z</dcterms:created>
  <dcterms:modified xsi:type="dcterms:W3CDTF">2025-09-18T10:59:13Z</dcterms:modified>
</cp:coreProperties>
</file>