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64" r:id="rId11"/>
    <p:sldId id="266" r:id="rId12"/>
    <p:sldId id="268" r:id="rId13"/>
    <p:sldId id="267"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8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87744" autoAdjust="0"/>
  </p:normalViewPr>
  <p:slideViewPr>
    <p:cSldViewPr snapToGrid="0">
      <p:cViewPr varScale="1">
        <p:scale>
          <a:sx n="176" d="100"/>
          <a:sy n="176" d="100"/>
        </p:scale>
        <p:origin x="130" y="1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2E59E-24AE-4293-A5F5-886D5A7E8A5D}" type="datetimeFigureOut">
              <a:rPr lang="en-US" smtClean="0"/>
              <a:t>2025-09-04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02312-4A23-4B5B-81B1-F909B3A5559F}" type="slidenum">
              <a:rPr lang="en-US" smtClean="0"/>
              <a:t>‹#›</a:t>
            </a:fld>
            <a:endParaRPr lang="en-US"/>
          </a:p>
        </p:txBody>
      </p:sp>
    </p:spTree>
    <p:extLst>
      <p:ext uri="{BB962C8B-B14F-4D97-AF65-F5344CB8AC3E}">
        <p14:creationId xmlns:p14="http://schemas.microsoft.com/office/powerpoint/2010/main" val="358222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Согласно свежей статистике распространение IPv6 в Узбекистане находится на уровне 14%, причём практически всю статистику делает AS8193, в которой находятся абоненты ШПД </a:t>
            </a:r>
            <a:r>
              <a:rPr lang="ru-RU" dirty="0" err="1"/>
              <a:t>Uzonline</a:t>
            </a:r>
            <a:r>
              <a:rPr lang="ru-RU" dirty="0"/>
              <a:t> - у нас выше 30%.</a:t>
            </a:r>
          </a:p>
          <a:p>
            <a:r>
              <a:rPr lang="ru-RU" dirty="0"/>
              <a:t>За весь Узбекистан мы не в ответе, но можем рассмотреть график роста IPv6 в отдельно взятой AS, отметить переломные моменты и объяснить, что же в эти моменты происходило.</a:t>
            </a:r>
          </a:p>
          <a:p>
            <a:r>
              <a:rPr lang="ru-RU" dirty="0"/>
              <a:t>Ещё год назад, во время проведения CAPIF-3, показатель только перевалил за 5%, причём даже это казалось успехом на тот момент, потому что с момента запуска в конце 2023 года мы не поднимались выше 2%.</a:t>
            </a:r>
            <a:endParaRPr lang="en-US" dirty="0"/>
          </a:p>
        </p:txBody>
      </p:sp>
      <p:sp>
        <p:nvSpPr>
          <p:cNvPr id="4" name="Slide Number Placeholder 3"/>
          <p:cNvSpPr>
            <a:spLocks noGrp="1"/>
          </p:cNvSpPr>
          <p:nvPr>
            <p:ph type="sldNum" sz="quarter" idx="5"/>
          </p:nvPr>
        </p:nvSpPr>
        <p:spPr/>
        <p:txBody>
          <a:bodyPr/>
          <a:lstStyle/>
          <a:p>
            <a:fld id="{DC502312-4A23-4B5B-81B1-F909B3A5559F}" type="slidenum">
              <a:rPr lang="en-US" smtClean="0"/>
              <a:t>2</a:t>
            </a:fld>
            <a:endParaRPr lang="en-US"/>
          </a:p>
        </p:txBody>
      </p:sp>
    </p:spTree>
    <p:extLst>
      <p:ext uri="{BB962C8B-B14F-4D97-AF65-F5344CB8AC3E}">
        <p14:creationId xmlns:p14="http://schemas.microsoft.com/office/powerpoint/2010/main" val="453639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D46FD-C190-F934-81DF-52E3B45A9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998920-5BB1-64BA-0E69-64C609179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F9635-911A-A4A7-21EC-77E55E6F25CA}"/>
              </a:ext>
            </a:extLst>
          </p:cNvPr>
          <p:cNvSpPr>
            <a:spLocks noGrp="1"/>
          </p:cNvSpPr>
          <p:nvPr>
            <p:ph type="body" idx="1"/>
          </p:nvPr>
        </p:nvSpPr>
        <p:spPr/>
        <p:txBody>
          <a:bodyPr/>
          <a:lstStyle/>
          <a:p>
            <a:r>
              <a:rPr lang="ru-RU" dirty="0"/>
              <a:t>Будем думать дальше, как увеличивать долю </a:t>
            </a:r>
            <a:r>
              <a:rPr lang="en-US" dirty="0"/>
              <a:t>IPv6 </a:t>
            </a:r>
            <a:r>
              <a:rPr lang="ru-RU" dirty="0"/>
              <a:t>на сети</a:t>
            </a:r>
            <a:endParaRPr lang="en-US" dirty="0"/>
          </a:p>
        </p:txBody>
      </p:sp>
      <p:sp>
        <p:nvSpPr>
          <p:cNvPr id="4" name="Slide Number Placeholder 3">
            <a:extLst>
              <a:ext uri="{FF2B5EF4-FFF2-40B4-BE49-F238E27FC236}">
                <a16:creationId xmlns:a16="http://schemas.microsoft.com/office/drawing/2014/main" id="{36149D0A-B82E-AB62-5346-3FED7E23B50D}"/>
              </a:ext>
            </a:extLst>
          </p:cNvPr>
          <p:cNvSpPr>
            <a:spLocks noGrp="1"/>
          </p:cNvSpPr>
          <p:nvPr>
            <p:ph type="sldNum" sz="quarter" idx="5"/>
          </p:nvPr>
        </p:nvSpPr>
        <p:spPr/>
        <p:txBody>
          <a:bodyPr/>
          <a:lstStyle/>
          <a:p>
            <a:fld id="{DC502312-4A23-4B5B-81B1-F909B3A5559F}" type="slidenum">
              <a:rPr lang="en-US" smtClean="0"/>
              <a:t>11</a:t>
            </a:fld>
            <a:endParaRPr lang="en-US"/>
          </a:p>
        </p:txBody>
      </p:sp>
    </p:spTree>
    <p:extLst>
      <p:ext uri="{BB962C8B-B14F-4D97-AF65-F5344CB8AC3E}">
        <p14:creationId xmlns:p14="http://schemas.microsoft.com/office/powerpoint/2010/main" val="1200813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E7CB7-C20B-A64F-E6A6-B4DFBC5A3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0AE49-DEA9-03E1-EE2E-69269047E3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AA1CC-1C4C-89C0-59B7-4B2877A0B374}"/>
              </a:ext>
            </a:extLst>
          </p:cNvPr>
          <p:cNvSpPr>
            <a:spLocks noGrp="1"/>
          </p:cNvSpPr>
          <p:nvPr>
            <p:ph type="body" idx="1"/>
          </p:nvPr>
        </p:nvSpPr>
        <p:spPr/>
        <p:txBody>
          <a:bodyPr/>
          <a:lstStyle/>
          <a:p>
            <a:r>
              <a:rPr lang="ru-RU" dirty="0"/>
              <a:t>Таким образом, какие выводы я хотел бы сделать из нашего опыта:</a:t>
            </a:r>
          </a:p>
          <a:p>
            <a:r>
              <a:rPr lang="ru-RU" dirty="0"/>
              <a:t>1. Поддержка IPv6 на операторском оборудовании есть и его включение прошло достаточно гладко; есть различия в реализации у разных вендоров, но это естественно и с этим можно жить.</a:t>
            </a:r>
          </a:p>
          <a:p>
            <a:r>
              <a:rPr lang="ru-RU" dirty="0"/>
              <a:t>2. Биллинг возможно придётся допиливать - нам, например, пришлось. Это странно слышать в 20-х годах 21 века, но уж как есть...</a:t>
            </a:r>
          </a:p>
          <a:p>
            <a:r>
              <a:rPr lang="ru-RU" dirty="0"/>
              <a:t>3. Когда у клиента вдруг появляется IPv6, он этого просто не замечает. Мы за весь период наблюдения ни разу не сталкивались с массовыми серьёзными проблемами. В моменты странностей грешили на новый стек частенько, но по итогу эта версия не подтверждалась. В любом случае, Happy </a:t>
            </a:r>
            <a:r>
              <a:rPr lang="ru-RU" dirty="0" err="1"/>
              <a:t>Eyeballs</a:t>
            </a:r>
            <a:r>
              <a:rPr lang="ru-RU" dirty="0"/>
              <a:t> никто не отменял и опасаться нечего.</a:t>
            </a:r>
          </a:p>
          <a:p>
            <a:r>
              <a:rPr lang="ru-RU" dirty="0"/>
              <a:t>4. Самый неожиданный вывод. На абонентском оборудовании в массе своей до сих пор поддержка IPv6 не включена по умолчанию (напомню ещё раз: это в 20-х годах 21 века, </a:t>
            </a:r>
            <a:r>
              <a:rPr lang="ru-RU" dirty="0" err="1"/>
              <a:t>фейспалм</a:t>
            </a:r>
            <a:r>
              <a:rPr lang="ru-RU" dirty="0"/>
              <a:t>)</a:t>
            </a:r>
          </a:p>
        </p:txBody>
      </p:sp>
      <p:sp>
        <p:nvSpPr>
          <p:cNvPr id="4" name="Slide Number Placeholder 3">
            <a:extLst>
              <a:ext uri="{FF2B5EF4-FFF2-40B4-BE49-F238E27FC236}">
                <a16:creationId xmlns:a16="http://schemas.microsoft.com/office/drawing/2014/main" id="{9C9C4F10-6C97-EFAE-F7BC-3D94568FAE97}"/>
              </a:ext>
            </a:extLst>
          </p:cNvPr>
          <p:cNvSpPr>
            <a:spLocks noGrp="1"/>
          </p:cNvSpPr>
          <p:nvPr>
            <p:ph type="sldNum" sz="quarter" idx="5"/>
          </p:nvPr>
        </p:nvSpPr>
        <p:spPr/>
        <p:txBody>
          <a:bodyPr/>
          <a:lstStyle/>
          <a:p>
            <a:fld id="{DC502312-4A23-4B5B-81B1-F909B3A5559F}" type="slidenum">
              <a:rPr lang="en-US" smtClean="0"/>
              <a:t>12</a:t>
            </a:fld>
            <a:endParaRPr lang="en-US"/>
          </a:p>
        </p:txBody>
      </p:sp>
    </p:spTree>
    <p:extLst>
      <p:ext uri="{BB962C8B-B14F-4D97-AF65-F5344CB8AC3E}">
        <p14:creationId xmlns:p14="http://schemas.microsoft.com/office/powerpoint/2010/main" val="671761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01F71-E703-4038-4C7E-876A038BC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46C80-52E5-6FB9-B47D-9ECA158DA6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EC5923-58D2-92FE-26EC-E21F80A7F0B6}"/>
              </a:ext>
            </a:extLst>
          </p:cNvPr>
          <p:cNvSpPr>
            <a:spLocks noGrp="1"/>
          </p:cNvSpPr>
          <p:nvPr>
            <p:ph type="body" idx="1"/>
          </p:nvPr>
        </p:nvSpPr>
        <p:spPr/>
        <p:txBody>
          <a:bodyPr/>
          <a:lstStyle/>
          <a:p>
            <a:r>
              <a:rPr lang="ru-RU" dirty="0"/>
              <a:t>5. Доля трафика IPv6 у тех, у кого он активен, в среднем порядка 50%. То есть, имея 30% абонентской базы с </a:t>
            </a:r>
            <a:r>
              <a:rPr lang="ru-RU" dirty="0" err="1"/>
              <a:t>dual-stack</a:t>
            </a:r>
            <a:r>
              <a:rPr lang="ru-RU" dirty="0"/>
              <a:t>, мы видим только 15% трафика IPv6 от общего объёма. В основном это FAANG, и в нашем случае на 80% с наших же CDN и только 20% с внешних каналов.</a:t>
            </a:r>
            <a:endParaRPr lang="en-US" dirty="0"/>
          </a:p>
        </p:txBody>
      </p:sp>
      <p:sp>
        <p:nvSpPr>
          <p:cNvPr id="4" name="Slide Number Placeholder 3">
            <a:extLst>
              <a:ext uri="{FF2B5EF4-FFF2-40B4-BE49-F238E27FC236}">
                <a16:creationId xmlns:a16="http://schemas.microsoft.com/office/drawing/2014/main" id="{C2BC48EE-50A2-5851-4435-81FD4F52C664}"/>
              </a:ext>
            </a:extLst>
          </p:cNvPr>
          <p:cNvSpPr>
            <a:spLocks noGrp="1"/>
          </p:cNvSpPr>
          <p:nvPr>
            <p:ph type="sldNum" sz="quarter" idx="5"/>
          </p:nvPr>
        </p:nvSpPr>
        <p:spPr/>
        <p:txBody>
          <a:bodyPr/>
          <a:lstStyle/>
          <a:p>
            <a:fld id="{DC502312-4A23-4B5B-81B1-F909B3A5559F}" type="slidenum">
              <a:rPr lang="en-US" smtClean="0"/>
              <a:t>13</a:t>
            </a:fld>
            <a:endParaRPr lang="en-US"/>
          </a:p>
        </p:txBody>
      </p:sp>
    </p:spTree>
    <p:extLst>
      <p:ext uri="{BB962C8B-B14F-4D97-AF65-F5344CB8AC3E}">
        <p14:creationId xmlns:p14="http://schemas.microsoft.com/office/powerpoint/2010/main" val="620127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6EDA-80BD-B0EF-BA95-C9FBDB670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96C07-136A-4E25-E17F-46FE0BEDB3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7082F-EA7F-6A71-938B-A2D5ADC35E4D}"/>
              </a:ext>
            </a:extLst>
          </p:cNvPr>
          <p:cNvSpPr>
            <a:spLocks noGrp="1"/>
          </p:cNvSpPr>
          <p:nvPr>
            <p:ph type="body" idx="1"/>
          </p:nvPr>
        </p:nvSpPr>
        <p:spPr/>
        <p:txBody>
          <a:bodyPr/>
          <a:lstStyle/>
          <a:p>
            <a:r>
              <a:rPr lang="ru-RU" dirty="0"/>
              <a:t>В качестве бонуса скриншот с рабочим </a:t>
            </a:r>
            <a:r>
              <a:rPr lang="en-US" dirty="0"/>
              <a:t>IPv6 </a:t>
            </a:r>
            <a:r>
              <a:rPr lang="ru-RU" dirty="0"/>
              <a:t>на </a:t>
            </a:r>
            <a:r>
              <a:rPr lang="en-US" dirty="0"/>
              <a:t>Windows XP</a:t>
            </a:r>
            <a:r>
              <a:rPr lang="ru-RU" dirty="0"/>
              <a:t>, которую пришлось разбудить ради такого случая</a:t>
            </a:r>
            <a:endParaRPr lang="en-US" dirty="0"/>
          </a:p>
        </p:txBody>
      </p:sp>
      <p:sp>
        <p:nvSpPr>
          <p:cNvPr id="4" name="Slide Number Placeholder 3">
            <a:extLst>
              <a:ext uri="{FF2B5EF4-FFF2-40B4-BE49-F238E27FC236}">
                <a16:creationId xmlns:a16="http://schemas.microsoft.com/office/drawing/2014/main" id="{C4132C85-FB8B-A338-8CE9-5D8687378453}"/>
              </a:ext>
            </a:extLst>
          </p:cNvPr>
          <p:cNvSpPr>
            <a:spLocks noGrp="1"/>
          </p:cNvSpPr>
          <p:nvPr>
            <p:ph type="sldNum" sz="quarter" idx="5"/>
          </p:nvPr>
        </p:nvSpPr>
        <p:spPr/>
        <p:txBody>
          <a:bodyPr/>
          <a:lstStyle/>
          <a:p>
            <a:fld id="{DC502312-4A23-4B5B-81B1-F909B3A5559F}" type="slidenum">
              <a:rPr lang="en-US" smtClean="0"/>
              <a:t>14</a:t>
            </a:fld>
            <a:endParaRPr lang="en-US"/>
          </a:p>
        </p:txBody>
      </p:sp>
    </p:spTree>
    <p:extLst>
      <p:ext uri="{BB962C8B-B14F-4D97-AF65-F5344CB8AC3E}">
        <p14:creationId xmlns:p14="http://schemas.microsoft.com/office/powerpoint/2010/main" val="108620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D04AF-0B21-371F-C48E-4EC3203B5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589DA9-7660-B232-8A1C-0EB72D7F9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01FC3-6995-B230-ED7E-8B6408C49D85}"/>
              </a:ext>
            </a:extLst>
          </p:cNvPr>
          <p:cNvSpPr>
            <a:spLocks noGrp="1"/>
          </p:cNvSpPr>
          <p:nvPr>
            <p:ph type="body" idx="1"/>
          </p:nvPr>
        </p:nvSpPr>
        <p:spPr/>
        <p:txBody>
          <a:bodyPr/>
          <a:lstStyle/>
          <a:p>
            <a:r>
              <a:rPr lang="ru-RU" dirty="0"/>
              <a:t>5. Доля трафика IPv6 у тех, у кого он активен, в среднем порядка 50%. То есть, имея 30% абонентской базы с </a:t>
            </a:r>
            <a:r>
              <a:rPr lang="ru-RU" dirty="0" err="1"/>
              <a:t>dual-stack</a:t>
            </a:r>
            <a:r>
              <a:rPr lang="ru-RU" dirty="0"/>
              <a:t>, мы видим только 15% трафика IPv6 от общего объёма. В основном это FAANG, и в нашем случае на 80% с наших же CDN и только 20% с внешних каналов.</a:t>
            </a:r>
            <a:endParaRPr lang="en-US" dirty="0"/>
          </a:p>
        </p:txBody>
      </p:sp>
      <p:sp>
        <p:nvSpPr>
          <p:cNvPr id="4" name="Slide Number Placeholder 3">
            <a:extLst>
              <a:ext uri="{FF2B5EF4-FFF2-40B4-BE49-F238E27FC236}">
                <a16:creationId xmlns:a16="http://schemas.microsoft.com/office/drawing/2014/main" id="{ECBCCB5B-F7A6-B0DC-4410-BC480D9A9A0F}"/>
              </a:ext>
            </a:extLst>
          </p:cNvPr>
          <p:cNvSpPr>
            <a:spLocks noGrp="1"/>
          </p:cNvSpPr>
          <p:nvPr>
            <p:ph type="sldNum" sz="quarter" idx="5"/>
          </p:nvPr>
        </p:nvSpPr>
        <p:spPr/>
        <p:txBody>
          <a:bodyPr/>
          <a:lstStyle/>
          <a:p>
            <a:fld id="{DC502312-4A23-4B5B-81B1-F909B3A5559F}" type="slidenum">
              <a:rPr lang="en-US" smtClean="0"/>
              <a:t>15</a:t>
            </a:fld>
            <a:endParaRPr lang="en-US"/>
          </a:p>
        </p:txBody>
      </p:sp>
    </p:spTree>
    <p:extLst>
      <p:ext uri="{BB962C8B-B14F-4D97-AF65-F5344CB8AC3E}">
        <p14:creationId xmlns:p14="http://schemas.microsoft.com/office/powerpoint/2010/main" val="1179882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На графике можно заметить три значимых события: собственно, отрыв от нуля в начале 2024 года, ступенька в августе 2024 и, наконец, самый бурный рост весны-лета 2025 года, который можно разделить на 2 части, но мы их будем считать одним целым, потому что причина роста одна.</a:t>
            </a:r>
            <a:endParaRPr lang="en-US" dirty="0"/>
          </a:p>
        </p:txBody>
      </p:sp>
      <p:sp>
        <p:nvSpPr>
          <p:cNvPr id="4" name="Slide Number Placeholder 3"/>
          <p:cNvSpPr>
            <a:spLocks noGrp="1"/>
          </p:cNvSpPr>
          <p:nvPr>
            <p:ph type="sldNum" sz="quarter" idx="5"/>
          </p:nvPr>
        </p:nvSpPr>
        <p:spPr/>
        <p:txBody>
          <a:bodyPr/>
          <a:lstStyle/>
          <a:p>
            <a:fld id="{DC502312-4A23-4B5B-81B1-F909B3A5559F}" type="slidenum">
              <a:rPr lang="en-US" smtClean="0"/>
              <a:t>3</a:t>
            </a:fld>
            <a:endParaRPr lang="en-US"/>
          </a:p>
        </p:txBody>
      </p:sp>
    </p:spTree>
    <p:extLst>
      <p:ext uri="{BB962C8B-B14F-4D97-AF65-F5344CB8AC3E}">
        <p14:creationId xmlns:p14="http://schemas.microsoft.com/office/powerpoint/2010/main" val="125588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374FE-7877-2050-3118-B50483EB47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13D5F-24CB-C43B-90B9-084321168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DE125-9429-1554-0732-53F41D5E5D5C}"/>
              </a:ext>
            </a:extLst>
          </p:cNvPr>
          <p:cNvSpPr>
            <a:spLocks noGrp="1"/>
          </p:cNvSpPr>
          <p:nvPr>
            <p:ph type="body" idx="1"/>
          </p:nvPr>
        </p:nvSpPr>
        <p:spPr/>
        <p:txBody>
          <a:bodyPr/>
          <a:lstStyle/>
          <a:p>
            <a:r>
              <a:rPr lang="ru-RU" dirty="0"/>
              <a:t>Для сравнения покажу также нашу внутреннюю статистику роста сессий с </a:t>
            </a:r>
            <a:r>
              <a:rPr lang="en-US" dirty="0"/>
              <a:t>IPv6</a:t>
            </a:r>
            <a:r>
              <a:rPr lang="ru-RU" dirty="0"/>
              <a:t>. Она полезна тем, что никак не зависит от внешних факторов, и на ней ступеньки видны более отчётливо, без колебаний вверх-вниз.</a:t>
            </a:r>
          </a:p>
          <a:p>
            <a:r>
              <a:rPr lang="ru-RU" dirty="0"/>
              <a:t>Давайте же посмотрим, что являлось причинами этих событий.</a:t>
            </a:r>
            <a:endParaRPr lang="en-US" dirty="0"/>
          </a:p>
        </p:txBody>
      </p:sp>
      <p:sp>
        <p:nvSpPr>
          <p:cNvPr id="4" name="Slide Number Placeholder 3">
            <a:extLst>
              <a:ext uri="{FF2B5EF4-FFF2-40B4-BE49-F238E27FC236}">
                <a16:creationId xmlns:a16="http://schemas.microsoft.com/office/drawing/2014/main" id="{E142AEE3-67E8-99F2-9529-0130A7CD023D}"/>
              </a:ext>
            </a:extLst>
          </p:cNvPr>
          <p:cNvSpPr>
            <a:spLocks noGrp="1"/>
          </p:cNvSpPr>
          <p:nvPr>
            <p:ph type="sldNum" sz="quarter" idx="5"/>
          </p:nvPr>
        </p:nvSpPr>
        <p:spPr/>
        <p:txBody>
          <a:bodyPr/>
          <a:lstStyle/>
          <a:p>
            <a:fld id="{DC502312-4A23-4B5B-81B1-F909B3A5559F}" type="slidenum">
              <a:rPr lang="en-US" smtClean="0"/>
              <a:t>4</a:t>
            </a:fld>
            <a:endParaRPr lang="en-US"/>
          </a:p>
        </p:txBody>
      </p:sp>
    </p:spTree>
    <p:extLst>
      <p:ext uri="{BB962C8B-B14F-4D97-AF65-F5344CB8AC3E}">
        <p14:creationId xmlns:p14="http://schemas.microsoft.com/office/powerpoint/2010/main" val="14601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14EB4-124E-8E3E-5C42-B9B1F95502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EA8D7-6988-B187-DA14-879D6D4BF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DCDF2-5998-F9D5-177E-D09C3FA88017}"/>
              </a:ext>
            </a:extLst>
          </p:cNvPr>
          <p:cNvSpPr>
            <a:spLocks noGrp="1"/>
          </p:cNvSpPr>
          <p:nvPr>
            <p:ph type="body" idx="1"/>
          </p:nvPr>
        </p:nvSpPr>
        <p:spPr/>
        <p:txBody>
          <a:bodyPr/>
          <a:lstStyle/>
          <a:p>
            <a:r>
              <a:rPr lang="ru-RU" dirty="0"/>
              <a:t>Собственно, к запуску массовой раздачи IPv6 клиентам мы готовились достаточно долго. Ещё в 2022 году, изучив </a:t>
            </a:r>
            <a:r>
              <a:rPr lang="ru-RU" dirty="0" err="1"/>
              <a:t>best</a:t>
            </a:r>
            <a:r>
              <a:rPr lang="ru-RU" dirty="0"/>
              <a:t> </a:t>
            </a:r>
            <a:r>
              <a:rPr lang="ru-RU" dirty="0" err="1"/>
              <a:t>practices</a:t>
            </a:r>
            <a:r>
              <a:rPr lang="ru-RU" dirty="0"/>
              <a:t> и получив ценные консультации со стороны сотрудников RIPE NCC, было принято решение распределить по /36 на каждый BNG для локальных пулов, выдавая из них клиенту динамически в сессию /64 для P2P и /56 для </a:t>
            </a:r>
            <a:r>
              <a:rPr lang="ru-RU" dirty="0" err="1"/>
              <a:t>Prefix</a:t>
            </a:r>
            <a:r>
              <a:rPr lang="ru-RU" dirty="0"/>
              <a:t> </a:t>
            </a:r>
            <a:r>
              <a:rPr lang="ru-RU" dirty="0" err="1"/>
              <a:t>Delegation</a:t>
            </a:r>
            <a:r>
              <a:rPr lang="ru-RU" dirty="0"/>
              <a:t>. Первоначальную идею фиксированных префиксов на каждого абонента мы в ходе внутренних обсуждений отбросили: это ломает принцип иерархичности и нагружает процессы динамической маршрутизации постоянными апдейтами. Почти весь 2023 год прошёл в активном тестировании BRAS и RADIUS, составлении ТЗ для биллинга, мучительного согласования деталей и вынужденных изменений первоначальных планов. К концу 202</a:t>
            </a:r>
            <a:r>
              <a:rPr lang="en-US" dirty="0"/>
              <a:t>3</a:t>
            </a:r>
            <a:r>
              <a:rPr lang="ru-RU" dirty="0"/>
              <a:t> года накатили все изменения в биллинге и на связке BRAS+RADIUS и стали технически готовы раздавать абонентам IPv6.</a:t>
            </a:r>
            <a:endParaRPr lang="en-US" dirty="0"/>
          </a:p>
        </p:txBody>
      </p:sp>
      <p:sp>
        <p:nvSpPr>
          <p:cNvPr id="4" name="Slide Number Placeholder 3">
            <a:extLst>
              <a:ext uri="{FF2B5EF4-FFF2-40B4-BE49-F238E27FC236}">
                <a16:creationId xmlns:a16="http://schemas.microsoft.com/office/drawing/2014/main" id="{76B95400-C390-6639-D194-66C963AC259F}"/>
              </a:ext>
            </a:extLst>
          </p:cNvPr>
          <p:cNvSpPr>
            <a:spLocks noGrp="1"/>
          </p:cNvSpPr>
          <p:nvPr>
            <p:ph type="sldNum" sz="quarter" idx="5"/>
          </p:nvPr>
        </p:nvSpPr>
        <p:spPr/>
        <p:txBody>
          <a:bodyPr/>
          <a:lstStyle/>
          <a:p>
            <a:fld id="{DC502312-4A23-4B5B-81B1-F909B3A5559F}" type="slidenum">
              <a:rPr lang="en-US" smtClean="0"/>
              <a:t>5</a:t>
            </a:fld>
            <a:endParaRPr lang="en-US"/>
          </a:p>
        </p:txBody>
      </p:sp>
    </p:spTree>
    <p:extLst>
      <p:ext uri="{BB962C8B-B14F-4D97-AF65-F5344CB8AC3E}">
        <p14:creationId xmlns:p14="http://schemas.microsoft.com/office/powerpoint/2010/main" val="409931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C6A2B-8C64-86BB-88F5-63B19A864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59371-8F67-5CAA-7A42-A9FF55615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B0C58-53EC-5CD3-273B-05783AE11B91}"/>
              </a:ext>
            </a:extLst>
          </p:cNvPr>
          <p:cNvSpPr>
            <a:spLocks noGrp="1"/>
          </p:cNvSpPr>
          <p:nvPr>
            <p:ph type="body" idx="1"/>
          </p:nvPr>
        </p:nvSpPr>
        <p:spPr/>
        <p:txBody>
          <a:bodyPr/>
          <a:lstStyle/>
          <a:p>
            <a:r>
              <a:rPr lang="ru-RU" dirty="0"/>
              <a:t>До НГ решили никаких массовых изменений не производить и активировали вручную новые атрибуты только нескольким абонентам - по большей части это были наши коллеги или родственники, чтобы можно было получать фидбек. Ничего плохого не почувствовали, поэтому уже в начале 2024 года биллинг активировал IPv6 массово и мы стали с интересом наблюдать, как у нас появляются ничего не подозревающие абоненты с </a:t>
            </a:r>
            <a:r>
              <a:rPr lang="ru-RU" dirty="0" err="1"/>
              <a:t>dual-stack</a:t>
            </a:r>
            <a:r>
              <a:rPr lang="ru-RU" dirty="0"/>
              <a:t>. Однако, сильно много таких не набралось: это были в основном подключенные по </a:t>
            </a:r>
            <a:r>
              <a:rPr lang="ru-RU" dirty="0" err="1"/>
              <a:t>FTTx</a:t>
            </a:r>
            <a:r>
              <a:rPr lang="ru-RU" dirty="0"/>
              <a:t> клиенты, у которых на их домашних роутерах настройки IPv6 оказались включены по умолчанию, таких было порядка 1,5% от общей массы и на этом рост остановился</a:t>
            </a:r>
            <a:r>
              <a:rPr lang="en-US" dirty="0"/>
              <a:t>.</a:t>
            </a:r>
          </a:p>
        </p:txBody>
      </p:sp>
      <p:sp>
        <p:nvSpPr>
          <p:cNvPr id="4" name="Slide Number Placeholder 3">
            <a:extLst>
              <a:ext uri="{FF2B5EF4-FFF2-40B4-BE49-F238E27FC236}">
                <a16:creationId xmlns:a16="http://schemas.microsoft.com/office/drawing/2014/main" id="{419E811E-3B44-943F-3E36-1EAC365D98E9}"/>
              </a:ext>
            </a:extLst>
          </p:cNvPr>
          <p:cNvSpPr>
            <a:spLocks noGrp="1"/>
          </p:cNvSpPr>
          <p:nvPr>
            <p:ph type="sldNum" sz="quarter" idx="5"/>
          </p:nvPr>
        </p:nvSpPr>
        <p:spPr/>
        <p:txBody>
          <a:bodyPr/>
          <a:lstStyle/>
          <a:p>
            <a:fld id="{DC502312-4A23-4B5B-81B1-F909B3A5559F}" type="slidenum">
              <a:rPr lang="en-US" smtClean="0"/>
              <a:t>6</a:t>
            </a:fld>
            <a:endParaRPr lang="en-US"/>
          </a:p>
        </p:txBody>
      </p:sp>
    </p:spTree>
    <p:extLst>
      <p:ext uri="{BB962C8B-B14F-4D97-AF65-F5344CB8AC3E}">
        <p14:creationId xmlns:p14="http://schemas.microsoft.com/office/powerpoint/2010/main" val="3143679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6D91E-B3D0-D823-EA1F-9DF1E37D9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80619-F879-73DC-5FF3-3FA972A13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CF83D-6427-E216-2B60-F30096A8DEB4}"/>
              </a:ext>
            </a:extLst>
          </p:cNvPr>
          <p:cNvSpPr>
            <a:spLocks noGrp="1"/>
          </p:cNvSpPr>
          <p:nvPr>
            <p:ph type="body" idx="1"/>
          </p:nvPr>
        </p:nvSpPr>
        <p:spPr/>
        <p:txBody>
          <a:bodyPr/>
          <a:lstStyle/>
          <a:p>
            <a:r>
              <a:rPr lang="ru-RU" dirty="0"/>
              <a:t>Мы не форсировали события, потому что хотели спокойно понаблюдать за обстановкой, но отметили, что без массовой настройки абонентского оборудования нам в дальнейшем не обойтись. Решили двигаться в сторону GPON, а пока дали задание инженерам включать </a:t>
            </a:r>
            <a:r>
              <a:rPr lang="ru-RU" dirty="0" err="1"/>
              <a:t>dual-stack</a:t>
            </a:r>
            <a:r>
              <a:rPr lang="ru-RU" dirty="0"/>
              <a:t> у тех клиентов, к которым всё равно приходится идти по заявками.</a:t>
            </a:r>
            <a:endParaRPr lang="en-US" dirty="0"/>
          </a:p>
        </p:txBody>
      </p:sp>
      <p:sp>
        <p:nvSpPr>
          <p:cNvPr id="4" name="Slide Number Placeholder 3">
            <a:extLst>
              <a:ext uri="{FF2B5EF4-FFF2-40B4-BE49-F238E27FC236}">
                <a16:creationId xmlns:a16="http://schemas.microsoft.com/office/drawing/2014/main" id="{6A8A066B-282A-C3D1-30B4-20CB1FFBF60A}"/>
              </a:ext>
            </a:extLst>
          </p:cNvPr>
          <p:cNvSpPr>
            <a:spLocks noGrp="1"/>
          </p:cNvSpPr>
          <p:nvPr>
            <p:ph type="sldNum" sz="quarter" idx="5"/>
          </p:nvPr>
        </p:nvSpPr>
        <p:spPr/>
        <p:txBody>
          <a:bodyPr/>
          <a:lstStyle/>
          <a:p>
            <a:fld id="{DC502312-4A23-4B5B-81B1-F909B3A5559F}" type="slidenum">
              <a:rPr lang="en-US" smtClean="0"/>
              <a:t>7</a:t>
            </a:fld>
            <a:endParaRPr lang="en-US"/>
          </a:p>
        </p:txBody>
      </p:sp>
    </p:spTree>
    <p:extLst>
      <p:ext uri="{BB962C8B-B14F-4D97-AF65-F5344CB8AC3E}">
        <p14:creationId xmlns:p14="http://schemas.microsoft.com/office/powerpoint/2010/main" val="81252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A91F0-909C-F553-C879-DF06CF625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FBD3B-3B82-8F86-5FB6-6EE6F91D3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B36B5-5DF5-547F-B505-B2807B172449}"/>
              </a:ext>
            </a:extLst>
          </p:cNvPr>
          <p:cNvSpPr>
            <a:spLocks noGrp="1"/>
          </p:cNvSpPr>
          <p:nvPr>
            <p:ph type="body" idx="1"/>
          </p:nvPr>
        </p:nvSpPr>
        <p:spPr/>
        <p:txBody>
          <a:bodyPr/>
          <a:lstStyle/>
          <a:p>
            <a:r>
              <a:rPr lang="ru-RU" dirty="0"/>
              <a:t>Так прошло полгода, и к августу наш отдел технического учёта сообщил, что готов накатить конфигурацию на терминалы одного из вендоров - их насчитывалось порядка 300 тысяч, так что эффект должен был быть заметный. Процесс начали, рост абонентов с IPv6 пошёл, но выросли мы только до 6% - выяснилось, что не все терминалы, числящиеся в </a:t>
            </a:r>
            <a:r>
              <a:rPr lang="ru-RU" dirty="0" err="1"/>
              <a:t>техучёте</a:t>
            </a:r>
            <a:r>
              <a:rPr lang="ru-RU" dirty="0"/>
              <a:t>, в действительности были в онлайне...</a:t>
            </a:r>
            <a:endParaRPr lang="en-US" dirty="0"/>
          </a:p>
        </p:txBody>
      </p:sp>
      <p:sp>
        <p:nvSpPr>
          <p:cNvPr id="4" name="Slide Number Placeholder 3">
            <a:extLst>
              <a:ext uri="{FF2B5EF4-FFF2-40B4-BE49-F238E27FC236}">
                <a16:creationId xmlns:a16="http://schemas.microsoft.com/office/drawing/2014/main" id="{9DD06D65-DA4C-86D0-ABC0-B147E6ED2DF9}"/>
              </a:ext>
            </a:extLst>
          </p:cNvPr>
          <p:cNvSpPr>
            <a:spLocks noGrp="1"/>
          </p:cNvSpPr>
          <p:nvPr>
            <p:ph type="sldNum" sz="quarter" idx="5"/>
          </p:nvPr>
        </p:nvSpPr>
        <p:spPr/>
        <p:txBody>
          <a:bodyPr/>
          <a:lstStyle/>
          <a:p>
            <a:fld id="{DC502312-4A23-4B5B-81B1-F909B3A5559F}" type="slidenum">
              <a:rPr lang="en-US" smtClean="0"/>
              <a:t>8</a:t>
            </a:fld>
            <a:endParaRPr lang="en-US"/>
          </a:p>
        </p:txBody>
      </p:sp>
    </p:spTree>
    <p:extLst>
      <p:ext uri="{BB962C8B-B14F-4D97-AF65-F5344CB8AC3E}">
        <p14:creationId xmlns:p14="http://schemas.microsoft.com/office/powerpoint/2010/main" val="280420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10C10-8343-BA21-D8F1-304155F95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6F369-7D6D-911C-8BEA-7864CDA6C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36505-E27D-DDB2-6214-935DD7227AE9}"/>
              </a:ext>
            </a:extLst>
          </p:cNvPr>
          <p:cNvSpPr>
            <a:spLocks noGrp="1"/>
          </p:cNvSpPr>
          <p:nvPr>
            <p:ph type="body" idx="1"/>
          </p:nvPr>
        </p:nvSpPr>
        <p:spPr/>
        <p:txBody>
          <a:bodyPr/>
          <a:lstStyle/>
          <a:p>
            <a:r>
              <a:rPr lang="ru-RU" dirty="0"/>
              <a:t>Хорошо, но маловато будет! Стали искать возможности расти дальше.</a:t>
            </a:r>
            <a:endParaRPr lang="en-US" dirty="0"/>
          </a:p>
        </p:txBody>
      </p:sp>
      <p:sp>
        <p:nvSpPr>
          <p:cNvPr id="4" name="Slide Number Placeholder 3">
            <a:extLst>
              <a:ext uri="{FF2B5EF4-FFF2-40B4-BE49-F238E27FC236}">
                <a16:creationId xmlns:a16="http://schemas.microsoft.com/office/drawing/2014/main" id="{384C90FC-F5B6-86D7-8407-A8E6D5BD9D18}"/>
              </a:ext>
            </a:extLst>
          </p:cNvPr>
          <p:cNvSpPr>
            <a:spLocks noGrp="1"/>
          </p:cNvSpPr>
          <p:nvPr>
            <p:ph type="sldNum" sz="quarter" idx="5"/>
          </p:nvPr>
        </p:nvSpPr>
        <p:spPr/>
        <p:txBody>
          <a:bodyPr/>
          <a:lstStyle/>
          <a:p>
            <a:fld id="{DC502312-4A23-4B5B-81B1-F909B3A5559F}" type="slidenum">
              <a:rPr lang="en-US" smtClean="0"/>
              <a:t>9</a:t>
            </a:fld>
            <a:endParaRPr lang="en-US"/>
          </a:p>
        </p:txBody>
      </p:sp>
    </p:spTree>
    <p:extLst>
      <p:ext uri="{BB962C8B-B14F-4D97-AF65-F5344CB8AC3E}">
        <p14:creationId xmlns:p14="http://schemas.microsoft.com/office/powerpoint/2010/main" val="857996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4A822-AEC0-9752-DBE6-53E717CD9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104E5-A5D7-66F6-9A38-A12940B56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CE58C-7E4A-7442-609B-D84960D000D7}"/>
              </a:ext>
            </a:extLst>
          </p:cNvPr>
          <p:cNvSpPr>
            <a:spLocks noGrp="1"/>
          </p:cNvSpPr>
          <p:nvPr>
            <p:ph type="body" idx="1"/>
          </p:nvPr>
        </p:nvSpPr>
        <p:spPr/>
        <p:txBody>
          <a:bodyPr/>
          <a:lstStyle/>
          <a:p>
            <a:r>
              <a:rPr lang="ru-RU" dirty="0"/>
              <a:t>Первый вендор GPON был не самым крупным на сети, поэтому следующим этапом замахнулись на самого жирного, чтобы уж наверняка помогло. Выяснилось, к сожалению, что с оборудованием этого вендора наш </a:t>
            </a:r>
            <a:r>
              <a:rPr lang="ru-RU" dirty="0" err="1"/>
              <a:t>техучёт</a:t>
            </a:r>
            <a:r>
              <a:rPr lang="ru-RU" dirty="0"/>
              <a:t> не сможет провернуть такой же трюк, как с предыдущим, надо искать другие варианты. Отдел ШПД погрузился в свои внутренние тесты и к весне 2025 года заявил о готовности начать. Так как тут процесс не был централизованным, он затянулся на более долгий срок, но за 4 месяца статистика подросла значительно, и к середине июля мы набрали те самые 30% клиентов с IPv6, которые видим и сейчас, плюс-минус лапоть.</a:t>
            </a:r>
            <a:endParaRPr lang="en-US" dirty="0"/>
          </a:p>
        </p:txBody>
      </p:sp>
      <p:sp>
        <p:nvSpPr>
          <p:cNvPr id="4" name="Slide Number Placeholder 3">
            <a:extLst>
              <a:ext uri="{FF2B5EF4-FFF2-40B4-BE49-F238E27FC236}">
                <a16:creationId xmlns:a16="http://schemas.microsoft.com/office/drawing/2014/main" id="{CD2D4D67-DE53-94A7-C654-1899C88F478A}"/>
              </a:ext>
            </a:extLst>
          </p:cNvPr>
          <p:cNvSpPr>
            <a:spLocks noGrp="1"/>
          </p:cNvSpPr>
          <p:nvPr>
            <p:ph type="sldNum" sz="quarter" idx="5"/>
          </p:nvPr>
        </p:nvSpPr>
        <p:spPr/>
        <p:txBody>
          <a:bodyPr/>
          <a:lstStyle/>
          <a:p>
            <a:fld id="{DC502312-4A23-4B5B-81B1-F909B3A5559F}" type="slidenum">
              <a:rPr lang="en-US" smtClean="0"/>
              <a:t>10</a:t>
            </a:fld>
            <a:endParaRPr lang="en-US"/>
          </a:p>
        </p:txBody>
      </p:sp>
    </p:spTree>
    <p:extLst>
      <p:ext uri="{BB962C8B-B14F-4D97-AF65-F5344CB8AC3E}">
        <p14:creationId xmlns:p14="http://schemas.microsoft.com/office/powerpoint/2010/main" val="55178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FAC9-242D-CB3E-C1F5-941CB6435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D56518-B7B8-94E9-870B-5B0FCF83B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8661AE-C91D-0939-6BC7-FFAF2C8DA97F}"/>
              </a:ext>
            </a:extLst>
          </p:cNvPr>
          <p:cNvSpPr>
            <a:spLocks noGrp="1"/>
          </p:cNvSpPr>
          <p:nvPr>
            <p:ph type="dt" sz="half" idx="10"/>
          </p:nvPr>
        </p:nvSpPr>
        <p:spPr/>
        <p:txBody>
          <a:bodyPr/>
          <a:lstStyle/>
          <a:p>
            <a:fld id="{4EF41BAC-646B-4817-9129-B094016735B4}" type="datetimeFigureOut">
              <a:rPr lang="en-US" smtClean="0"/>
              <a:t>2025-09-04</a:t>
            </a:fld>
            <a:endParaRPr lang="en-US"/>
          </a:p>
        </p:txBody>
      </p:sp>
      <p:sp>
        <p:nvSpPr>
          <p:cNvPr id="5" name="Footer Placeholder 4">
            <a:extLst>
              <a:ext uri="{FF2B5EF4-FFF2-40B4-BE49-F238E27FC236}">
                <a16:creationId xmlns:a16="http://schemas.microsoft.com/office/drawing/2014/main" id="{F510EA7D-19DB-BDDC-449B-B9474C401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19DEC-B9E8-D7E8-732C-F9EAC735175A}"/>
              </a:ext>
            </a:extLst>
          </p:cNvPr>
          <p:cNvSpPr>
            <a:spLocks noGrp="1"/>
          </p:cNvSpPr>
          <p:nvPr>
            <p:ph type="sldNum" sz="quarter" idx="12"/>
          </p:nvPr>
        </p:nvSpPr>
        <p:spPr/>
        <p:txBody>
          <a:bodyPr/>
          <a:lstStyle/>
          <a:p>
            <a:fld id="{250BB41E-6367-4C4D-BF43-EA512840BDEF}" type="slidenum">
              <a:rPr lang="en-US" smtClean="0"/>
              <a:t>‹#›</a:t>
            </a:fld>
            <a:endParaRPr lang="en-US"/>
          </a:p>
        </p:txBody>
      </p:sp>
    </p:spTree>
    <p:extLst>
      <p:ext uri="{BB962C8B-B14F-4D97-AF65-F5344CB8AC3E}">
        <p14:creationId xmlns:p14="http://schemas.microsoft.com/office/powerpoint/2010/main" val="392340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19C7-F3A9-2F3A-BA31-83E303DD41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BCE212-14FA-1ED5-4A20-BCD31094FE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ECFFA-BED3-7D7F-29CB-9EA4FB7F0FF5}"/>
              </a:ext>
            </a:extLst>
          </p:cNvPr>
          <p:cNvSpPr>
            <a:spLocks noGrp="1"/>
          </p:cNvSpPr>
          <p:nvPr>
            <p:ph type="dt" sz="half" idx="10"/>
          </p:nvPr>
        </p:nvSpPr>
        <p:spPr/>
        <p:txBody>
          <a:bodyPr/>
          <a:lstStyle/>
          <a:p>
            <a:fld id="{4EF41BAC-646B-4817-9129-B094016735B4}" type="datetimeFigureOut">
              <a:rPr lang="en-US" smtClean="0"/>
              <a:t>2025-09-04</a:t>
            </a:fld>
            <a:endParaRPr lang="en-US"/>
          </a:p>
        </p:txBody>
      </p:sp>
      <p:sp>
        <p:nvSpPr>
          <p:cNvPr id="5" name="Footer Placeholder 4">
            <a:extLst>
              <a:ext uri="{FF2B5EF4-FFF2-40B4-BE49-F238E27FC236}">
                <a16:creationId xmlns:a16="http://schemas.microsoft.com/office/drawing/2014/main" id="{6B7AD141-90E1-10D5-B22F-E7415E67E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55200-A7F8-04C8-9F8C-03C20F8B430F}"/>
              </a:ext>
            </a:extLst>
          </p:cNvPr>
          <p:cNvSpPr>
            <a:spLocks noGrp="1"/>
          </p:cNvSpPr>
          <p:nvPr>
            <p:ph type="sldNum" sz="quarter" idx="12"/>
          </p:nvPr>
        </p:nvSpPr>
        <p:spPr/>
        <p:txBody>
          <a:bodyPr/>
          <a:lstStyle/>
          <a:p>
            <a:fld id="{250BB41E-6367-4C4D-BF43-EA512840BDEF}" type="slidenum">
              <a:rPr lang="en-US" smtClean="0"/>
              <a:t>‹#›</a:t>
            </a:fld>
            <a:endParaRPr lang="en-US"/>
          </a:p>
        </p:txBody>
      </p:sp>
    </p:spTree>
    <p:extLst>
      <p:ext uri="{BB962C8B-B14F-4D97-AF65-F5344CB8AC3E}">
        <p14:creationId xmlns:p14="http://schemas.microsoft.com/office/powerpoint/2010/main" val="326160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0C992A-5E1B-D238-EB7E-39C671A9B9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3A88EB-443D-0AF9-74DD-FE52DA08C3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07855-4787-E0A3-A909-39F378808C9A}"/>
              </a:ext>
            </a:extLst>
          </p:cNvPr>
          <p:cNvSpPr>
            <a:spLocks noGrp="1"/>
          </p:cNvSpPr>
          <p:nvPr>
            <p:ph type="dt" sz="half" idx="10"/>
          </p:nvPr>
        </p:nvSpPr>
        <p:spPr/>
        <p:txBody>
          <a:bodyPr/>
          <a:lstStyle/>
          <a:p>
            <a:fld id="{4EF41BAC-646B-4817-9129-B094016735B4}" type="datetimeFigureOut">
              <a:rPr lang="en-US" smtClean="0"/>
              <a:t>2025-09-04</a:t>
            </a:fld>
            <a:endParaRPr lang="en-US"/>
          </a:p>
        </p:txBody>
      </p:sp>
      <p:sp>
        <p:nvSpPr>
          <p:cNvPr id="5" name="Footer Placeholder 4">
            <a:extLst>
              <a:ext uri="{FF2B5EF4-FFF2-40B4-BE49-F238E27FC236}">
                <a16:creationId xmlns:a16="http://schemas.microsoft.com/office/drawing/2014/main" id="{4BDF250A-58B5-5963-75C7-94486893D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F0AAE-E0A6-A649-8F91-902A0AE58B12}"/>
              </a:ext>
            </a:extLst>
          </p:cNvPr>
          <p:cNvSpPr>
            <a:spLocks noGrp="1"/>
          </p:cNvSpPr>
          <p:nvPr>
            <p:ph type="sldNum" sz="quarter" idx="12"/>
          </p:nvPr>
        </p:nvSpPr>
        <p:spPr/>
        <p:txBody>
          <a:bodyPr/>
          <a:lstStyle/>
          <a:p>
            <a:fld id="{250BB41E-6367-4C4D-BF43-EA512840BDEF}" type="slidenum">
              <a:rPr lang="en-US" smtClean="0"/>
              <a:t>‹#›</a:t>
            </a:fld>
            <a:endParaRPr lang="en-US"/>
          </a:p>
        </p:txBody>
      </p:sp>
    </p:spTree>
    <p:extLst>
      <p:ext uri="{BB962C8B-B14F-4D97-AF65-F5344CB8AC3E}">
        <p14:creationId xmlns:p14="http://schemas.microsoft.com/office/powerpoint/2010/main" val="302177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505F-209F-09B3-9752-47806033B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1D9FA-A1F5-77C0-0717-C10CFABBC1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15114-831A-046A-D25F-25F4F0B94E59}"/>
              </a:ext>
            </a:extLst>
          </p:cNvPr>
          <p:cNvSpPr>
            <a:spLocks noGrp="1"/>
          </p:cNvSpPr>
          <p:nvPr>
            <p:ph type="dt" sz="half" idx="10"/>
          </p:nvPr>
        </p:nvSpPr>
        <p:spPr/>
        <p:txBody>
          <a:bodyPr/>
          <a:lstStyle/>
          <a:p>
            <a:fld id="{4EF41BAC-646B-4817-9129-B094016735B4}" type="datetimeFigureOut">
              <a:rPr lang="en-US" smtClean="0"/>
              <a:t>2025-09-04</a:t>
            </a:fld>
            <a:endParaRPr lang="en-US"/>
          </a:p>
        </p:txBody>
      </p:sp>
      <p:sp>
        <p:nvSpPr>
          <p:cNvPr id="5" name="Footer Placeholder 4">
            <a:extLst>
              <a:ext uri="{FF2B5EF4-FFF2-40B4-BE49-F238E27FC236}">
                <a16:creationId xmlns:a16="http://schemas.microsoft.com/office/drawing/2014/main" id="{A3D5EE1F-73C4-79E7-D32E-811EB9662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37C3F-587E-453F-F11F-8A0D58BEA4B1}"/>
              </a:ext>
            </a:extLst>
          </p:cNvPr>
          <p:cNvSpPr>
            <a:spLocks noGrp="1"/>
          </p:cNvSpPr>
          <p:nvPr>
            <p:ph type="sldNum" sz="quarter" idx="12"/>
          </p:nvPr>
        </p:nvSpPr>
        <p:spPr/>
        <p:txBody>
          <a:bodyPr/>
          <a:lstStyle/>
          <a:p>
            <a:fld id="{250BB41E-6367-4C4D-BF43-EA512840BDEF}" type="slidenum">
              <a:rPr lang="en-US" smtClean="0"/>
              <a:t>‹#›</a:t>
            </a:fld>
            <a:endParaRPr lang="en-US"/>
          </a:p>
        </p:txBody>
      </p:sp>
    </p:spTree>
    <p:extLst>
      <p:ext uri="{BB962C8B-B14F-4D97-AF65-F5344CB8AC3E}">
        <p14:creationId xmlns:p14="http://schemas.microsoft.com/office/powerpoint/2010/main" val="9022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95A9-8F59-25C4-CAD0-816633F343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3427E9-D1B3-DE67-C2D1-CA3B95D99D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A7E86-9AF9-AB69-AF99-B36062DDF413}"/>
              </a:ext>
            </a:extLst>
          </p:cNvPr>
          <p:cNvSpPr>
            <a:spLocks noGrp="1"/>
          </p:cNvSpPr>
          <p:nvPr>
            <p:ph type="dt" sz="half" idx="10"/>
          </p:nvPr>
        </p:nvSpPr>
        <p:spPr/>
        <p:txBody>
          <a:bodyPr/>
          <a:lstStyle/>
          <a:p>
            <a:fld id="{4EF41BAC-646B-4817-9129-B094016735B4}" type="datetimeFigureOut">
              <a:rPr lang="en-US" smtClean="0"/>
              <a:t>2025-09-04</a:t>
            </a:fld>
            <a:endParaRPr lang="en-US"/>
          </a:p>
        </p:txBody>
      </p:sp>
      <p:sp>
        <p:nvSpPr>
          <p:cNvPr id="5" name="Footer Placeholder 4">
            <a:extLst>
              <a:ext uri="{FF2B5EF4-FFF2-40B4-BE49-F238E27FC236}">
                <a16:creationId xmlns:a16="http://schemas.microsoft.com/office/drawing/2014/main" id="{C8E77AA5-E25A-E657-9E4D-3CBE82D8A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E0650-6AED-D44E-D292-BA1CA78B6D93}"/>
              </a:ext>
            </a:extLst>
          </p:cNvPr>
          <p:cNvSpPr>
            <a:spLocks noGrp="1"/>
          </p:cNvSpPr>
          <p:nvPr>
            <p:ph type="sldNum" sz="quarter" idx="12"/>
          </p:nvPr>
        </p:nvSpPr>
        <p:spPr/>
        <p:txBody>
          <a:bodyPr/>
          <a:lstStyle/>
          <a:p>
            <a:fld id="{250BB41E-6367-4C4D-BF43-EA512840BDEF}" type="slidenum">
              <a:rPr lang="en-US" smtClean="0"/>
              <a:t>‹#›</a:t>
            </a:fld>
            <a:endParaRPr lang="en-US"/>
          </a:p>
        </p:txBody>
      </p:sp>
    </p:spTree>
    <p:extLst>
      <p:ext uri="{BB962C8B-B14F-4D97-AF65-F5344CB8AC3E}">
        <p14:creationId xmlns:p14="http://schemas.microsoft.com/office/powerpoint/2010/main" val="361458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99AA-DEC3-CD4C-C099-4DCB3F843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B75DFF-6393-C464-25C4-588B88295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32A8A5-CABD-9952-7E0A-CA5D8F6E73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15264-9DA4-5E0A-F91C-39D4B50B8CF0}"/>
              </a:ext>
            </a:extLst>
          </p:cNvPr>
          <p:cNvSpPr>
            <a:spLocks noGrp="1"/>
          </p:cNvSpPr>
          <p:nvPr>
            <p:ph type="dt" sz="half" idx="10"/>
          </p:nvPr>
        </p:nvSpPr>
        <p:spPr/>
        <p:txBody>
          <a:bodyPr/>
          <a:lstStyle/>
          <a:p>
            <a:fld id="{4EF41BAC-646B-4817-9129-B094016735B4}" type="datetimeFigureOut">
              <a:rPr lang="en-US" smtClean="0"/>
              <a:t>2025-09-04</a:t>
            </a:fld>
            <a:endParaRPr lang="en-US"/>
          </a:p>
        </p:txBody>
      </p:sp>
      <p:sp>
        <p:nvSpPr>
          <p:cNvPr id="6" name="Footer Placeholder 5">
            <a:extLst>
              <a:ext uri="{FF2B5EF4-FFF2-40B4-BE49-F238E27FC236}">
                <a16:creationId xmlns:a16="http://schemas.microsoft.com/office/drawing/2014/main" id="{32166887-9955-A3EF-954B-0B23244FA8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5F90F-8F49-784F-8A06-6E0C6CC9B2A4}"/>
              </a:ext>
            </a:extLst>
          </p:cNvPr>
          <p:cNvSpPr>
            <a:spLocks noGrp="1"/>
          </p:cNvSpPr>
          <p:nvPr>
            <p:ph type="sldNum" sz="quarter" idx="12"/>
          </p:nvPr>
        </p:nvSpPr>
        <p:spPr/>
        <p:txBody>
          <a:bodyPr/>
          <a:lstStyle/>
          <a:p>
            <a:fld id="{250BB41E-6367-4C4D-BF43-EA512840BDEF}" type="slidenum">
              <a:rPr lang="en-US" smtClean="0"/>
              <a:t>‹#›</a:t>
            </a:fld>
            <a:endParaRPr lang="en-US"/>
          </a:p>
        </p:txBody>
      </p:sp>
    </p:spTree>
    <p:extLst>
      <p:ext uri="{BB962C8B-B14F-4D97-AF65-F5344CB8AC3E}">
        <p14:creationId xmlns:p14="http://schemas.microsoft.com/office/powerpoint/2010/main" val="133143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FFFC-DB13-E064-B6EE-5184DADC28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1F912-C195-8882-E4FB-14CE4FC3D7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AAEF34-0BCC-C492-D980-7FC907C3A7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BE689E-6D37-B784-2236-F3341535A8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C764D1-5301-5E37-D53F-B0920493FD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CE864C-9936-279C-3258-8F84ECA37386}"/>
              </a:ext>
            </a:extLst>
          </p:cNvPr>
          <p:cNvSpPr>
            <a:spLocks noGrp="1"/>
          </p:cNvSpPr>
          <p:nvPr>
            <p:ph type="dt" sz="half" idx="10"/>
          </p:nvPr>
        </p:nvSpPr>
        <p:spPr/>
        <p:txBody>
          <a:bodyPr/>
          <a:lstStyle/>
          <a:p>
            <a:fld id="{4EF41BAC-646B-4817-9129-B094016735B4}" type="datetimeFigureOut">
              <a:rPr lang="en-US" smtClean="0"/>
              <a:t>2025-09-04</a:t>
            </a:fld>
            <a:endParaRPr lang="en-US"/>
          </a:p>
        </p:txBody>
      </p:sp>
      <p:sp>
        <p:nvSpPr>
          <p:cNvPr id="8" name="Footer Placeholder 7">
            <a:extLst>
              <a:ext uri="{FF2B5EF4-FFF2-40B4-BE49-F238E27FC236}">
                <a16:creationId xmlns:a16="http://schemas.microsoft.com/office/drawing/2014/main" id="{4B33243B-8926-B625-1197-8B262BFEAF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C4DC1C-3CB1-AF70-0483-1CC98AD6144E}"/>
              </a:ext>
            </a:extLst>
          </p:cNvPr>
          <p:cNvSpPr>
            <a:spLocks noGrp="1"/>
          </p:cNvSpPr>
          <p:nvPr>
            <p:ph type="sldNum" sz="quarter" idx="12"/>
          </p:nvPr>
        </p:nvSpPr>
        <p:spPr/>
        <p:txBody>
          <a:bodyPr/>
          <a:lstStyle/>
          <a:p>
            <a:fld id="{250BB41E-6367-4C4D-BF43-EA512840BDEF}" type="slidenum">
              <a:rPr lang="en-US" smtClean="0"/>
              <a:t>‹#›</a:t>
            </a:fld>
            <a:endParaRPr lang="en-US"/>
          </a:p>
        </p:txBody>
      </p:sp>
    </p:spTree>
    <p:extLst>
      <p:ext uri="{BB962C8B-B14F-4D97-AF65-F5344CB8AC3E}">
        <p14:creationId xmlns:p14="http://schemas.microsoft.com/office/powerpoint/2010/main" val="235251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D703-B7A0-4AA6-E645-74DE6FD6AA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FAA645-E3DA-CF93-2064-78774AC0ACFF}"/>
              </a:ext>
            </a:extLst>
          </p:cNvPr>
          <p:cNvSpPr>
            <a:spLocks noGrp="1"/>
          </p:cNvSpPr>
          <p:nvPr>
            <p:ph type="dt" sz="half" idx="10"/>
          </p:nvPr>
        </p:nvSpPr>
        <p:spPr/>
        <p:txBody>
          <a:bodyPr/>
          <a:lstStyle/>
          <a:p>
            <a:fld id="{4EF41BAC-646B-4817-9129-B094016735B4}" type="datetimeFigureOut">
              <a:rPr lang="en-US" smtClean="0"/>
              <a:t>2025-09-04</a:t>
            </a:fld>
            <a:endParaRPr lang="en-US"/>
          </a:p>
        </p:txBody>
      </p:sp>
      <p:sp>
        <p:nvSpPr>
          <p:cNvPr id="4" name="Footer Placeholder 3">
            <a:extLst>
              <a:ext uri="{FF2B5EF4-FFF2-40B4-BE49-F238E27FC236}">
                <a16:creationId xmlns:a16="http://schemas.microsoft.com/office/drawing/2014/main" id="{241D8CC4-55E2-617A-A2DA-428197284B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E4C0C2-AD72-63DA-C6EE-00287CB605DB}"/>
              </a:ext>
            </a:extLst>
          </p:cNvPr>
          <p:cNvSpPr>
            <a:spLocks noGrp="1"/>
          </p:cNvSpPr>
          <p:nvPr>
            <p:ph type="sldNum" sz="quarter" idx="12"/>
          </p:nvPr>
        </p:nvSpPr>
        <p:spPr/>
        <p:txBody>
          <a:bodyPr/>
          <a:lstStyle/>
          <a:p>
            <a:fld id="{250BB41E-6367-4C4D-BF43-EA512840BDEF}" type="slidenum">
              <a:rPr lang="en-US" smtClean="0"/>
              <a:t>‹#›</a:t>
            </a:fld>
            <a:endParaRPr lang="en-US"/>
          </a:p>
        </p:txBody>
      </p:sp>
    </p:spTree>
    <p:extLst>
      <p:ext uri="{BB962C8B-B14F-4D97-AF65-F5344CB8AC3E}">
        <p14:creationId xmlns:p14="http://schemas.microsoft.com/office/powerpoint/2010/main" val="3966743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0FFB44-F660-9C86-74BC-48B6A3EE9B6E}"/>
              </a:ext>
            </a:extLst>
          </p:cNvPr>
          <p:cNvSpPr>
            <a:spLocks noGrp="1"/>
          </p:cNvSpPr>
          <p:nvPr>
            <p:ph type="dt" sz="half" idx="10"/>
          </p:nvPr>
        </p:nvSpPr>
        <p:spPr/>
        <p:txBody>
          <a:bodyPr/>
          <a:lstStyle/>
          <a:p>
            <a:fld id="{4EF41BAC-646B-4817-9129-B094016735B4}" type="datetimeFigureOut">
              <a:rPr lang="en-US" smtClean="0"/>
              <a:t>2025-09-04</a:t>
            </a:fld>
            <a:endParaRPr lang="en-US"/>
          </a:p>
        </p:txBody>
      </p:sp>
      <p:sp>
        <p:nvSpPr>
          <p:cNvPr id="3" name="Footer Placeholder 2">
            <a:extLst>
              <a:ext uri="{FF2B5EF4-FFF2-40B4-BE49-F238E27FC236}">
                <a16:creationId xmlns:a16="http://schemas.microsoft.com/office/drawing/2014/main" id="{A9324257-FC08-17E6-A2E3-C8AFE9123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8F19DF-693B-F3F3-3C9E-996435E265A0}"/>
              </a:ext>
            </a:extLst>
          </p:cNvPr>
          <p:cNvSpPr>
            <a:spLocks noGrp="1"/>
          </p:cNvSpPr>
          <p:nvPr>
            <p:ph type="sldNum" sz="quarter" idx="12"/>
          </p:nvPr>
        </p:nvSpPr>
        <p:spPr/>
        <p:txBody>
          <a:bodyPr/>
          <a:lstStyle/>
          <a:p>
            <a:fld id="{250BB41E-6367-4C4D-BF43-EA512840BDEF}" type="slidenum">
              <a:rPr lang="en-US" smtClean="0"/>
              <a:t>‹#›</a:t>
            </a:fld>
            <a:endParaRPr lang="en-US"/>
          </a:p>
        </p:txBody>
      </p:sp>
    </p:spTree>
    <p:extLst>
      <p:ext uri="{BB962C8B-B14F-4D97-AF65-F5344CB8AC3E}">
        <p14:creationId xmlns:p14="http://schemas.microsoft.com/office/powerpoint/2010/main" val="84360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1429-5107-6B4E-7D6D-E1D37ABEE1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97F303-FD69-5C72-472A-397632F06B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85A559-48F4-D12B-5132-E3569616C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E1F08B-6DEB-A5C0-043B-CE34DA540D7C}"/>
              </a:ext>
            </a:extLst>
          </p:cNvPr>
          <p:cNvSpPr>
            <a:spLocks noGrp="1"/>
          </p:cNvSpPr>
          <p:nvPr>
            <p:ph type="dt" sz="half" idx="10"/>
          </p:nvPr>
        </p:nvSpPr>
        <p:spPr/>
        <p:txBody>
          <a:bodyPr/>
          <a:lstStyle/>
          <a:p>
            <a:fld id="{4EF41BAC-646B-4817-9129-B094016735B4}" type="datetimeFigureOut">
              <a:rPr lang="en-US" smtClean="0"/>
              <a:t>2025-09-04</a:t>
            </a:fld>
            <a:endParaRPr lang="en-US"/>
          </a:p>
        </p:txBody>
      </p:sp>
      <p:sp>
        <p:nvSpPr>
          <p:cNvPr id="6" name="Footer Placeholder 5">
            <a:extLst>
              <a:ext uri="{FF2B5EF4-FFF2-40B4-BE49-F238E27FC236}">
                <a16:creationId xmlns:a16="http://schemas.microsoft.com/office/drawing/2014/main" id="{F42F677C-A7CB-E387-67C0-316113924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ABF96B-EAB5-AF36-20CA-304CFAD1FF77}"/>
              </a:ext>
            </a:extLst>
          </p:cNvPr>
          <p:cNvSpPr>
            <a:spLocks noGrp="1"/>
          </p:cNvSpPr>
          <p:nvPr>
            <p:ph type="sldNum" sz="quarter" idx="12"/>
          </p:nvPr>
        </p:nvSpPr>
        <p:spPr/>
        <p:txBody>
          <a:bodyPr/>
          <a:lstStyle/>
          <a:p>
            <a:fld id="{250BB41E-6367-4C4D-BF43-EA512840BDEF}" type="slidenum">
              <a:rPr lang="en-US" smtClean="0"/>
              <a:t>‹#›</a:t>
            </a:fld>
            <a:endParaRPr lang="en-US"/>
          </a:p>
        </p:txBody>
      </p:sp>
    </p:spTree>
    <p:extLst>
      <p:ext uri="{BB962C8B-B14F-4D97-AF65-F5344CB8AC3E}">
        <p14:creationId xmlns:p14="http://schemas.microsoft.com/office/powerpoint/2010/main" val="211202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F737-1A76-00AD-27F6-D8E74B685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DBF4FD-8B15-C096-0E9B-2B985BFA76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B791DC-98FB-4C17-878C-FD19F8AEA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5AB19F-956A-75C3-4D62-22D4F33B7605}"/>
              </a:ext>
            </a:extLst>
          </p:cNvPr>
          <p:cNvSpPr>
            <a:spLocks noGrp="1"/>
          </p:cNvSpPr>
          <p:nvPr>
            <p:ph type="dt" sz="half" idx="10"/>
          </p:nvPr>
        </p:nvSpPr>
        <p:spPr/>
        <p:txBody>
          <a:bodyPr/>
          <a:lstStyle/>
          <a:p>
            <a:fld id="{4EF41BAC-646B-4817-9129-B094016735B4}" type="datetimeFigureOut">
              <a:rPr lang="en-US" smtClean="0"/>
              <a:t>2025-09-04</a:t>
            </a:fld>
            <a:endParaRPr lang="en-US"/>
          </a:p>
        </p:txBody>
      </p:sp>
      <p:sp>
        <p:nvSpPr>
          <p:cNvPr id="6" name="Footer Placeholder 5">
            <a:extLst>
              <a:ext uri="{FF2B5EF4-FFF2-40B4-BE49-F238E27FC236}">
                <a16:creationId xmlns:a16="http://schemas.microsoft.com/office/drawing/2014/main" id="{3EA8A788-2A58-23D4-3CB9-3828CB87B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9EE699-7B43-CCAD-8FD2-CE0973AA3940}"/>
              </a:ext>
            </a:extLst>
          </p:cNvPr>
          <p:cNvSpPr>
            <a:spLocks noGrp="1"/>
          </p:cNvSpPr>
          <p:nvPr>
            <p:ph type="sldNum" sz="quarter" idx="12"/>
          </p:nvPr>
        </p:nvSpPr>
        <p:spPr/>
        <p:txBody>
          <a:bodyPr/>
          <a:lstStyle/>
          <a:p>
            <a:fld id="{250BB41E-6367-4C4D-BF43-EA512840BDEF}" type="slidenum">
              <a:rPr lang="en-US" smtClean="0"/>
              <a:t>‹#›</a:t>
            </a:fld>
            <a:endParaRPr lang="en-US"/>
          </a:p>
        </p:txBody>
      </p:sp>
    </p:spTree>
    <p:extLst>
      <p:ext uri="{BB962C8B-B14F-4D97-AF65-F5344CB8AC3E}">
        <p14:creationId xmlns:p14="http://schemas.microsoft.com/office/powerpoint/2010/main" val="232235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B324BB-4B51-18F7-08E6-BE4ED36FE3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36693-9ABE-DDBD-1F66-62BF9255B5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42A11-443E-E027-31CB-B77CFE371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41BAC-646B-4817-9129-B094016735B4}" type="datetimeFigureOut">
              <a:rPr lang="en-US" smtClean="0"/>
              <a:t>2025-09-04</a:t>
            </a:fld>
            <a:endParaRPr lang="en-US"/>
          </a:p>
        </p:txBody>
      </p:sp>
      <p:sp>
        <p:nvSpPr>
          <p:cNvPr id="5" name="Footer Placeholder 4">
            <a:extLst>
              <a:ext uri="{FF2B5EF4-FFF2-40B4-BE49-F238E27FC236}">
                <a16:creationId xmlns:a16="http://schemas.microsoft.com/office/drawing/2014/main" id="{F15A3754-7F57-25B7-4DE8-0AFA941530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DEDAAA-9EA7-8D40-BAA1-464498832F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BB41E-6367-4C4D-BF43-EA512840BDEF}" type="slidenum">
              <a:rPr lang="en-US" smtClean="0"/>
              <a:t>‹#›</a:t>
            </a:fld>
            <a:endParaRPr lang="en-US"/>
          </a:p>
        </p:txBody>
      </p:sp>
    </p:spTree>
    <p:extLst>
      <p:ext uri="{BB962C8B-B14F-4D97-AF65-F5344CB8AC3E}">
        <p14:creationId xmlns:p14="http://schemas.microsoft.com/office/powerpoint/2010/main" val="2900608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32EB72-70B2-7D36-1F7E-B0CC504D7CA4}"/>
              </a:ext>
            </a:extLst>
          </p:cNvPr>
          <p:cNvSpPr/>
          <p:nvPr/>
        </p:nvSpPr>
        <p:spPr>
          <a:xfrm>
            <a:off x="164679" y="164680"/>
            <a:ext cx="11861198" cy="6517808"/>
          </a:xfrm>
          <a:prstGeom prst="rect">
            <a:avLst/>
          </a:prstGeom>
          <a:solidFill>
            <a:srgbClr val="1748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A203A-0BED-13F5-6DAC-104DDD11C56E}"/>
              </a:ext>
            </a:extLst>
          </p:cNvPr>
          <p:cNvSpPr>
            <a:spLocks noGrp="1"/>
          </p:cNvSpPr>
          <p:nvPr>
            <p:ph type="ctrTitle"/>
          </p:nvPr>
        </p:nvSpPr>
        <p:spPr>
          <a:xfrm>
            <a:off x="716478" y="1122363"/>
            <a:ext cx="9951522" cy="2387600"/>
          </a:xfrm>
        </p:spPr>
        <p:txBody>
          <a:bodyPr>
            <a:normAutofit/>
          </a:bodyPr>
          <a:lstStyle/>
          <a:p>
            <a:pPr algn="l"/>
            <a:r>
              <a:rPr lang="en-US" sz="4800" dirty="0">
                <a:solidFill>
                  <a:schemeClr val="bg1"/>
                </a:solidFill>
                <a:latin typeface="Segoe UI Light" panose="020B0502040204020203" pitchFamily="34" charset="0"/>
                <a:cs typeface="Segoe UI Light" panose="020B0502040204020203" pitchFamily="34" charset="0"/>
              </a:rPr>
              <a:t>IPv6 growth in the AS8193</a:t>
            </a:r>
          </a:p>
        </p:txBody>
      </p:sp>
      <p:sp>
        <p:nvSpPr>
          <p:cNvPr id="3" name="Subtitle 2">
            <a:extLst>
              <a:ext uri="{FF2B5EF4-FFF2-40B4-BE49-F238E27FC236}">
                <a16:creationId xmlns:a16="http://schemas.microsoft.com/office/drawing/2014/main" id="{5C7AB00A-DC19-F9E5-9033-0246598A2306}"/>
              </a:ext>
            </a:extLst>
          </p:cNvPr>
          <p:cNvSpPr>
            <a:spLocks noGrp="1"/>
          </p:cNvSpPr>
          <p:nvPr>
            <p:ph type="subTitle" idx="1"/>
          </p:nvPr>
        </p:nvSpPr>
        <p:spPr>
          <a:xfrm>
            <a:off x="716478" y="3602038"/>
            <a:ext cx="9951522" cy="835375"/>
          </a:xfrm>
        </p:spPr>
        <p:txBody>
          <a:bodyPr/>
          <a:lstStyle/>
          <a:p>
            <a:pPr algn="l"/>
            <a:r>
              <a:rPr lang="en-US" dirty="0">
                <a:solidFill>
                  <a:schemeClr val="bg1"/>
                </a:solidFill>
                <a:latin typeface="Segoe UI Light" panose="020B0502040204020203" pitchFamily="34" charset="0"/>
                <a:cs typeface="Segoe UI Light" panose="020B0502040204020203" pitchFamily="34" charset="0"/>
              </a:rPr>
              <a:t>How and why did this happen?</a:t>
            </a:r>
          </a:p>
        </p:txBody>
      </p:sp>
      <p:pic>
        <p:nvPicPr>
          <p:cNvPr id="6" name="Picture 5">
            <a:extLst>
              <a:ext uri="{FF2B5EF4-FFF2-40B4-BE49-F238E27FC236}">
                <a16:creationId xmlns:a16="http://schemas.microsoft.com/office/drawing/2014/main" id="{F1B0167A-5B77-EC51-3D7E-DB499222AA34}"/>
              </a:ext>
            </a:extLst>
          </p:cNvPr>
          <p:cNvPicPr>
            <a:picLocks noChangeAspect="1"/>
          </p:cNvPicPr>
          <p:nvPr/>
        </p:nvPicPr>
        <p:blipFill>
          <a:blip r:embed="rId2"/>
          <a:srcRect/>
          <a:stretch/>
        </p:blipFill>
        <p:spPr bwMode="invGray">
          <a:xfrm>
            <a:off x="716478" y="5185145"/>
            <a:ext cx="822960" cy="822960"/>
          </a:xfrm>
          <a:prstGeom prst="rect">
            <a:avLst/>
          </a:prstGeom>
        </p:spPr>
      </p:pic>
    </p:spTree>
    <p:extLst>
      <p:ext uri="{BB962C8B-B14F-4D97-AF65-F5344CB8AC3E}">
        <p14:creationId xmlns:p14="http://schemas.microsoft.com/office/powerpoint/2010/main" val="402398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2C956-A653-AD22-991F-909DA9942C2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F39FDF-2543-1F78-CFB1-80DB995A3379}"/>
              </a:ext>
            </a:extLst>
          </p:cNvPr>
          <p:cNvSpPr/>
          <p:nvPr/>
        </p:nvSpPr>
        <p:spPr>
          <a:xfrm>
            <a:off x="164679" y="164680"/>
            <a:ext cx="11861198" cy="6517808"/>
          </a:xfrm>
          <a:prstGeom prst="rect">
            <a:avLst/>
          </a:prstGeom>
          <a:solidFill>
            <a:srgbClr val="1748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A85D1D-C360-30D0-A0BC-55D8B1BD0121}"/>
              </a:ext>
            </a:extLst>
          </p:cNvPr>
          <p:cNvSpPr>
            <a:spLocks noGrp="1"/>
          </p:cNvSpPr>
          <p:nvPr>
            <p:ph type="title"/>
          </p:nvPr>
        </p:nvSpPr>
        <p:spPr>
          <a:xfrm>
            <a:off x="615377" y="589376"/>
            <a:ext cx="11310826" cy="576378"/>
          </a:xfrm>
        </p:spPr>
        <p:txBody>
          <a:bodyPr>
            <a:normAutofit/>
          </a:bodyPr>
          <a:lstStyle/>
          <a:p>
            <a:r>
              <a:rPr lang="en-US" sz="3100" b="1" dirty="0">
                <a:solidFill>
                  <a:schemeClr val="bg1"/>
                </a:solidFill>
                <a:latin typeface="Segoe UI Light" panose="020B0502040204020203" pitchFamily="34" charset="0"/>
                <a:cs typeface="Segoe UI Light" panose="020B0502040204020203" pitchFamily="34" charset="0"/>
              </a:rPr>
              <a:t>Phase #3: GPON vendor#2 CPE mass configuration (2025-03..07)</a:t>
            </a:r>
            <a:endParaRPr lang="en-US" dirty="0"/>
          </a:p>
        </p:txBody>
      </p:sp>
      <p:sp>
        <p:nvSpPr>
          <p:cNvPr id="5" name="Content Placeholder 4">
            <a:extLst>
              <a:ext uri="{FF2B5EF4-FFF2-40B4-BE49-F238E27FC236}">
                <a16:creationId xmlns:a16="http://schemas.microsoft.com/office/drawing/2014/main" id="{E903DF7D-7E88-4935-86F9-C60D3771CCBD}"/>
              </a:ext>
            </a:extLst>
          </p:cNvPr>
          <p:cNvSpPr>
            <a:spLocks noGrp="1"/>
          </p:cNvSpPr>
          <p:nvPr>
            <p:ph idx="1"/>
          </p:nvPr>
        </p:nvSpPr>
        <p:spPr>
          <a:xfrm>
            <a:off x="838200" y="1469107"/>
            <a:ext cx="10515600" cy="4707856"/>
          </a:xfrm>
        </p:spPr>
        <p:txBody>
          <a:bodyPr>
            <a:normAutofit/>
          </a:bodyPr>
          <a:lstStyle/>
          <a:p>
            <a:r>
              <a:rPr lang="en-US" dirty="0">
                <a:solidFill>
                  <a:schemeClr val="bg1"/>
                </a:solidFill>
              </a:rPr>
              <a:t>Resource Inventory and Management system can not to manage GPON vendor#2 CPE</a:t>
            </a:r>
          </a:p>
          <a:p>
            <a:pPr lvl="1">
              <a:buFont typeface="Wingdings" panose="05000000000000000000" pitchFamily="2" charset="2"/>
              <a:buChar char="Ø"/>
            </a:pPr>
            <a:r>
              <a:rPr lang="en-US" dirty="0">
                <a:solidFill>
                  <a:schemeClr val="bg1"/>
                </a:solidFill>
              </a:rPr>
              <a:t> it took some time for testing by the Broadband Department</a:t>
            </a:r>
          </a:p>
          <a:p>
            <a:pPr lvl="1">
              <a:buFont typeface="Wingdings" panose="05000000000000000000" pitchFamily="2" charset="2"/>
              <a:buChar char="Ø"/>
            </a:pPr>
            <a:r>
              <a:rPr lang="en-US" dirty="0">
                <a:solidFill>
                  <a:schemeClr val="bg1"/>
                </a:solidFill>
              </a:rPr>
              <a:t> the process itself took 5 months in total</a:t>
            </a:r>
          </a:p>
          <a:p>
            <a:pPr lvl="1">
              <a:buFont typeface="Wingdings" panose="05000000000000000000" pitchFamily="2" charset="2"/>
              <a:buChar char="Ø"/>
            </a:pPr>
            <a:r>
              <a:rPr lang="en-US" dirty="0">
                <a:solidFill>
                  <a:schemeClr val="bg1"/>
                </a:solidFill>
              </a:rPr>
              <a:t> but it was worth it: we grew up to 30% 🎉</a:t>
            </a:r>
          </a:p>
          <a:p>
            <a:pPr lvl="1">
              <a:buFont typeface="Wingdings" panose="05000000000000000000" pitchFamily="2" charset="2"/>
              <a:buChar char="Ø"/>
            </a:pPr>
            <a:r>
              <a:rPr lang="en-US" dirty="0">
                <a:solidFill>
                  <a:schemeClr val="bg1"/>
                </a:solidFill>
              </a:rPr>
              <a:t> there is a lot to grow further (there is also vendor#3), but so far it is too unclear…</a:t>
            </a:r>
          </a:p>
        </p:txBody>
      </p:sp>
    </p:spTree>
    <p:extLst>
      <p:ext uri="{BB962C8B-B14F-4D97-AF65-F5344CB8AC3E}">
        <p14:creationId xmlns:p14="http://schemas.microsoft.com/office/powerpoint/2010/main" val="3202480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70E69-D60E-2E9C-AC7D-A452938DA48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80FD4AF-DB48-0827-B551-8160D4B15364}"/>
              </a:ext>
            </a:extLst>
          </p:cNvPr>
          <p:cNvSpPr/>
          <p:nvPr/>
        </p:nvSpPr>
        <p:spPr>
          <a:xfrm>
            <a:off x="164679" y="164680"/>
            <a:ext cx="11861198" cy="6517808"/>
          </a:xfrm>
          <a:prstGeom prst="rect">
            <a:avLst/>
          </a:prstGeom>
          <a:solidFill>
            <a:srgbClr val="1748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AE181B-452E-FA82-FD57-30FCDAF86516}"/>
              </a:ext>
            </a:extLst>
          </p:cNvPr>
          <p:cNvSpPr>
            <a:spLocks noGrp="1"/>
          </p:cNvSpPr>
          <p:nvPr>
            <p:ph type="title"/>
          </p:nvPr>
        </p:nvSpPr>
        <p:spPr>
          <a:xfrm>
            <a:off x="615377" y="589376"/>
            <a:ext cx="11310826" cy="576378"/>
          </a:xfrm>
        </p:spPr>
        <p:txBody>
          <a:bodyPr>
            <a:normAutofit/>
          </a:bodyPr>
          <a:lstStyle/>
          <a:p>
            <a:r>
              <a:rPr lang="en-US" sz="3100" b="1" dirty="0">
                <a:solidFill>
                  <a:schemeClr val="bg1"/>
                </a:solidFill>
                <a:latin typeface="Segoe UI Light" panose="020B0502040204020203" pitchFamily="34" charset="0"/>
                <a:cs typeface="Segoe UI Light" panose="020B0502040204020203" pitchFamily="34" charset="0"/>
              </a:rPr>
              <a:t>Phase #3: GPON vendor#2 CPE mass configuration (2025-03..07)</a:t>
            </a:r>
            <a:endParaRPr lang="en-US" dirty="0"/>
          </a:p>
        </p:txBody>
      </p:sp>
      <p:sp>
        <p:nvSpPr>
          <p:cNvPr id="5" name="Content Placeholder 4">
            <a:extLst>
              <a:ext uri="{FF2B5EF4-FFF2-40B4-BE49-F238E27FC236}">
                <a16:creationId xmlns:a16="http://schemas.microsoft.com/office/drawing/2014/main" id="{9C16AB22-5075-CD4E-FF21-426EF8923260}"/>
              </a:ext>
            </a:extLst>
          </p:cNvPr>
          <p:cNvSpPr>
            <a:spLocks noGrp="1"/>
          </p:cNvSpPr>
          <p:nvPr>
            <p:ph idx="1"/>
          </p:nvPr>
        </p:nvSpPr>
        <p:spPr>
          <a:xfrm>
            <a:off x="838200" y="1469107"/>
            <a:ext cx="10515600" cy="4707856"/>
          </a:xfrm>
        </p:spPr>
        <p:txBody>
          <a:bodyPr>
            <a:normAutofit/>
          </a:bodyPr>
          <a:lstStyle/>
          <a:p>
            <a:r>
              <a:rPr lang="en-US" dirty="0">
                <a:solidFill>
                  <a:schemeClr val="bg1"/>
                </a:solidFill>
              </a:rPr>
              <a:t>Resource Inventory and Management system can not to manage GPON vendor#2 CPE</a:t>
            </a:r>
          </a:p>
          <a:p>
            <a:pPr lvl="1">
              <a:buFont typeface="Wingdings" panose="05000000000000000000" pitchFamily="2" charset="2"/>
              <a:buChar char="Ø"/>
            </a:pPr>
            <a:r>
              <a:rPr lang="en-US" dirty="0">
                <a:solidFill>
                  <a:schemeClr val="bg1"/>
                </a:solidFill>
              </a:rPr>
              <a:t> it took some time for testing by the Broadband Department</a:t>
            </a:r>
          </a:p>
          <a:p>
            <a:pPr lvl="1">
              <a:buFont typeface="Wingdings" panose="05000000000000000000" pitchFamily="2" charset="2"/>
              <a:buChar char="Ø"/>
            </a:pPr>
            <a:r>
              <a:rPr lang="en-US" dirty="0">
                <a:solidFill>
                  <a:schemeClr val="bg1"/>
                </a:solidFill>
              </a:rPr>
              <a:t> the process itself took 5 months in total</a:t>
            </a:r>
          </a:p>
          <a:p>
            <a:pPr lvl="1">
              <a:buFont typeface="Wingdings" panose="05000000000000000000" pitchFamily="2" charset="2"/>
              <a:buChar char="Ø"/>
            </a:pPr>
            <a:r>
              <a:rPr lang="en-US" dirty="0">
                <a:solidFill>
                  <a:schemeClr val="bg1"/>
                </a:solidFill>
              </a:rPr>
              <a:t> but it was worth it: we grew up to 30% 🎉</a:t>
            </a:r>
          </a:p>
          <a:p>
            <a:pPr lvl="1">
              <a:buFont typeface="Wingdings" panose="05000000000000000000" pitchFamily="2" charset="2"/>
              <a:buChar char="Ø"/>
            </a:pPr>
            <a:r>
              <a:rPr lang="en-US" dirty="0">
                <a:solidFill>
                  <a:schemeClr val="bg1"/>
                </a:solidFill>
              </a:rPr>
              <a:t> there is a lot to grow further (there is also vendor#3), but so far it is too unclear… to be continued!</a:t>
            </a:r>
          </a:p>
        </p:txBody>
      </p:sp>
      <p:pic>
        <p:nvPicPr>
          <p:cNvPr id="9" name="Picture 8">
            <a:extLst>
              <a:ext uri="{FF2B5EF4-FFF2-40B4-BE49-F238E27FC236}">
                <a16:creationId xmlns:a16="http://schemas.microsoft.com/office/drawing/2014/main" id="{C1F38535-F23E-DDFE-33B8-8117FEF2C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4338" y="4067130"/>
            <a:ext cx="4000500" cy="2286000"/>
          </a:xfrm>
          <a:prstGeom prst="rect">
            <a:avLst/>
          </a:prstGeom>
        </p:spPr>
      </p:pic>
    </p:spTree>
    <p:extLst>
      <p:ext uri="{BB962C8B-B14F-4D97-AF65-F5344CB8AC3E}">
        <p14:creationId xmlns:p14="http://schemas.microsoft.com/office/powerpoint/2010/main" val="317840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ABDB9-D497-6FC3-D2DF-0D04D0ED2C0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634181A-CC54-8506-6A36-1A4F44ECE862}"/>
              </a:ext>
            </a:extLst>
          </p:cNvPr>
          <p:cNvSpPr/>
          <p:nvPr/>
        </p:nvSpPr>
        <p:spPr>
          <a:xfrm>
            <a:off x="164679" y="164680"/>
            <a:ext cx="11861198" cy="6517808"/>
          </a:xfrm>
          <a:prstGeom prst="rect">
            <a:avLst/>
          </a:prstGeom>
          <a:solidFill>
            <a:srgbClr val="1748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49A098-0861-93FD-D76C-F2964EFA05A3}"/>
              </a:ext>
            </a:extLst>
          </p:cNvPr>
          <p:cNvSpPr>
            <a:spLocks noGrp="1"/>
          </p:cNvSpPr>
          <p:nvPr>
            <p:ph type="title"/>
          </p:nvPr>
        </p:nvSpPr>
        <p:spPr>
          <a:xfrm>
            <a:off x="615377" y="589376"/>
            <a:ext cx="11310826" cy="576378"/>
          </a:xfrm>
        </p:spPr>
        <p:txBody>
          <a:bodyPr>
            <a:normAutofit/>
          </a:bodyPr>
          <a:lstStyle/>
          <a:p>
            <a:r>
              <a:rPr lang="en-US" sz="3100" b="1" dirty="0">
                <a:solidFill>
                  <a:schemeClr val="bg1"/>
                </a:solidFill>
                <a:latin typeface="Segoe UI Light" panose="020B0502040204020203" pitchFamily="34" charset="0"/>
                <a:cs typeface="Segoe UI Light" panose="020B0502040204020203" pitchFamily="34" charset="0"/>
              </a:rPr>
              <a:t>Conclusions</a:t>
            </a:r>
            <a:endParaRPr lang="en-US" dirty="0"/>
          </a:p>
        </p:txBody>
      </p:sp>
      <p:sp>
        <p:nvSpPr>
          <p:cNvPr id="5" name="Content Placeholder 4">
            <a:extLst>
              <a:ext uri="{FF2B5EF4-FFF2-40B4-BE49-F238E27FC236}">
                <a16:creationId xmlns:a16="http://schemas.microsoft.com/office/drawing/2014/main" id="{A70E480F-5641-AC4A-5707-7ED41EA7E146}"/>
              </a:ext>
            </a:extLst>
          </p:cNvPr>
          <p:cNvSpPr>
            <a:spLocks noGrp="1"/>
          </p:cNvSpPr>
          <p:nvPr>
            <p:ph idx="1"/>
          </p:nvPr>
        </p:nvSpPr>
        <p:spPr>
          <a:xfrm>
            <a:off x="838200" y="1165754"/>
            <a:ext cx="10515600" cy="5011209"/>
          </a:xfrm>
        </p:spPr>
        <p:txBody>
          <a:bodyPr>
            <a:normAutofit fontScale="92500"/>
          </a:bodyPr>
          <a:lstStyle/>
          <a:p>
            <a:r>
              <a:rPr lang="en-US" dirty="0">
                <a:solidFill>
                  <a:schemeClr val="bg1"/>
                </a:solidFill>
              </a:rPr>
              <a:t>IPv6 support is strong enough on carrier equipment and implementation went quite smoothly. There are some differences in the way that different vendors have implemented it, but this is predictable and we can live with it</a:t>
            </a:r>
          </a:p>
          <a:p>
            <a:r>
              <a:rPr lang="en-US" dirty="0">
                <a:solidFill>
                  <a:schemeClr val="bg1"/>
                </a:solidFill>
              </a:rPr>
              <a:t>Billing system may have to be completed — we, for example, had to. It's strange to hear this in the 20s of the 21st century, but that's the way it is…</a:t>
            </a:r>
          </a:p>
          <a:p>
            <a:r>
              <a:rPr lang="en-US" dirty="0">
                <a:solidFill>
                  <a:schemeClr val="bg1"/>
                </a:solidFill>
              </a:rPr>
              <a:t>When a client suddenly starts working with IPv6, they may not notice any difference. During our observation period, we have not encountered any major issues. In some cases, we have blamed the new version for strange behavior, but this has not been confirmed. Regardless, Happy Eyeballs is still available and there is no need to worry</a:t>
            </a:r>
          </a:p>
          <a:p>
            <a:r>
              <a:rPr lang="en-US" dirty="0">
                <a:solidFill>
                  <a:schemeClr val="bg1"/>
                </a:solidFill>
              </a:rPr>
              <a:t>The most surprising finding. For the majority of cases, IPv6 is still not enabled by default on subscriber devices 🤦‍♂️</a:t>
            </a:r>
          </a:p>
        </p:txBody>
      </p:sp>
    </p:spTree>
    <p:extLst>
      <p:ext uri="{BB962C8B-B14F-4D97-AF65-F5344CB8AC3E}">
        <p14:creationId xmlns:p14="http://schemas.microsoft.com/office/powerpoint/2010/main" val="3053182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EA352-903E-032D-3E10-64D5D31F631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0CA1505-A279-8C81-BA68-88346C56AED3}"/>
              </a:ext>
            </a:extLst>
          </p:cNvPr>
          <p:cNvSpPr/>
          <p:nvPr/>
        </p:nvSpPr>
        <p:spPr>
          <a:xfrm>
            <a:off x="164679" y="164680"/>
            <a:ext cx="11861198" cy="6517808"/>
          </a:xfrm>
          <a:prstGeom prst="rect">
            <a:avLst/>
          </a:prstGeom>
          <a:solidFill>
            <a:srgbClr val="1748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8A2DFF-7DBC-38EC-E5C3-8555BF5910D4}"/>
              </a:ext>
            </a:extLst>
          </p:cNvPr>
          <p:cNvSpPr>
            <a:spLocks noGrp="1"/>
          </p:cNvSpPr>
          <p:nvPr>
            <p:ph type="title"/>
          </p:nvPr>
        </p:nvSpPr>
        <p:spPr>
          <a:xfrm>
            <a:off x="615377" y="589376"/>
            <a:ext cx="11310826" cy="576378"/>
          </a:xfrm>
        </p:spPr>
        <p:txBody>
          <a:bodyPr>
            <a:normAutofit/>
          </a:bodyPr>
          <a:lstStyle/>
          <a:p>
            <a:r>
              <a:rPr lang="en-US" sz="3100" b="1" dirty="0">
                <a:solidFill>
                  <a:schemeClr val="bg1"/>
                </a:solidFill>
                <a:latin typeface="Segoe UI Light" panose="020B0502040204020203" pitchFamily="34" charset="0"/>
                <a:cs typeface="Segoe UI Light" panose="020B0502040204020203" pitchFamily="34" charset="0"/>
              </a:rPr>
              <a:t>Conclusions (part 2)</a:t>
            </a:r>
            <a:endParaRPr lang="en-US" dirty="0"/>
          </a:p>
        </p:txBody>
      </p:sp>
      <p:sp>
        <p:nvSpPr>
          <p:cNvPr id="5" name="Content Placeholder 4">
            <a:extLst>
              <a:ext uri="{FF2B5EF4-FFF2-40B4-BE49-F238E27FC236}">
                <a16:creationId xmlns:a16="http://schemas.microsoft.com/office/drawing/2014/main" id="{65F621C9-FEDD-E558-56AE-AC887E7669AB}"/>
              </a:ext>
            </a:extLst>
          </p:cNvPr>
          <p:cNvSpPr>
            <a:spLocks noGrp="1"/>
          </p:cNvSpPr>
          <p:nvPr>
            <p:ph idx="1"/>
          </p:nvPr>
        </p:nvSpPr>
        <p:spPr>
          <a:xfrm>
            <a:off x="838200" y="1651120"/>
            <a:ext cx="10515600" cy="4525843"/>
          </a:xfrm>
        </p:spPr>
        <p:txBody>
          <a:bodyPr>
            <a:normAutofit/>
          </a:bodyPr>
          <a:lstStyle/>
          <a:p>
            <a:r>
              <a:rPr lang="en-US" dirty="0">
                <a:solidFill>
                  <a:schemeClr val="bg1"/>
                </a:solidFill>
              </a:rPr>
              <a:t>What about network traffic?</a:t>
            </a:r>
          </a:p>
          <a:p>
            <a:pPr lvl="1">
              <a:buFont typeface="Wingdings" panose="05000000000000000000" pitchFamily="2" charset="2"/>
              <a:buChar char="Ø"/>
            </a:pPr>
            <a:r>
              <a:rPr lang="en-US" dirty="0">
                <a:solidFill>
                  <a:schemeClr val="bg1"/>
                </a:solidFill>
              </a:rPr>
              <a:t> the percentage of IPv6 traffic among users who have it enabled is approximately 50%</a:t>
            </a:r>
          </a:p>
          <a:p>
            <a:pPr lvl="1">
              <a:buFont typeface="Wingdings" panose="05000000000000000000" pitchFamily="2" charset="2"/>
              <a:buChar char="Ø"/>
            </a:pPr>
            <a:r>
              <a:rPr lang="en-US" dirty="0">
                <a:solidFill>
                  <a:schemeClr val="bg1"/>
                </a:solidFill>
              </a:rPr>
              <a:t> that is, with 30% of our subscriber base using dual-stack, we see just 15% of IPv6 traffic compared to the total volume</a:t>
            </a:r>
          </a:p>
          <a:p>
            <a:pPr lvl="1">
              <a:buFont typeface="Wingdings" panose="05000000000000000000" pitchFamily="2" charset="2"/>
              <a:buChar char="Ø"/>
            </a:pPr>
            <a:r>
              <a:rPr lang="en-US" dirty="0">
                <a:solidFill>
                  <a:schemeClr val="bg1"/>
                </a:solidFill>
              </a:rPr>
              <a:t> it's mostly FAANG (surprise!)</a:t>
            </a:r>
          </a:p>
          <a:p>
            <a:pPr lvl="1">
              <a:buFont typeface="Wingdings" panose="05000000000000000000" pitchFamily="2" charset="2"/>
              <a:buChar char="Ø"/>
            </a:pPr>
            <a:r>
              <a:rPr lang="en-US" dirty="0">
                <a:solidFill>
                  <a:schemeClr val="bg1"/>
                </a:solidFill>
              </a:rPr>
              <a:t> in our case, 80% of our traffic comes from our own content delivery network (CDN) and only 20% comes from external channels</a:t>
            </a:r>
          </a:p>
        </p:txBody>
      </p:sp>
    </p:spTree>
    <p:extLst>
      <p:ext uri="{BB962C8B-B14F-4D97-AF65-F5344CB8AC3E}">
        <p14:creationId xmlns:p14="http://schemas.microsoft.com/office/powerpoint/2010/main" val="3401108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B216D-DD38-5221-5E89-D389A4E4C29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7F24924-F2BE-A6D9-4FE2-D6FF607A0B6E}"/>
              </a:ext>
            </a:extLst>
          </p:cNvPr>
          <p:cNvSpPr/>
          <p:nvPr/>
        </p:nvSpPr>
        <p:spPr>
          <a:xfrm>
            <a:off x="164679" y="164680"/>
            <a:ext cx="11861198" cy="6517808"/>
          </a:xfrm>
          <a:prstGeom prst="rect">
            <a:avLst/>
          </a:prstGeom>
          <a:solidFill>
            <a:srgbClr val="1748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2E0AB6-953B-CDFD-044B-E74B10E24CD4}"/>
              </a:ext>
            </a:extLst>
          </p:cNvPr>
          <p:cNvSpPr>
            <a:spLocks noGrp="1"/>
          </p:cNvSpPr>
          <p:nvPr>
            <p:ph type="title"/>
          </p:nvPr>
        </p:nvSpPr>
        <p:spPr>
          <a:xfrm>
            <a:off x="615377" y="589376"/>
            <a:ext cx="11310826" cy="576378"/>
          </a:xfrm>
        </p:spPr>
        <p:txBody>
          <a:bodyPr>
            <a:normAutofit/>
          </a:bodyPr>
          <a:lstStyle/>
          <a:p>
            <a:r>
              <a:rPr lang="en-US" sz="3100" b="1" dirty="0">
                <a:solidFill>
                  <a:schemeClr val="bg1"/>
                </a:solidFill>
                <a:latin typeface="Segoe UI Light" panose="020B0502040204020203" pitchFamily="34" charset="0"/>
                <a:cs typeface="Segoe UI Light" panose="020B0502040204020203" pitchFamily="34" charset="0"/>
              </a:rPr>
              <a:t>Bonus track 😉</a:t>
            </a:r>
            <a:endParaRPr lang="en-US" dirty="0"/>
          </a:p>
        </p:txBody>
      </p:sp>
      <p:pic>
        <p:nvPicPr>
          <p:cNvPr id="6" name="Content Placeholder 5">
            <a:extLst>
              <a:ext uri="{FF2B5EF4-FFF2-40B4-BE49-F238E27FC236}">
                <a16:creationId xmlns:a16="http://schemas.microsoft.com/office/drawing/2014/main" id="{47BE95E7-E788-84E3-185F-275981369E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56916" y="403029"/>
            <a:ext cx="8069256" cy="6051942"/>
          </a:xfrm>
        </p:spPr>
      </p:pic>
      <p:sp>
        <p:nvSpPr>
          <p:cNvPr id="7" name="TextBox 6">
            <a:extLst>
              <a:ext uri="{FF2B5EF4-FFF2-40B4-BE49-F238E27FC236}">
                <a16:creationId xmlns:a16="http://schemas.microsoft.com/office/drawing/2014/main" id="{CA3C2C00-65B4-E76D-B20B-FC576112A595}"/>
              </a:ext>
            </a:extLst>
          </p:cNvPr>
          <p:cNvSpPr txBox="1"/>
          <p:nvPr/>
        </p:nvSpPr>
        <p:spPr>
          <a:xfrm>
            <a:off x="558326" y="4968976"/>
            <a:ext cx="2998885" cy="1477328"/>
          </a:xfrm>
          <a:prstGeom prst="rect">
            <a:avLst/>
          </a:prstGeom>
          <a:noFill/>
        </p:spPr>
        <p:txBody>
          <a:bodyPr wrap="square" rtlCol="0">
            <a:spAutoFit/>
          </a:bodyPr>
          <a:lstStyle/>
          <a:p>
            <a:r>
              <a:rPr lang="en-US" dirty="0">
                <a:solidFill>
                  <a:schemeClr val="bg1"/>
                </a:solidFill>
              </a:rPr>
              <a:t>if someone tells you that IPv6 is a fairly new protocol, it's still raw and it's too early to use it — show them this screenshot</a:t>
            </a:r>
          </a:p>
        </p:txBody>
      </p:sp>
    </p:spTree>
    <p:extLst>
      <p:ext uri="{BB962C8B-B14F-4D97-AF65-F5344CB8AC3E}">
        <p14:creationId xmlns:p14="http://schemas.microsoft.com/office/powerpoint/2010/main" val="246739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0C3F3-9B87-4EEA-A890-F74D2D89198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DB7D927-0C3C-3CDA-1421-CF879AB6FA9E}"/>
              </a:ext>
            </a:extLst>
          </p:cNvPr>
          <p:cNvSpPr/>
          <p:nvPr/>
        </p:nvSpPr>
        <p:spPr>
          <a:xfrm>
            <a:off x="164679" y="164680"/>
            <a:ext cx="11861198" cy="6517808"/>
          </a:xfrm>
          <a:prstGeom prst="rect">
            <a:avLst/>
          </a:prstGeom>
          <a:solidFill>
            <a:srgbClr val="1748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15CEB6E0-BE6D-4884-1EB3-5A8AE2FA0770}"/>
              </a:ext>
            </a:extLst>
          </p:cNvPr>
          <p:cNvSpPr>
            <a:spLocks noGrp="1"/>
          </p:cNvSpPr>
          <p:nvPr>
            <p:ph idx="1"/>
          </p:nvPr>
        </p:nvSpPr>
        <p:spPr>
          <a:xfrm>
            <a:off x="838200" y="2912212"/>
            <a:ext cx="10515600" cy="3264752"/>
          </a:xfrm>
        </p:spPr>
        <p:txBody>
          <a:bodyPr>
            <a:normAutofit lnSpcReduction="10000"/>
          </a:bodyPr>
          <a:lstStyle/>
          <a:p>
            <a:pPr marL="0" indent="0" algn="ctr">
              <a:buNone/>
            </a:pPr>
            <a:r>
              <a:rPr lang="en-US" sz="4800" dirty="0">
                <a:solidFill>
                  <a:schemeClr val="bg1"/>
                </a:solidFill>
                <a:latin typeface="Segoe UI Light" panose="020B0502040204020203" pitchFamily="34" charset="0"/>
                <a:cs typeface="Segoe UI Light" panose="020B0502040204020203" pitchFamily="34" charset="0"/>
              </a:rPr>
              <a:t>Thank you!</a:t>
            </a:r>
          </a:p>
          <a:p>
            <a:pPr marL="0" indent="0" algn="ctr">
              <a:buNone/>
            </a:pPr>
            <a:endParaRPr lang="en-US" sz="4800" dirty="0">
              <a:solidFill>
                <a:schemeClr val="bg1"/>
              </a:solidFill>
              <a:latin typeface="Segoe UI Light" panose="020B0502040204020203" pitchFamily="34" charset="0"/>
              <a:cs typeface="Segoe UI Light" panose="020B0502040204020203" pitchFamily="34" charset="0"/>
            </a:endParaRPr>
          </a:p>
          <a:p>
            <a:pPr marL="0" indent="0" algn="ctr">
              <a:buNone/>
            </a:pPr>
            <a:endParaRPr lang="en-US" sz="4800" dirty="0">
              <a:solidFill>
                <a:schemeClr val="bg1"/>
              </a:solidFill>
              <a:latin typeface="Segoe UI Light" panose="020B0502040204020203" pitchFamily="34" charset="0"/>
              <a:cs typeface="Segoe UI Light" panose="020B0502040204020203" pitchFamily="34" charset="0"/>
            </a:endParaRPr>
          </a:p>
          <a:p>
            <a:pPr marL="0" indent="0" algn="ctr">
              <a:buNone/>
            </a:pPr>
            <a:endParaRPr lang="en-US" sz="4800" dirty="0">
              <a:solidFill>
                <a:schemeClr val="bg1"/>
              </a:solidFill>
              <a:latin typeface="Segoe UI Light" panose="020B0502040204020203" pitchFamily="34" charset="0"/>
              <a:cs typeface="Segoe UI Light" panose="020B0502040204020203" pitchFamily="34" charset="0"/>
            </a:endParaRPr>
          </a:p>
          <a:p>
            <a:pPr marL="0" indent="0" algn="r">
              <a:buNone/>
            </a:pPr>
            <a:r>
              <a:rPr lang="en-US" sz="1800" dirty="0">
                <a:solidFill>
                  <a:schemeClr val="bg1"/>
                </a:solidFill>
                <a:latin typeface="Segoe UI Light" panose="020B0502040204020203" pitchFamily="34" charset="0"/>
                <a:cs typeface="Segoe UI Light" panose="020B0502040204020203" pitchFamily="34" charset="0"/>
              </a:rPr>
              <a:t>j.uzbekov@gmail.com</a:t>
            </a:r>
          </a:p>
        </p:txBody>
      </p:sp>
      <p:pic>
        <p:nvPicPr>
          <p:cNvPr id="7" name="Picture 6">
            <a:extLst>
              <a:ext uri="{FF2B5EF4-FFF2-40B4-BE49-F238E27FC236}">
                <a16:creationId xmlns:a16="http://schemas.microsoft.com/office/drawing/2014/main" id="{1D779FFB-3E5B-0AC1-0BF0-FC158D9BE0DF}"/>
              </a:ext>
            </a:extLst>
          </p:cNvPr>
          <p:cNvPicPr>
            <a:picLocks noChangeAspect="1"/>
          </p:cNvPicPr>
          <p:nvPr/>
        </p:nvPicPr>
        <p:blipFill>
          <a:blip r:embed="rId3"/>
          <a:srcRect/>
          <a:stretch/>
        </p:blipFill>
        <p:spPr bwMode="invGray">
          <a:xfrm>
            <a:off x="716478" y="5185145"/>
            <a:ext cx="822960" cy="822960"/>
          </a:xfrm>
          <a:prstGeom prst="rect">
            <a:avLst/>
          </a:prstGeom>
        </p:spPr>
      </p:pic>
    </p:spTree>
    <p:extLst>
      <p:ext uri="{BB962C8B-B14F-4D97-AF65-F5344CB8AC3E}">
        <p14:creationId xmlns:p14="http://schemas.microsoft.com/office/powerpoint/2010/main" val="869763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DF45AE-2E6B-3968-6EB4-52F0EABDA09D}"/>
              </a:ext>
            </a:extLst>
          </p:cNvPr>
          <p:cNvSpPr/>
          <p:nvPr/>
        </p:nvSpPr>
        <p:spPr>
          <a:xfrm>
            <a:off x="164679" y="164680"/>
            <a:ext cx="11861198" cy="6517808"/>
          </a:xfrm>
          <a:prstGeom prst="rect">
            <a:avLst/>
          </a:prstGeom>
          <a:solidFill>
            <a:srgbClr val="1748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C437B8-E059-4BC7-7B8A-8FC12AFC685F}"/>
              </a:ext>
            </a:extLst>
          </p:cNvPr>
          <p:cNvSpPr>
            <a:spLocks noGrp="1"/>
          </p:cNvSpPr>
          <p:nvPr>
            <p:ph type="title"/>
          </p:nvPr>
        </p:nvSpPr>
        <p:spPr>
          <a:xfrm>
            <a:off x="617184" y="681037"/>
            <a:ext cx="10515600" cy="954975"/>
          </a:xfrm>
        </p:spPr>
        <p:txBody>
          <a:bodyPr>
            <a:normAutofit fontScale="90000"/>
          </a:bodyPr>
          <a:lstStyle/>
          <a:p>
            <a:r>
              <a:rPr lang="en-US" sz="3100" b="1" dirty="0">
                <a:solidFill>
                  <a:schemeClr val="bg1"/>
                </a:solidFill>
                <a:latin typeface="Segoe UI Light" panose="020B0502040204020203" pitchFamily="34" charset="0"/>
                <a:cs typeface="Segoe UI Light" panose="020B0502040204020203" pitchFamily="34" charset="0"/>
              </a:rPr>
              <a:t>IPv6 Per-Country Deployment for AS8193: BRM-AS, Uzbekistan (UZ)</a:t>
            </a:r>
            <a:br>
              <a:rPr lang="en-US" b="1" dirty="0"/>
            </a:br>
            <a:endParaRPr lang="en-US" dirty="0"/>
          </a:p>
        </p:txBody>
      </p:sp>
      <p:pic>
        <p:nvPicPr>
          <p:cNvPr id="14" name="Content Placeholder 13">
            <a:extLst>
              <a:ext uri="{FF2B5EF4-FFF2-40B4-BE49-F238E27FC236}">
                <a16:creationId xmlns:a16="http://schemas.microsoft.com/office/drawing/2014/main" id="{3A45BE5E-F959-09E5-E46D-F1F99F8A9BC4}"/>
              </a:ext>
            </a:extLst>
          </p:cNvPr>
          <p:cNvPicPr>
            <a:picLocks noGrp="1" noChangeAspect="1"/>
          </p:cNvPicPr>
          <p:nvPr>
            <p:ph idx="1"/>
          </p:nvPr>
        </p:nvPicPr>
        <p:blipFill>
          <a:blip r:embed="rId3"/>
          <a:stretch>
            <a:fillRect/>
          </a:stretch>
        </p:blipFill>
        <p:spPr>
          <a:xfrm>
            <a:off x="742860" y="1158524"/>
            <a:ext cx="8905947" cy="5356373"/>
          </a:xfrm>
        </p:spPr>
      </p:pic>
    </p:spTree>
    <p:extLst>
      <p:ext uri="{BB962C8B-B14F-4D97-AF65-F5344CB8AC3E}">
        <p14:creationId xmlns:p14="http://schemas.microsoft.com/office/powerpoint/2010/main" val="313968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CC33E-2C96-C4A5-F872-AB7DE73E23D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3725D0A-FEBF-C312-8B8A-D2A2155CFB9F}"/>
              </a:ext>
            </a:extLst>
          </p:cNvPr>
          <p:cNvSpPr/>
          <p:nvPr/>
        </p:nvSpPr>
        <p:spPr>
          <a:xfrm>
            <a:off x="164679" y="164680"/>
            <a:ext cx="11861198" cy="6517808"/>
          </a:xfrm>
          <a:prstGeom prst="rect">
            <a:avLst/>
          </a:prstGeom>
          <a:solidFill>
            <a:srgbClr val="1748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B4E92-ECD6-A5FC-837D-7A2CB3F04687}"/>
              </a:ext>
            </a:extLst>
          </p:cNvPr>
          <p:cNvSpPr>
            <a:spLocks noGrp="1"/>
          </p:cNvSpPr>
          <p:nvPr>
            <p:ph type="title"/>
          </p:nvPr>
        </p:nvSpPr>
        <p:spPr>
          <a:xfrm>
            <a:off x="617184" y="681037"/>
            <a:ext cx="10515600" cy="954975"/>
          </a:xfrm>
        </p:spPr>
        <p:txBody>
          <a:bodyPr>
            <a:normAutofit fontScale="90000"/>
          </a:bodyPr>
          <a:lstStyle/>
          <a:p>
            <a:r>
              <a:rPr lang="en-US" sz="3100" b="1" dirty="0">
                <a:solidFill>
                  <a:schemeClr val="bg1"/>
                </a:solidFill>
                <a:latin typeface="Segoe UI Light" panose="020B0502040204020203" pitchFamily="34" charset="0"/>
                <a:cs typeface="Segoe UI Light" panose="020B0502040204020203" pitchFamily="34" charset="0"/>
              </a:rPr>
              <a:t>IPv6 Per-Country Deployment for AS8193: BRM-AS, Uzbekistan (UZ)</a:t>
            </a:r>
            <a:br>
              <a:rPr lang="en-US" b="1" dirty="0"/>
            </a:br>
            <a:endParaRPr lang="en-US" dirty="0"/>
          </a:p>
        </p:txBody>
      </p:sp>
      <p:pic>
        <p:nvPicPr>
          <p:cNvPr id="9" name="Content Placeholder 8">
            <a:extLst>
              <a:ext uri="{FF2B5EF4-FFF2-40B4-BE49-F238E27FC236}">
                <a16:creationId xmlns:a16="http://schemas.microsoft.com/office/drawing/2014/main" id="{B765F1F0-F191-C3C0-222B-19B8F67E8F28}"/>
              </a:ext>
            </a:extLst>
          </p:cNvPr>
          <p:cNvPicPr>
            <a:picLocks noGrp="1" noChangeAspect="1"/>
          </p:cNvPicPr>
          <p:nvPr>
            <p:ph idx="1"/>
          </p:nvPr>
        </p:nvPicPr>
        <p:blipFill>
          <a:blip r:embed="rId3"/>
          <a:stretch>
            <a:fillRect/>
          </a:stretch>
        </p:blipFill>
        <p:spPr>
          <a:xfrm>
            <a:off x="732386" y="1158524"/>
            <a:ext cx="8905621" cy="5341950"/>
          </a:xfrm>
        </p:spPr>
      </p:pic>
      <p:sp>
        <p:nvSpPr>
          <p:cNvPr id="10" name="TextBox 9">
            <a:extLst>
              <a:ext uri="{FF2B5EF4-FFF2-40B4-BE49-F238E27FC236}">
                <a16:creationId xmlns:a16="http://schemas.microsoft.com/office/drawing/2014/main" id="{89D1F207-CEA5-7859-A033-9873296AF650}"/>
              </a:ext>
            </a:extLst>
          </p:cNvPr>
          <p:cNvSpPr txBox="1"/>
          <p:nvPr/>
        </p:nvSpPr>
        <p:spPr>
          <a:xfrm>
            <a:off x="9729043" y="1213422"/>
            <a:ext cx="2188493" cy="4524315"/>
          </a:xfrm>
          <a:prstGeom prst="rect">
            <a:avLst/>
          </a:prstGeom>
          <a:noFill/>
        </p:spPr>
        <p:txBody>
          <a:bodyPr wrap="square" rtlCol="0">
            <a:spAutoFit/>
          </a:bodyPr>
          <a:lstStyle/>
          <a:p>
            <a:r>
              <a:rPr lang="en-US" b="1" dirty="0">
                <a:solidFill>
                  <a:schemeClr val="bg1"/>
                </a:solidFill>
                <a:latin typeface="Segoe UI Light" panose="020B0502040204020203" pitchFamily="34" charset="0"/>
                <a:cs typeface="Segoe UI Light" panose="020B0502040204020203" pitchFamily="34" charset="0"/>
              </a:rPr>
              <a:t>2024-01</a:t>
            </a:r>
          </a:p>
          <a:p>
            <a:r>
              <a:rPr lang="en-US" dirty="0">
                <a:solidFill>
                  <a:schemeClr val="bg1"/>
                </a:solidFill>
                <a:latin typeface="Segoe UI Light" panose="020B0502040204020203" pitchFamily="34" charset="0"/>
                <a:cs typeface="Segoe UI Light" panose="020B0502040204020203" pitchFamily="34" charset="0"/>
              </a:rPr>
              <a:t>Billing activated IPv6 for all B2C subscribers</a:t>
            </a:r>
          </a:p>
          <a:p>
            <a:endParaRPr lang="en-US" dirty="0">
              <a:solidFill>
                <a:schemeClr val="bg1"/>
              </a:solidFill>
              <a:latin typeface="Segoe UI Light" panose="020B0502040204020203" pitchFamily="34" charset="0"/>
              <a:cs typeface="Segoe UI Light" panose="020B0502040204020203" pitchFamily="34" charset="0"/>
            </a:endParaRPr>
          </a:p>
          <a:p>
            <a:endParaRPr lang="en-US" dirty="0">
              <a:solidFill>
                <a:schemeClr val="bg1"/>
              </a:solidFill>
              <a:latin typeface="Segoe UI Light" panose="020B0502040204020203" pitchFamily="34" charset="0"/>
              <a:cs typeface="Segoe UI Light" panose="020B0502040204020203" pitchFamily="34" charset="0"/>
            </a:endParaRPr>
          </a:p>
          <a:p>
            <a:r>
              <a:rPr lang="en-US" b="1" dirty="0">
                <a:solidFill>
                  <a:schemeClr val="bg1"/>
                </a:solidFill>
                <a:latin typeface="Segoe UI Light" panose="020B0502040204020203" pitchFamily="34" charset="0"/>
                <a:cs typeface="Segoe UI Light" panose="020B0502040204020203" pitchFamily="34" charset="0"/>
              </a:rPr>
              <a:t>2024-08</a:t>
            </a:r>
          </a:p>
          <a:p>
            <a:r>
              <a:rPr lang="en-US" dirty="0">
                <a:solidFill>
                  <a:schemeClr val="bg1"/>
                </a:solidFill>
                <a:latin typeface="Segoe UI Light" panose="020B0502040204020203" pitchFamily="34" charset="0"/>
                <a:cs typeface="Segoe UI Light" panose="020B0502040204020203" pitchFamily="34" charset="0"/>
              </a:rPr>
              <a:t>VENDOR#1 ONT devices were configured</a:t>
            </a:r>
          </a:p>
          <a:p>
            <a:endParaRPr lang="en-US" dirty="0">
              <a:solidFill>
                <a:schemeClr val="bg1"/>
              </a:solidFill>
              <a:latin typeface="Segoe UI Light" panose="020B0502040204020203" pitchFamily="34" charset="0"/>
              <a:cs typeface="Segoe UI Light" panose="020B0502040204020203" pitchFamily="34" charset="0"/>
            </a:endParaRPr>
          </a:p>
          <a:p>
            <a:endParaRPr lang="en-US" dirty="0">
              <a:solidFill>
                <a:schemeClr val="bg1"/>
              </a:solidFill>
              <a:latin typeface="Segoe UI Light" panose="020B0502040204020203" pitchFamily="34" charset="0"/>
              <a:cs typeface="Segoe UI Light" panose="020B0502040204020203" pitchFamily="34" charset="0"/>
            </a:endParaRPr>
          </a:p>
          <a:p>
            <a:r>
              <a:rPr lang="en-US" b="1" dirty="0">
                <a:solidFill>
                  <a:schemeClr val="bg1"/>
                </a:solidFill>
                <a:latin typeface="Segoe UI Light" panose="020B0502040204020203" pitchFamily="34" charset="0"/>
                <a:cs typeface="Segoe UI Light" panose="020B0502040204020203" pitchFamily="34" charset="0"/>
              </a:rPr>
              <a:t>2025-03..07</a:t>
            </a:r>
          </a:p>
          <a:p>
            <a:r>
              <a:rPr lang="en-US" dirty="0">
                <a:solidFill>
                  <a:schemeClr val="bg1"/>
                </a:solidFill>
                <a:latin typeface="Segoe UI Light" panose="020B0502040204020203" pitchFamily="34" charset="0"/>
                <a:cs typeface="Segoe UI Light" panose="020B0502040204020203" pitchFamily="34" charset="0"/>
              </a:rPr>
              <a:t>VENDOR#2 ONT devices were configured</a:t>
            </a:r>
          </a:p>
        </p:txBody>
      </p:sp>
    </p:spTree>
    <p:extLst>
      <p:ext uri="{BB962C8B-B14F-4D97-AF65-F5344CB8AC3E}">
        <p14:creationId xmlns:p14="http://schemas.microsoft.com/office/powerpoint/2010/main" val="29207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9C35E-7BE2-C83F-9003-72494104BBD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5B697EC-A965-7C12-A834-FCF66DE5270F}"/>
              </a:ext>
            </a:extLst>
          </p:cNvPr>
          <p:cNvSpPr/>
          <p:nvPr/>
        </p:nvSpPr>
        <p:spPr>
          <a:xfrm>
            <a:off x="164679" y="164680"/>
            <a:ext cx="11861198" cy="6517808"/>
          </a:xfrm>
          <a:prstGeom prst="rect">
            <a:avLst/>
          </a:prstGeom>
          <a:solidFill>
            <a:srgbClr val="1748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5A420-8BB0-4276-8E2B-7F3F2EC624A0}"/>
              </a:ext>
            </a:extLst>
          </p:cNvPr>
          <p:cNvSpPr>
            <a:spLocks noGrp="1"/>
          </p:cNvSpPr>
          <p:nvPr>
            <p:ph type="title"/>
          </p:nvPr>
        </p:nvSpPr>
        <p:spPr>
          <a:xfrm>
            <a:off x="615378" y="589376"/>
            <a:ext cx="10517406" cy="576378"/>
          </a:xfrm>
        </p:spPr>
        <p:txBody>
          <a:bodyPr>
            <a:normAutofit/>
          </a:bodyPr>
          <a:lstStyle/>
          <a:p>
            <a:r>
              <a:rPr lang="en-US" sz="3100" b="1" dirty="0">
                <a:solidFill>
                  <a:schemeClr val="bg1"/>
                </a:solidFill>
                <a:latin typeface="Segoe UI Light" panose="020B0502040204020203" pitchFamily="34" charset="0"/>
                <a:cs typeface="Segoe UI Light" panose="020B0502040204020203" pitchFamily="34" charset="0"/>
              </a:rPr>
              <a:t>Home-brewed statistics for the same period</a:t>
            </a:r>
            <a:endParaRPr lang="en-US" dirty="0"/>
          </a:p>
        </p:txBody>
      </p:sp>
      <p:pic>
        <p:nvPicPr>
          <p:cNvPr id="16" name="Content Placeholder 15">
            <a:extLst>
              <a:ext uri="{FF2B5EF4-FFF2-40B4-BE49-F238E27FC236}">
                <a16:creationId xmlns:a16="http://schemas.microsoft.com/office/drawing/2014/main" id="{0965126B-AA3F-138D-8878-B7593BE809B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2368" y="1165753"/>
            <a:ext cx="8916413" cy="5243713"/>
          </a:xfrm>
        </p:spPr>
      </p:pic>
      <p:sp>
        <p:nvSpPr>
          <p:cNvPr id="17" name="TextBox 16">
            <a:extLst>
              <a:ext uri="{FF2B5EF4-FFF2-40B4-BE49-F238E27FC236}">
                <a16:creationId xmlns:a16="http://schemas.microsoft.com/office/drawing/2014/main" id="{844A35C9-04BC-74A9-DB47-A9FEA6AC9326}"/>
              </a:ext>
            </a:extLst>
          </p:cNvPr>
          <p:cNvSpPr txBox="1"/>
          <p:nvPr/>
        </p:nvSpPr>
        <p:spPr>
          <a:xfrm>
            <a:off x="9729043" y="1213422"/>
            <a:ext cx="2188493" cy="4524315"/>
          </a:xfrm>
          <a:prstGeom prst="rect">
            <a:avLst/>
          </a:prstGeom>
          <a:noFill/>
        </p:spPr>
        <p:txBody>
          <a:bodyPr wrap="square" rtlCol="0">
            <a:spAutoFit/>
          </a:bodyPr>
          <a:lstStyle/>
          <a:p>
            <a:r>
              <a:rPr lang="en-US" b="1" dirty="0">
                <a:solidFill>
                  <a:schemeClr val="bg1"/>
                </a:solidFill>
                <a:latin typeface="Segoe UI Light" panose="020B0502040204020203" pitchFamily="34" charset="0"/>
                <a:cs typeface="Segoe UI Light" panose="020B0502040204020203" pitchFamily="34" charset="0"/>
              </a:rPr>
              <a:t>2024-01</a:t>
            </a:r>
          </a:p>
          <a:p>
            <a:r>
              <a:rPr lang="en-US" dirty="0">
                <a:solidFill>
                  <a:schemeClr val="bg1"/>
                </a:solidFill>
                <a:latin typeface="Segoe UI Light" panose="020B0502040204020203" pitchFamily="34" charset="0"/>
                <a:cs typeface="Segoe UI Light" panose="020B0502040204020203" pitchFamily="34" charset="0"/>
              </a:rPr>
              <a:t>Billing activated IPv6 for all B2C subscribers</a:t>
            </a:r>
          </a:p>
          <a:p>
            <a:endParaRPr lang="en-US" dirty="0">
              <a:solidFill>
                <a:schemeClr val="bg1"/>
              </a:solidFill>
              <a:latin typeface="Segoe UI Light" panose="020B0502040204020203" pitchFamily="34" charset="0"/>
              <a:cs typeface="Segoe UI Light" panose="020B0502040204020203" pitchFamily="34" charset="0"/>
            </a:endParaRPr>
          </a:p>
          <a:p>
            <a:endParaRPr lang="en-US" dirty="0">
              <a:solidFill>
                <a:schemeClr val="bg1"/>
              </a:solidFill>
              <a:latin typeface="Segoe UI Light" panose="020B0502040204020203" pitchFamily="34" charset="0"/>
              <a:cs typeface="Segoe UI Light" panose="020B0502040204020203" pitchFamily="34" charset="0"/>
            </a:endParaRPr>
          </a:p>
          <a:p>
            <a:r>
              <a:rPr lang="en-US" b="1" dirty="0">
                <a:solidFill>
                  <a:schemeClr val="bg1"/>
                </a:solidFill>
                <a:latin typeface="Segoe UI Light" panose="020B0502040204020203" pitchFamily="34" charset="0"/>
                <a:cs typeface="Segoe UI Light" panose="020B0502040204020203" pitchFamily="34" charset="0"/>
              </a:rPr>
              <a:t>2024-08</a:t>
            </a:r>
          </a:p>
          <a:p>
            <a:r>
              <a:rPr lang="en-US" dirty="0">
                <a:solidFill>
                  <a:schemeClr val="bg1"/>
                </a:solidFill>
                <a:latin typeface="Segoe UI Light" panose="020B0502040204020203" pitchFamily="34" charset="0"/>
                <a:cs typeface="Segoe UI Light" panose="020B0502040204020203" pitchFamily="34" charset="0"/>
              </a:rPr>
              <a:t>VENDOR#1 CPE devices were configured</a:t>
            </a:r>
          </a:p>
          <a:p>
            <a:endParaRPr lang="en-US" dirty="0">
              <a:solidFill>
                <a:schemeClr val="bg1"/>
              </a:solidFill>
              <a:latin typeface="Segoe UI Light" panose="020B0502040204020203" pitchFamily="34" charset="0"/>
              <a:cs typeface="Segoe UI Light" panose="020B0502040204020203" pitchFamily="34" charset="0"/>
            </a:endParaRPr>
          </a:p>
          <a:p>
            <a:endParaRPr lang="en-US" dirty="0">
              <a:solidFill>
                <a:schemeClr val="bg1"/>
              </a:solidFill>
              <a:latin typeface="Segoe UI Light" panose="020B0502040204020203" pitchFamily="34" charset="0"/>
              <a:cs typeface="Segoe UI Light" panose="020B0502040204020203" pitchFamily="34" charset="0"/>
            </a:endParaRPr>
          </a:p>
          <a:p>
            <a:r>
              <a:rPr lang="en-US" b="1" dirty="0">
                <a:solidFill>
                  <a:schemeClr val="bg1"/>
                </a:solidFill>
                <a:latin typeface="Segoe UI Light" panose="020B0502040204020203" pitchFamily="34" charset="0"/>
                <a:cs typeface="Segoe UI Light" panose="020B0502040204020203" pitchFamily="34" charset="0"/>
              </a:rPr>
              <a:t>2025-03..07</a:t>
            </a:r>
          </a:p>
          <a:p>
            <a:r>
              <a:rPr lang="en-US" dirty="0">
                <a:solidFill>
                  <a:schemeClr val="bg1"/>
                </a:solidFill>
                <a:latin typeface="Segoe UI Light" panose="020B0502040204020203" pitchFamily="34" charset="0"/>
                <a:cs typeface="Segoe UI Light" panose="020B0502040204020203" pitchFamily="34" charset="0"/>
              </a:rPr>
              <a:t>VENDOR#2 CPE devices were configured</a:t>
            </a:r>
          </a:p>
        </p:txBody>
      </p:sp>
    </p:spTree>
    <p:extLst>
      <p:ext uri="{BB962C8B-B14F-4D97-AF65-F5344CB8AC3E}">
        <p14:creationId xmlns:p14="http://schemas.microsoft.com/office/powerpoint/2010/main" val="409020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B8ADA-CEF0-CED6-3118-E0A93CF6CC7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6E70CAB-F049-2749-6B59-8791089B6C64}"/>
              </a:ext>
            </a:extLst>
          </p:cNvPr>
          <p:cNvSpPr/>
          <p:nvPr/>
        </p:nvSpPr>
        <p:spPr>
          <a:xfrm>
            <a:off x="164679" y="164680"/>
            <a:ext cx="11861198" cy="6517808"/>
          </a:xfrm>
          <a:prstGeom prst="rect">
            <a:avLst/>
          </a:prstGeom>
          <a:solidFill>
            <a:srgbClr val="1748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0CDD5-0D47-7EC5-E4CC-5DCAA993D0C3}"/>
              </a:ext>
            </a:extLst>
          </p:cNvPr>
          <p:cNvSpPr>
            <a:spLocks noGrp="1"/>
          </p:cNvSpPr>
          <p:nvPr>
            <p:ph type="title"/>
          </p:nvPr>
        </p:nvSpPr>
        <p:spPr>
          <a:xfrm>
            <a:off x="615378" y="589376"/>
            <a:ext cx="10517406" cy="576378"/>
          </a:xfrm>
        </p:spPr>
        <p:txBody>
          <a:bodyPr>
            <a:normAutofit/>
          </a:bodyPr>
          <a:lstStyle/>
          <a:p>
            <a:r>
              <a:rPr lang="en-US" sz="3100" b="1" dirty="0">
                <a:solidFill>
                  <a:schemeClr val="bg1"/>
                </a:solidFill>
                <a:latin typeface="Segoe UI Light" panose="020B0502040204020203" pitchFamily="34" charset="0"/>
                <a:cs typeface="Segoe UI Light" panose="020B0502040204020203" pitchFamily="34" charset="0"/>
              </a:rPr>
              <a:t>Technical details</a:t>
            </a:r>
            <a:endParaRPr lang="en-US" dirty="0"/>
          </a:p>
        </p:txBody>
      </p:sp>
      <p:sp>
        <p:nvSpPr>
          <p:cNvPr id="5" name="Content Placeholder 4">
            <a:extLst>
              <a:ext uri="{FF2B5EF4-FFF2-40B4-BE49-F238E27FC236}">
                <a16:creationId xmlns:a16="http://schemas.microsoft.com/office/drawing/2014/main" id="{258743C3-F579-D3B3-E514-CDE1F42BB6C3}"/>
              </a:ext>
            </a:extLst>
          </p:cNvPr>
          <p:cNvSpPr>
            <a:spLocks noGrp="1"/>
          </p:cNvSpPr>
          <p:nvPr>
            <p:ph idx="1"/>
          </p:nvPr>
        </p:nvSpPr>
        <p:spPr>
          <a:xfrm>
            <a:off x="838200" y="1469107"/>
            <a:ext cx="10515600" cy="4707856"/>
          </a:xfrm>
        </p:spPr>
        <p:txBody>
          <a:bodyPr>
            <a:normAutofit fontScale="92500" lnSpcReduction="10000"/>
          </a:bodyPr>
          <a:lstStyle/>
          <a:p>
            <a:r>
              <a:rPr lang="en-US" dirty="0">
                <a:solidFill>
                  <a:schemeClr val="bg1"/>
                </a:solidFill>
              </a:rPr>
              <a:t>Initial</a:t>
            </a:r>
            <a:r>
              <a:rPr lang="ru-RU" dirty="0">
                <a:solidFill>
                  <a:schemeClr val="bg1"/>
                </a:solidFill>
              </a:rPr>
              <a:t>: </a:t>
            </a:r>
            <a:r>
              <a:rPr lang="en-US" dirty="0" err="1">
                <a:solidFill>
                  <a:schemeClr val="bg1"/>
                </a:solidFill>
              </a:rPr>
              <a:t>PPPoE</a:t>
            </a:r>
            <a:r>
              <a:rPr lang="en-US" dirty="0">
                <a:solidFill>
                  <a:schemeClr val="bg1"/>
                </a:solidFill>
              </a:rPr>
              <a:t>, IPv4 only</a:t>
            </a:r>
          </a:p>
          <a:p>
            <a:r>
              <a:rPr lang="en-US" dirty="0">
                <a:solidFill>
                  <a:schemeClr val="bg1"/>
                </a:solidFill>
              </a:rPr>
              <a:t>Target</a:t>
            </a:r>
            <a:r>
              <a:rPr lang="ru-RU" dirty="0">
                <a:solidFill>
                  <a:schemeClr val="bg1"/>
                </a:solidFill>
              </a:rPr>
              <a:t>: </a:t>
            </a:r>
            <a:r>
              <a:rPr lang="en-US" dirty="0" err="1">
                <a:solidFill>
                  <a:schemeClr val="bg1"/>
                </a:solidFill>
              </a:rPr>
              <a:t>PPPoE</a:t>
            </a:r>
            <a:r>
              <a:rPr lang="en-US" dirty="0">
                <a:solidFill>
                  <a:schemeClr val="bg1"/>
                </a:solidFill>
              </a:rPr>
              <a:t>, IPv4+IPv6 Dual Stack</a:t>
            </a:r>
          </a:p>
          <a:p>
            <a:pPr marL="0" indent="0">
              <a:buNone/>
            </a:pPr>
            <a:endParaRPr lang="en-US" dirty="0">
              <a:solidFill>
                <a:schemeClr val="bg1"/>
              </a:solidFill>
            </a:endParaRPr>
          </a:p>
          <a:p>
            <a:pPr marL="0" indent="0">
              <a:buNone/>
            </a:pPr>
            <a:r>
              <a:rPr lang="en-US" dirty="0">
                <a:solidFill>
                  <a:schemeClr val="bg1"/>
                </a:solidFill>
              </a:rPr>
              <a:t>Decided</a:t>
            </a:r>
          </a:p>
          <a:p>
            <a:r>
              <a:rPr lang="en-US" dirty="0">
                <a:solidFill>
                  <a:schemeClr val="bg1"/>
                </a:solidFill>
              </a:rPr>
              <a:t>to allocate /36 to each BNG device for local IPv6 pools, 1M subscribers with:</a:t>
            </a:r>
          </a:p>
          <a:p>
            <a:pPr lvl="1"/>
            <a:r>
              <a:rPr lang="en-US" dirty="0">
                <a:solidFill>
                  <a:schemeClr val="bg1"/>
                </a:solidFill>
              </a:rPr>
              <a:t>/64 for P2P, SLAAC</a:t>
            </a:r>
          </a:p>
          <a:p>
            <a:pPr lvl="1"/>
            <a:r>
              <a:rPr lang="en-US" dirty="0">
                <a:solidFill>
                  <a:schemeClr val="bg1"/>
                </a:solidFill>
              </a:rPr>
              <a:t>/56 for PD, DHCPv6</a:t>
            </a:r>
          </a:p>
          <a:p>
            <a:r>
              <a:rPr lang="en-US" dirty="0">
                <a:solidFill>
                  <a:schemeClr val="bg1"/>
                </a:solidFill>
              </a:rPr>
              <a:t>not to allocate static prefixes for each</a:t>
            </a:r>
            <a:r>
              <a:rPr lang="ru-RU" dirty="0">
                <a:solidFill>
                  <a:schemeClr val="bg1"/>
                </a:solidFill>
              </a:rPr>
              <a:t> </a:t>
            </a:r>
            <a:r>
              <a:rPr lang="en-US" dirty="0">
                <a:solidFill>
                  <a:schemeClr val="bg1"/>
                </a:solidFill>
              </a:rPr>
              <a:t>subscriber:</a:t>
            </a:r>
          </a:p>
          <a:p>
            <a:pPr lvl="1"/>
            <a:r>
              <a:rPr lang="en-US" dirty="0">
                <a:solidFill>
                  <a:schemeClr val="bg1"/>
                </a:solidFill>
              </a:rPr>
              <a:t>for hierarchical addressing architecture</a:t>
            </a:r>
          </a:p>
          <a:p>
            <a:pPr lvl="1"/>
            <a:r>
              <a:rPr lang="en-US" dirty="0">
                <a:solidFill>
                  <a:schemeClr val="bg1"/>
                </a:solidFill>
              </a:rPr>
              <a:t>not to overload the equipment with a large number of announcements of small prefixes</a:t>
            </a:r>
          </a:p>
        </p:txBody>
      </p:sp>
    </p:spTree>
    <p:extLst>
      <p:ext uri="{BB962C8B-B14F-4D97-AF65-F5344CB8AC3E}">
        <p14:creationId xmlns:p14="http://schemas.microsoft.com/office/powerpoint/2010/main" val="192816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1B159-C2FE-9716-4235-204939FC75C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C293A17-B7F2-824F-82D2-C732085141F1}"/>
              </a:ext>
            </a:extLst>
          </p:cNvPr>
          <p:cNvSpPr/>
          <p:nvPr/>
        </p:nvSpPr>
        <p:spPr>
          <a:xfrm>
            <a:off x="164679" y="164680"/>
            <a:ext cx="11861198" cy="6517808"/>
          </a:xfrm>
          <a:prstGeom prst="rect">
            <a:avLst/>
          </a:prstGeom>
          <a:solidFill>
            <a:srgbClr val="1748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898DBD-C587-622D-DEEF-3108470E14B5}"/>
              </a:ext>
            </a:extLst>
          </p:cNvPr>
          <p:cNvSpPr>
            <a:spLocks noGrp="1"/>
          </p:cNvSpPr>
          <p:nvPr>
            <p:ph type="title"/>
          </p:nvPr>
        </p:nvSpPr>
        <p:spPr>
          <a:xfrm>
            <a:off x="615378" y="589376"/>
            <a:ext cx="10517406" cy="576378"/>
          </a:xfrm>
        </p:spPr>
        <p:txBody>
          <a:bodyPr>
            <a:normAutofit/>
          </a:bodyPr>
          <a:lstStyle/>
          <a:p>
            <a:r>
              <a:rPr lang="en-US" sz="3100" b="1" dirty="0">
                <a:solidFill>
                  <a:schemeClr val="bg1"/>
                </a:solidFill>
                <a:latin typeface="Segoe UI Light" panose="020B0502040204020203" pitchFamily="34" charset="0"/>
                <a:cs typeface="Segoe UI Light" panose="020B0502040204020203" pitchFamily="34" charset="0"/>
              </a:rPr>
              <a:t>Phase #1: trying to get the most for free (2024-01)</a:t>
            </a:r>
            <a:endParaRPr lang="en-US" dirty="0"/>
          </a:p>
        </p:txBody>
      </p:sp>
      <p:sp>
        <p:nvSpPr>
          <p:cNvPr id="5" name="Content Placeholder 4">
            <a:extLst>
              <a:ext uri="{FF2B5EF4-FFF2-40B4-BE49-F238E27FC236}">
                <a16:creationId xmlns:a16="http://schemas.microsoft.com/office/drawing/2014/main" id="{2EF778E3-9D71-98C7-7D71-BEAC7AB9B143}"/>
              </a:ext>
            </a:extLst>
          </p:cNvPr>
          <p:cNvSpPr>
            <a:spLocks noGrp="1"/>
          </p:cNvSpPr>
          <p:nvPr>
            <p:ph idx="1"/>
          </p:nvPr>
        </p:nvSpPr>
        <p:spPr>
          <a:xfrm>
            <a:off x="838200" y="1469107"/>
            <a:ext cx="10515600" cy="4707856"/>
          </a:xfrm>
        </p:spPr>
        <p:txBody>
          <a:bodyPr>
            <a:normAutofit/>
          </a:bodyPr>
          <a:lstStyle/>
          <a:p>
            <a:r>
              <a:rPr lang="en-US" dirty="0">
                <a:solidFill>
                  <a:schemeClr val="bg1"/>
                </a:solidFill>
              </a:rPr>
              <a:t>Billing system activated IPv6 for all B2C clients</a:t>
            </a:r>
          </a:p>
          <a:p>
            <a:pPr lvl="1">
              <a:buFont typeface="Wingdings" panose="05000000000000000000" pitchFamily="2" charset="2"/>
              <a:buChar char="Ø"/>
            </a:pPr>
            <a:r>
              <a:rPr lang="en-US" dirty="0">
                <a:solidFill>
                  <a:schemeClr val="bg1"/>
                </a:solidFill>
              </a:rPr>
              <a:t> this gave us about 1.5% of sessions with dual-stack, mostly </a:t>
            </a:r>
            <a:r>
              <a:rPr lang="en-US" dirty="0" err="1">
                <a:solidFill>
                  <a:schemeClr val="bg1"/>
                </a:solidFill>
              </a:rPr>
              <a:t>FTTx</a:t>
            </a:r>
            <a:r>
              <a:rPr lang="en-US" dirty="0">
                <a:solidFill>
                  <a:schemeClr val="bg1"/>
                </a:solidFill>
              </a:rPr>
              <a:t> subscribers whose equipment was configured to use IPv6 by default</a:t>
            </a:r>
          </a:p>
          <a:p>
            <a:pPr lvl="1">
              <a:buFont typeface="Wingdings" panose="05000000000000000000" pitchFamily="2" charset="2"/>
              <a:buChar char="Ø"/>
            </a:pPr>
            <a:r>
              <a:rPr lang="en-US" dirty="0">
                <a:solidFill>
                  <a:schemeClr val="bg1"/>
                </a:solidFill>
              </a:rPr>
              <a:t> we had enough data for monitor and further decision making</a:t>
            </a:r>
          </a:p>
          <a:p>
            <a:pPr lvl="1">
              <a:buFont typeface="Wingdings" panose="05000000000000000000" pitchFamily="2" charset="2"/>
              <a:buChar char="Ø"/>
            </a:pPr>
            <a:r>
              <a:rPr lang="en-US" dirty="0">
                <a:solidFill>
                  <a:schemeClr val="bg1"/>
                </a:solidFill>
              </a:rPr>
              <a:t> we realized that we can't do without active actions on subscribers</a:t>
            </a:r>
            <a:r>
              <a:rPr lang="en-US" sz="2400" dirty="0">
                <a:solidFill>
                  <a:schemeClr val="bg1"/>
                </a:solidFill>
              </a:rPr>
              <a:t>'</a:t>
            </a:r>
            <a:r>
              <a:rPr lang="en-US" dirty="0">
                <a:solidFill>
                  <a:schemeClr val="bg1"/>
                </a:solidFill>
              </a:rPr>
              <a:t> side</a:t>
            </a:r>
          </a:p>
        </p:txBody>
      </p:sp>
    </p:spTree>
    <p:extLst>
      <p:ext uri="{BB962C8B-B14F-4D97-AF65-F5344CB8AC3E}">
        <p14:creationId xmlns:p14="http://schemas.microsoft.com/office/powerpoint/2010/main" val="13197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6B5CC-00AA-6FD9-799F-EDFCD86312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5623BDE-F435-FD41-24E4-B8610B127D12}"/>
              </a:ext>
            </a:extLst>
          </p:cNvPr>
          <p:cNvSpPr/>
          <p:nvPr/>
        </p:nvSpPr>
        <p:spPr>
          <a:xfrm>
            <a:off x="164679" y="164680"/>
            <a:ext cx="11861198" cy="6517808"/>
          </a:xfrm>
          <a:prstGeom prst="rect">
            <a:avLst/>
          </a:prstGeom>
          <a:solidFill>
            <a:srgbClr val="1748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A880FB-97AE-F935-6F6F-4D95F3820B94}"/>
              </a:ext>
            </a:extLst>
          </p:cNvPr>
          <p:cNvSpPr>
            <a:spLocks noGrp="1"/>
          </p:cNvSpPr>
          <p:nvPr>
            <p:ph type="title"/>
          </p:nvPr>
        </p:nvSpPr>
        <p:spPr>
          <a:xfrm>
            <a:off x="615378" y="589376"/>
            <a:ext cx="10517406" cy="576378"/>
          </a:xfrm>
        </p:spPr>
        <p:txBody>
          <a:bodyPr>
            <a:normAutofit/>
          </a:bodyPr>
          <a:lstStyle/>
          <a:p>
            <a:r>
              <a:rPr lang="en-US" sz="3100" b="1" dirty="0">
                <a:solidFill>
                  <a:schemeClr val="bg1"/>
                </a:solidFill>
                <a:latin typeface="Segoe UI Light" panose="020B0502040204020203" pitchFamily="34" charset="0"/>
                <a:cs typeface="Segoe UI Light" panose="020B0502040204020203" pitchFamily="34" charset="0"/>
              </a:rPr>
              <a:t>Phase #1: trying to get the most for free (2024-01)</a:t>
            </a:r>
            <a:endParaRPr lang="en-US" dirty="0"/>
          </a:p>
        </p:txBody>
      </p:sp>
      <p:sp>
        <p:nvSpPr>
          <p:cNvPr id="5" name="Content Placeholder 4">
            <a:extLst>
              <a:ext uri="{FF2B5EF4-FFF2-40B4-BE49-F238E27FC236}">
                <a16:creationId xmlns:a16="http://schemas.microsoft.com/office/drawing/2014/main" id="{DBFA9EF0-3452-F14C-2D89-796B96110D89}"/>
              </a:ext>
            </a:extLst>
          </p:cNvPr>
          <p:cNvSpPr>
            <a:spLocks noGrp="1"/>
          </p:cNvSpPr>
          <p:nvPr>
            <p:ph idx="1"/>
          </p:nvPr>
        </p:nvSpPr>
        <p:spPr>
          <a:xfrm>
            <a:off x="838200" y="1469107"/>
            <a:ext cx="10515600" cy="4707856"/>
          </a:xfrm>
        </p:spPr>
        <p:txBody>
          <a:bodyPr>
            <a:normAutofit/>
          </a:bodyPr>
          <a:lstStyle/>
          <a:p>
            <a:r>
              <a:rPr lang="en-US" dirty="0">
                <a:solidFill>
                  <a:schemeClr val="bg1"/>
                </a:solidFill>
              </a:rPr>
              <a:t>Billing system activated IPv6 for all B2C clients</a:t>
            </a:r>
          </a:p>
          <a:p>
            <a:pPr lvl="1">
              <a:buFont typeface="Wingdings" panose="05000000000000000000" pitchFamily="2" charset="2"/>
              <a:buChar char="Ø"/>
            </a:pPr>
            <a:r>
              <a:rPr lang="en-US" dirty="0">
                <a:solidFill>
                  <a:schemeClr val="bg1"/>
                </a:solidFill>
              </a:rPr>
              <a:t> this gave us about 1.5% of sessions with dual-stack, mostly </a:t>
            </a:r>
            <a:r>
              <a:rPr lang="en-US" dirty="0" err="1">
                <a:solidFill>
                  <a:schemeClr val="bg1"/>
                </a:solidFill>
              </a:rPr>
              <a:t>FTTx</a:t>
            </a:r>
            <a:r>
              <a:rPr lang="en-US" dirty="0">
                <a:solidFill>
                  <a:schemeClr val="bg1"/>
                </a:solidFill>
              </a:rPr>
              <a:t> subscribers whose equipment was configured to use IPv6 by default</a:t>
            </a:r>
          </a:p>
          <a:p>
            <a:pPr lvl="1">
              <a:buFont typeface="Wingdings" panose="05000000000000000000" pitchFamily="2" charset="2"/>
              <a:buChar char="Ø"/>
            </a:pPr>
            <a:r>
              <a:rPr lang="en-US" dirty="0">
                <a:solidFill>
                  <a:schemeClr val="bg1"/>
                </a:solidFill>
              </a:rPr>
              <a:t> we had enough data for monitor and further decision making</a:t>
            </a:r>
          </a:p>
          <a:p>
            <a:pPr lvl="1">
              <a:buFont typeface="Wingdings" panose="05000000000000000000" pitchFamily="2" charset="2"/>
              <a:buChar char="Ø"/>
            </a:pPr>
            <a:r>
              <a:rPr lang="en-US" dirty="0">
                <a:solidFill>
                  <a:schemeClr val="bg1"/>
                </a:solidFill>
              </a:rPr>
              <a:t> we realized that we can't do without active actions on subscribers' side</a:t>
            </a:r>
          </a:p>
          <a:p>
            <a:pPr lvl="1">
              <a:buFont typeface="Wingdings" panose="05000000000000000000" pitchFamily="2" charset="2"/>
              <a:buChar char="Ø"/>
            </a:pPr>
            <a:r>
              <a:rPr lang="en-US" dirty="0">
                <a:solidFill>
                  <a:schemeClr val="bg1"/>
                </a:solidFill>
              </a:rPr>
              <a:t> we'll watch, but for now, let everything take its course…</a:t>
            </a:r>
          </a:p>
        </p:txBody>
      </p:sp>
      <p:pic>
        <p:nvPicPr>
          <p:cNvPr id="6" name="Picture 5">
            <a:extLst>
              <a:ext uri="{FF2B5EF4-FFF2-40B4-BE49-F238E27FC236}">
                <a16:creationId xmlns:a16="http://schemas.microsoft.com/office/drawing/2014/main" id="{B10A8D36-1DA8-2761-55F8-85546D8AA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7380" y="3510256"/>
            <a:ext cx="2830799" cy="3105032"/>
          </a:xfrm>
          <a:prstGeom prst="ellipse">
            <a:avLst/>
          </a:prstGeom>
          <a:ln>
            <a:noFill/>
          </a:ln>
          <a:effectLst>
            <a:softEdge rad="112500"/>
          </a:effectLst>
        </p:spPr>
      </p:pic>
    </p:spTree>
    <p:extLst>
      <p:ext uri="{BB962C8B-B14F-4D97-AF65-F5344CB8AC3E}">
        <p14:creationId xmlns:p14="http://schemas.microsoft.com/office/powerpoint/2010/main" val="158685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7F84-BDF4-5B1D-2A76-14904CD9CC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0995ECB-2C64-E512-6D6C-EFB1F1070E4D}"/>
              </a:ext>
            </a:extLst>
          </p:cNvPr>
          <p:cNvSpPr/>
          <p:nvPr/>
        </p:nvSpPr>
        <p:spPr>
          <a:xfrm>
            <a:off x="164679" y="164680"/>
            <a:ext cx="11861198" cy="6517808"/>
          </a:xfrm>
          <a:prstGeom prst="rect">
            <a:avLst/>
          </a:prstGeom>
          <a:solidFill>
            <a:srgbClr val="1748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5216F7-A9FC-DA1B-EC25-4F2BD82899DE}"/>
              </a:ext>
            </a:extLst>
          </p:cNvPr>
          <p:cNvSpPr>
            <a:spLocks noGrp="1"/>
          </p:cNvSpPr>
          <p:nvPr>
            <p:ph type="title"/>
          </p:nvPr>
        </p:nvSpPr>
        <p:spPr>
          <a:xfrm>
            <a:off x="615378" y="589376"/>
            <a:ext cx="10517406" cy="576378"/>
          </a:xfrm>
        </p:spPr>
        <p:txBody>
          <a:bodyPr>
            <a:normAutofit/>
          </a:bodyPr>
          <a:lstStyle/>
          <a:p>
            <a:r>
              <a:rPr lang="en-US" sz="3100" b="1" dirty="0">
                <a:solidFill>
                  <a:schemeClr val="bg1"/>
                </a:solidFill>
                <a:latin typeface="Segoe UI Light" panose="020B0502040204020203" pitchFamily="34" charset="0"/>
                <a:cs typeface="Segoe UI Light" panose="020B0502040204020203" pitchFamily="34" charset="0"/>
              </a:rPr>
              <a:t>Phase #2: GPON vendor#1 CPE mass configuration (2024-08)</a:t>
            </a:r>
            <a:endParaRPr lang="en-US" dirty="0"/>
          </a:p>
        </p:txBody>
      </p:sp>
      <p:sp>
        <p:nvSpPr>
          <p:cNvPr id="5" name="Content Placeholder 4">
            <a:extLst>
              <a:ext uri="{FF2B5EF4-FFF2-40B4-BE49-F238E27FC236}">
                <a16:creationId xmlns:a16="http://schemas.microsoft.com/office/drawing/2014/main" id="{7AB8A224-11D0-B9A3-0930-F841CA21857E}"/>
              </a:ext>
            </a:extLst>
          </p:cNvPr>
          <p:cNvSpPr>
            <a:spLocks noGrp="1"/>
          </p:cNvSpPr>
          <p:nvPr>
            <p:ph idx="1"/>
          </p:nvPr>
        </p:nvSpPr>
        <p:spPr>
          <a:xfrm>
            <a:off x="838200" y="1469107"/>
            <a:ext cx="10515600" cy="4707856"/>
          </a:xfrm>
        </p:spPr>
        <p:txBody>
          <a:bodyPr>
            <a:normAutofit/>
          </a:bodyPr>
          <a:lstStyle/>
          <a:p>
            <a:r>
              <a:rPr lang="en-US" dirty="0">
                <a:solidFill>
                  <a:schemeClr val="bg1"/>
                </a:solidFill>
              </a:rPr>
              <a:t>Resource Inventory and Management system activated IPv6 for all GPON vendor#1 CPE</a:t>
            </a:r>
          </a:p>
          <a:p>
            <a:pPr lvl="1">
              <a:buFont typeface="Wingdings" panose="05000000000000000000" pitchFamily="2" charset="2"/>
              <a:buChar char="Ø"/>
            </a:pPr>
            <a:r>
              <a:rPr lang="en-US" dirty="0">
                <a:solidFill>
                  <a:schemeClr val="bg1"/>
                </a:solidFill>
              </a:rPr>
              <a:t> we</a:t>
            </a:r>
            <a:r>
              <a:rPr kumimoji="0" lang="en-US" b="0" i="0" u="none" strike="noStrike" kern="1200" cap="none" spc="0" normalizeH="0" baseline="0" noProof="0" dirty="0">
                <a:ln>
                  <a:noFill/>
                </a:ln>
                <a:solidFill>
                  <a:prstClr val="white"/>
                </a:solidFill>
                <a:effectLst/>
                <a:uLnTx/>
                <a:uFillTx/>
                <a:ea typeface="+mn-ea"/>
                <a:cs typeface="+mn-cs"/>
              </a:rPr>
              <a:t>'</a:t>
            </a:r>
            <a:r>
              <a:rPr lang="en-US" dirty="0" err="1">
                <a:solidFill>
                  <a:schemeClr val="bg1"/>
                </a:solidFill>
              </a:rPr>
              <a:t>ve</a:t>
            </a:r>
            <a:r>
              <a:rPr lang="en-US" dirty="0">
                <a:solidFill>
                  <a:schemeClr val="bg1"/>
                </a:solidFill>
              </a:rPr>
              <a:t> grown to 6% of sessions with dual-stack</a:t>
            </a:r>
          </a:p>
          <a:p>
            <a:pPr lvl="1">
              <a:buFont typeface="Wingdings" panose="05000000000000000000" pitchFamily="2" charset="2"/>
              <a:buChar char="Ø"/>
            </a:pPr>
            <a:r>
              <a:rPr lang="en-US" dirty="0">
                <a:solidFill>
                  <a:schemeClr val="bg1"/>
                </a:solidFill>
              </a:rPr>
              <a:t> our expectations turned out to be somewhat high 😕</a:t>
            </a:r>
          </a:p>
        </p:txBody>
      </p:sp>
    </p:spTree>
    <p:extLst>
      <p:ext uri="{BB962C8B-B14F-4D97-AF65-F5344CB8AC3E}">
        <p14:creationId xmlns:p14="http://schemas.microsoft.com/office/powerpoint/2010/main" val="87591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455EF-DA3D-D27A-865C-405445EA45A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8644EAA-E071-2907-3716-194BC303E039}"/>
              </a:ext>
            </a:extLst>
          </p:cNvPr>
          <p:cNvSpPr/>
          <p:nvPr/>
        </p:nvSpPr>
        <p:spPr>
          <a:xfrm>
            <a:off x="164679" y="164680"/>
            <a:ext cx="11861198" cy="6517808"/>
          </a:xfrm>
          <a:prstGeom prst="rect">
            <a:avLst/>
          </a:prstGeom>
          <a:solidFill>
            <a:srgbClr val="1748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C29EF2-7E1E-11D9-EF64-8D313D95798A}"/>
              </a:ext>
            </a:extLst>
          </p:cNvPr>
          <p:cNvSpPr>
            <a:spLocks noGrp="1"/>
          </p:cNvSpPr>
          <p:nvPr>
            <p:ph type="title"/>
          </p:nvPr>
        </p:nvSpPr>
        <p:spPr>
          <a:xfrm>
            <a:off x="615378" y="589376"/>
            <a:ext cx="10517406" cy="576378"/>
          </a:xfrm>
        </p:spPr>
        <p:txBody>
          <a:bodyPr>
            <a:normAutofit/>
          </a:bodyPr>
          <a:lstStyle/>
          <a:p>
            <a:r>
              <a:rPr lang="en-US" sz="3100" b="1" dirty="0">
                <a:solidFill>
                  <a:schemeClr val="bg1"/>
                </a:solidFill>
                <a:latin typeface="Segoe UI Light" panose="020B0502040204020203" pitchFamily="34" charset="0"/>
                <a:cs typeface="Segoe UI Light" panose="020B0502040204020203" pitchFamily="34" charset="0"/>
              </a:rPr>
              <a:t>Phase #2: GPON vendor#1 CPE mass configuration (2024-08)</a:t>
            </a:r>
            <a:endParaRPr lang="en-US" dirty="0"/>
          </a:p>
        </p:txBody>
      </p:sp>
      <p:sp>
        <p:nvSpPr>
          <p:cNvPr id="5" name="Content Placeholder 4">
            <a:extLst>
              <a:ext uri="{FF2B5EF4-FFF2-40B4-BE49-F238E27FC236}">
                <a16:creationId xmlns:a16="http://schemas.microsoft.com/office/drawing/2014/main" id="{DD91F70C-7FB7-8ECF-8830-320C8EFA24C4}"/>
              </a:ext>
            </a:extLst>
          </p:cNvPr>
          <p:cNvSpPr>
            <a:spLocks noGrp="1"/>
          </p:cNvSpPr>
          <p:nvPr>
            <p:ph idx="1"/>
          </p:nvPr>
        </p:nvSpPr>
        <p:spPr>
          <a:xfrm>
            <a:off x="838200" y="1469107"/>
            <a:ext cx="10515600" cy="4707856"/>
          </a:xfrm>
        </p:spPr>
        <p:txBody>
          <a:bodyPr>
            <a:normAutofit/>
          </a:bodyPr>
          <a:lstStyle/>
          <a:p>
            <a:r>
              <a:rPr lang="en-US" dirty="0">
                <a:solidFill>
                  <a:schemeClr val="bg1"/>
                </a:solidFill>
              </a:rPr>
              <a:t>Resource Inventory and Management system activated IPv6 for all GPON vendor#1 CPE</a:t>
            </a:r>
          </a:p>
          <a:p>
            <a:pPr lvl="1">
              <a:buFont typeface="Wingdings" panose="05000000000000000000" pitchFamily="2" charset="2"/>
              <a:buChar char="Ø"/>
            </a:pPr>
            <a:r>
              <a:rPr lang="en-US" dirty="0">
                <a:solidFill>
                  <a:schemeClr val="bg1"/>
                </a:solidFill>
              </a:rPr>
              <a:t> we</a:t>
            </a:r>
            <a:r>
              <a:rPr kumimoji="0" lang="en-US" b="0" i="0" u="none" strike="noStrike" kern="1200" cap="none" spc="0" normalizeH="0" baseline="0" noProof="0" dirty="0">
                <a:ln>
                  <a:noFill/>
                </a:ln>
                <a:solidFill>
                  <a:prstClr val="white"/>
                </a:solidFill>
                <a:effectLst/>
                <a:uLnTx/>
                <a:uFillTx/>
                <a:ea typeface="+mn-ea"/>
                <a:cs typeface="+mn-cs"/>
              </a:rPr>
              <a:t>'</a:t>
            </a:r>
            <a:r>
              <a:rPr lang="en-US" dirty="0" err="1">
                <a:solidFill>
                  <a:schemeClr val="bg1"/>
                </a:solidFill>
              </a:rPr>
              <a:t>ve</a:t>
            </a:r>
            <a:r>
              <a:rPr lang="en-US" dirty="0">
                <a:solidFill>
                  <a:schemeClr val="bg1"/>
                </a:solidFill>
              </a:rPr>
              <a:t> grown to 6% of sessions with dual-stack</a:t>
            </a:r>
          </a:p>
          <a:p>
            <a:pPr lvl="1">
              <a:buFont typeface="Wingdings" panose="05000000000000000000" pitchFamily="2" charset="2"/>
              <a:buChar char="Ø"/>
            </a:pPr>
            <a:r>
              <a:rPr lang="en-US" dirty="0">
                <a:solidFill>
                  <a:schemeClr val="bg1"/>
                </a:solidFill>
              </a:rPr>
              <a:t> our expectations turned out to be somewhat high 😕</a:t>
            </a:r>
          </a:p>
          <a:p>
            <a:pPr lvl="1">
              <a:buFont typeface="Wingdings" panose="05000000000000000000" pitchFamily="2" charset="2"/>
              <a:buChar char="Ø"/>
            </a:pPr>
            <a:r>
              <a:rPr lang="en-US" dirty="0">
                <a:solidFill>
                  <a:schemeClr val="bg1"/>
                </a:solidFill>
              </a:rPr>
              <a:t> overall, it's good, but it won't be enough</a:t>
            </a:r>
          </a:p>
          <a:p>
            <a:pPr lvl="1">
              <a:buFont typeface="Wingdings" panose="05000000000000000000" pitchFamily="2" charset="2"/>
              <a:buChar char="Ø"/>
            </a:pPr>
            <a:r>
              <a:rPr lang="en-US" dirty="0">
                <a:solidFill>
                  <a:schemeClr val="bg1"/>
                </a:solidFill>
              </a:rPr>
              <a:t> we will look for opportunities to grow further…</a:t>
            </a:r>
          </a:p>
        </p:txBody>
      </p:sp>
      <p:pic>
        <p:nvPicPr>
          <p:cNvPr id="6" name="Picture 5">
            <a:extLst>
              <a:ext uri="{FF2B5EF4-FFF2-40B4-BE49-F238E27FC236}">
                <a16:creationId xmlns:a16="http://schemas.microsoft.com/office/drawing/2014/main" id="{B9CB40B8-0FA6-8EFA-864A-6EC9C41FFDBF}"/>
              </a:ext>
            </a:extLst>
          </p:cNvPr>
          <p:cNvPicPr>
            <a:picLocks noChangeAspect="1"/>
          </p:cNvPicPr>
          <p:nvPr/>
        </p:nvPicPr>
        <p:blipFill>
          <a:blip r:embed="rId3">
            <a:extLst>
              <a:ext uri="{28A0092B-C50C-407E-A947-70E740481C1C}">
                <a14:useLocalDpi xmlns:a14="http://schemas.microsoft.com/office/drawing/2010/main" val="0"/>
              </a:ext>
            </a:extLst>
          </a:blip>
          <a:srcRect l="15591" r="15591"/>
          <a:stretch/>
        </p:blipFill>
        <p:spPr>
          <a:xfrm>
            <a:off x="8773184" y="3527591"/>
            <a:ext cx="2814995" cy="3087697"/>
          </a:xfrm>
          <a:prstGeom prst="ellipse">
            <a:avLst/>
          </a:prstGeom>
          <a:ln>
            <a:noFill/>
          </a:ln>
          <a:effectLst>
            <a:softEdge rad="112500"/>
          </a:effectLst>
        </p:spPr>
      </p:pic>
    </p:spTree>
    <p:extLst>
      <p:ext uri="{BB962C8B-B14F-4D97-AF65-F5344CB8AC3E}">
        <p14:creationId xmlns:p14="http://schemas.microsoft.com/office/powerpoint/2010/main" val="490625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1948</Words>
  <Application>Microsoft Office PowerPoint</Application>
  <PresentationFormat>Widescreen</PresentationFormat>
  <Paragraphs>122</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Segoe UI Light</vt:lpstr>
      <vt:lpstr>Wingdings</vt:lpstr>
      <vt:lpstr>Office Theme</vt:lpstr>
      <vt:lpstr>IPv6 growth in the AS8193</vt:lpstr>
      <vt:lpstr>IPv6 Per-Country Deployment for AS8193: BRM-AS, Uzbekistan (UZ) </vt:lpstr>
      <vt:lpstr>IPv6 Per-Country Deployment for AS8193: BRM-AS, Uzbekistan (UZ) </vt:lpstr>
      <vt:lpstr>Home-brewed statistics for the same period</vt:lpstr>
      <vt:lpstr>Technical details</vt:lpstr>
      <vt:lpstr>Phase #1: trying to get the most for free (2024-01)</vt:lpstr>
      <vt:lpstr>Phase #1: trying to get the most for free (2024-01)</vt:lpstr>
      <vt:lpstr>Phase #2: GPON vendor#1 CPE mass configuration (2024-08)</vt:lpstr>
      <vt:lpstr>Phase #2: GPON vendor#1 CPE mass configuration (2024-08)</vt:lpstr>
      <vt:lpstr>Phase #3: GPON vendor#2 CPE mass configuration (2025-03..07)</vt:lpstr>
      <vt:lpstr>Phase #3: GPON vendor#2 CPE mass configuration (2025-03..07)</vt:lpstr>
      <vt:lpstr>Conclusions</vt:lpstr>
      <vt:lpstr>Conclusions (part 2)</vt:lpstr>
      <vt:lpstr>Bonus track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Jurgen V. Uzbekov</dc:creator>
  <cp:lastModifiedBy>Jurgen V. Uzbekov</cp:lastModifiedBy>
  <cp:revision>24</cp:revision>
  <dcterms:created xsi:type="dcterms:W3CDTF">2025-09-04T06:04:32Z</dcterms:created>
  <dcterms:modified xsi:type="dcterms:W3CDTF">2025-09-05T12:20:51Z</dcterms:modified>
</cp:coreProperties>
</file>