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4" r:id="rId1"/>
  </p:sldMasterIdLst>
  <p:notesMasterIdLst>
    <p:notesMasterId r:id="rId58"/>
  </p:notesMasterIdLst>
  <p:handoutMasterIdLst>
    <p:handoutMasterId r:id="rId59"/>
  </p:handoutMasterIdLst>
  <p:sldIdLst>
    <p:sldId id="256" r:id="rId2"/>
    <p:sldId id="1373" r:id="rId3"/>
    <p:sldId id="257" r:id="rId4"/>
    <p:sldId id="401" r:id="rId5"/>
    <p:sldId id="280" r:id="rId6"/>
    <p:sldId id="423" r:id="rId7"/>
    <p:sldId id="1374" r:id="rId8"/>
    <p:sldId id="1381" r:id="rId9"/>
    <p:sldId id="1382" r:id="rId10"/>
    <p:sldId id="1380" r:id="rId11"/>
    <p:sldId id="298" r:id="rId12"/>
    <p:sldId id="1397" r:id="rId13"/>
    <p:sldId id="1398" r:id="rId14"/>
    <p:sldId id="436" r:id="rId15"/>
    <p:sldId id="331" r:id="rId16"/>
    <p:sldId id="365" r:id="rId17"/>
    <p:sldId id="425" r:id="rId18"/>
    <p:sldId id="1388" r:id="rId19"/>
    <p:sldId id="1389" r:id="rId20"/>
    <p:sldId id="1390" r:id="rId21"/>
    <p:sldId id="1391" r:id="rId22"/>
    <p:sldId id="1376" r:id="rId23"/>
    <p:sldId id="1387" r:id="rId24"/>
    <p:sldId id="415" r:id="rId25"/>
    <p:sldId id="426" r:id="rId26"/>
    <p:sldId id="351" r:id="rId27"/>
    <p:sldId id="417" r:id="rId28"/>
    <p:sldId id="427" r:id="rId29"/>
    <p:sldId id="376" r:id="rId30"/>
    <p:sldId id="1392" r:id="rId31"/>
    <p:sldId id="1394" r:id="rId32"/>
    <p:sldId id="1395" r:id="rId33"/>
    <p:sldId id="1396" r:id="rId34"/>
    <p:sldId id="1393" r:id="rId35"/>
    <p:sldId id="1399" r:id="rId36"/>
    <p:sldId id="420" r:id="rId37"/>
    <p:sldId id="428" r:id="rId38"/>
    <p:sldId id="315" r:id="rId39"/>
    <p:sldId id="299" r:id="rId40"/>
    <p:sldId id="1384" r:id="rId41"/>
    <p:sldId id="1372" r:id="rId42"/>
    <p:sldId id="1385" r:id="rId43"/>
    <p:sldId id="443" r:id="rId44"/>
    <p:sldId id="445" r:id="rId45"/>
    <p:sldId id="446" r:id="rId46"/>
    <p:sldId id="444" r:id="rId47"/>
    <p:sldId id="1400" r:id="rId48"/>
    <p:sldId id="448" r:id="rId49"/>
    <p:sldId id="321" r:id="rId50"/>
    <p:sldId id="364" r:id="rId51"/>
    <p:sldId id="322" r:id="rId52"/>
    <p:sldId id="323" r:id="rId53"/>
    <p:sldId id="341" r:id="rId54"/>
    <p:sldId id="1379" r:id="rId55"/>
    <p:sldId id="346" r:id="rId56"/>
    <p:sldId id="332" r:id="rId57"/>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Hind Light" charset="0"/>
        <a:ea typeface="ＭＳ Ｐゴシック" charset="-128"/>
        <a:cs typeface="+mn-cs"/>
      </a:defRPr>
    </a:lvl1pPr>
    <a:lvl2pPr marL="457200" algn="l" rtl="0" fontAlgn="base">
      <a:spcBef>
        <a:spcPct val="0"/>
      </a:spcBef>
      <a:spcAft>
        <a:spcPct val="0"/>
      </a:spcAft>
      <a:defRPr kern="1200">
        <a:solidFill>
          <a:schemeClr val="tx1"/>
        </a:solidFill>
        <a:latin typeface="Hind Light" charset="0"/>
        <a:ea typeface="ＭＳ Ｐゴシック" charset="-128"/>
        <a:cs typeface="+mn-cs"/>
      </a:defRPr>
    </a:lvl2pPr>
    <a:lvl3pPr marL="914400" algn="l" rtl="0" fontAlgn="base">
      <a:spcBef>
        <a:spcPct val="0"/>
      </a:spcBef>
      <a:spcAft>
        <a:spcPct val="0"/>
      </a:spcAft>
      <a:defRPr kern="1200">
        <a:solidFill>
          <a:schemeClr val="tx1"/>
        </a:solidFill>
        <a:latin typeface="Hind Light" charset="0"/>
        <a:ea typeface="ＭＳ Ｐゴシック" charset="-128"/>
        <a:cs typeface="+mn-cs"/>
      </a:defRPr>
    </a:lvl3pPr>
    <a:lvl4pPr marL="1371600" algn="l" rtl="0" fontAlgn="base">
      <a:spcBef>
        <a:spcPct val="0"/>
      </a:spcBef>
      <a:spcAft>
        <a:spcPct val="0"/>
      </a:spcAft>
      <a:defRPr kern="1200">
        <a:solidFill>
          <a:schemeClr val="tx1"/>
        </a:solidFill>
        <a:latin typeface="Hind Light" charset="0"/>
        <a:ea typeface="ＭＳ Ｐゴシック" charset="-128"/>
        <a:cs typeface="+mn-cs"/>
      </a:defRPr>
    </a:lvl4pPr>
    <a:lvl5pPr marL="1828800" algn="l" rtl="0" fontAlgn="base">
      <a:spcBef>
        <a:spcPct val="0"/>
      </a:spcBef>
      <a:spcAft>
        <a:spcPct val="0"/>
      </a:spcAft>
      <a:defRPr kern="1200">
        <a:solidFill>
          <a:schemeClr val="tx1"/>
        </a:solidFill>
        <a:latin typeface="Hind Light" charset="0"/>
        <a:ea typeface="ＭＳ Ｐゴシック" charset="-128"/>
        <a:cs typeface="+mn-cs"/>
      </a:defRPr>
    </a:lvl5pPr>
    <a:lvl6pPr marL="2286000" algn="l" defTabSz="914400" rtl="0" eaLnBrk="1" latinLnBrk="0" hangingPunct="1">
      <a:defRPr kern="1200">
        <a:solidFill>
          <a:schemeClr val="tx1"/>
        </a:solidFill>
        <a:latin typeface="Hind Light" charset="0"/>
        <a:ea typeface="ＭＳ Ｐゴシック" charset="-128"/>
        <a:cs typeface="+mn-cs"/>
      </a:defRPr>
    </a:lvl6pPr>
    <a:lvl7pPr marL="2743200" algn="l" defTabSz="914400" rtl="0" eaLnBrk="1" latinLnBrk="0" hangingPunct="1">
      <a:defRPr kern="1200">
        <a:solidFill>
          <a:schemeClr val="tx1"/>
        </a:solidFill>
        <a:latin typeface="Hind Light" charset="0"/>
        <a:ea typeface="ＭＳ Ｐゴシック" charset="-128"/>
        <a:cs typeface="+mn-cs"/>
      </a:defRPr>
    </a:lvl7pPr>
    <a:lvl8pPr marL="3200400" algn="l" defTabSz="914400" rtl="0" eaLnBrk="1" latinLnBrk="0" hangingPunct="1">
      <a:defRPr kern="1200">
        <a:solidFill>
          <a:schemeClr val="tx1"/>
        </a:solidFill>
        <a:latin typeface="Hind Light" charset="0"/>
        <a:ea typeface="ＭＳ Ｐゴシック" charset="-128"/>
        <a:cs typeface="+mn-cs"/>
      </a:defRPr>
    </a:lvl8pPr>
    <a:lvl9pPr marL="3657600" algn="l" defTabSz="914400" rtl="0" eaLnBrk="1" latinLnBrk="0" hangingPunct="1">
      <a:defRPr kern="1200">
        <a:solidFill>
          <a:schemeClr val="tx1"/>
        </a:solidFill>
        <a:latin typeface="Hind Light" charset="0"/>
        <a:ea typeface="ＭＳ Ｐゴシック" charset="-128"/>
        <a:cs typeface="+mn-cs"/>
      </a:defRPr>
    </a:lvl9pPr>
  </p:defaultTextStyle>
  <p:extLst>
    <p:ext uri="{521415D9-36F7-43E2-AB2F-B90AF26B5E84}">
      <p14:sectionLst xmlns:p14="http://schemas.microsoft.com/office/powerpoint/2010/main">
        <p14:section name="Default Section" id="{F145290E-C600-BE4D-A251-3391CC4697B2}">
          <p14:sldIdLst>
            <p14:sldId id="256"/>
            <p14:sldId id="1373"/>
          </p14:sldIdLst>
        </p14:section>
        <p14:section name="Why measure the Internet" id="{25BA3335-4181-8D48-8D9E-728E220ABC25}">
          <p14:sldIdLst>
            <p14:sldId id="257"/>
            <p14:sldId id="401"/>
            <p14:sldId id="280"/>
            <p14:sldId id="423"/>
          </p14:sldIdLst>
        </p14:section>
        <p14:section name="Resilience" id="{F45B2C5C-6F40-462E-9724-DF366CDF62D9}">
          <p14:sldIdLst>
            <p14:sldId id="1374"/>
            <p14:sldId id="1381"/>
            <p14:sldId id="1382"/>
            <p14:sldId id="1380"/>
            <p14:sldId id="298"/>
            <p14:sldId id="1397"/>
            <p14:sldId id="1398"/>
            <p14:sldId id="436"/>
            <p14:sldId id="331"/>
            <p14:sldId id="365"/>
            <p14:sldId id="425"/>
            <p14:sldId id="1388"/>
            <p14:sldId id="1389"/>
            <p14:sldId id="1390"/>
            <p14:sldId id="1391"/>
            <p14:sldId id="1376"/>
            <p14:sldId id="1387"/>
            <p14:sldId id="415"/>
            <p14:sldId id="426"/>
            <p14:sldId id="351"/>
            <p14:sldId id="417"/>
            <p14:sldId id="427"/>
            <p14:sldId id="376"/>
            <p14:sldId id="1392"/>
            <p14:sldId id="1394"/>
            <p14:sldId id="1395"/>
            <p14:sldId id="1396"/>
            <p14:sldId id="1393"/>
            <p14:sldId id="1399"/>
            <p14:sldId id="420"/>
            <p14:sldId id="428"/>
          </p14:sldIdLst>
        </p14:section>
        <p14:section name="Limitations of measuring the Internet" id="{E37DE321-5DFC-4583-8BF8-2831F04EC713}">
          <p14:sldIdLst>
            <p14:sldId id="315"/>
            <p14:sldId id="299"/>
          </p14:sldIdLst>
        </p14:section>
        <p14:section name="Shutdowns" id="{9C410729-D951-524F-AB8C-933BE806E9C3}">
          <p14:sldIdLst/>
        </p14:section>
        <p14:section name="Fragmentation" id="{40128F5F-2E22-48A7-A3DA-9727ED950261}">
          <p14:sldIdLst>
            <p14:sldId id="1384"/>
            <p14:sldId id="1372"/>
            <p14:sldId id="1385"/>
            <p14:sldId id="443"/>
            <p14:sldId id="445"/>
            <p14:sldId id="446"/>
            <p14:sldId id="444"/>
            <p14:sldId id="1400"/>
            <p14:sldId id="448"/>
            <p14:sldId id="321"/>
            <p14:sldId id="364"/>
            <p14:sldId id="322"/>
            <p14:sldId id="323"/>
          </p14:sldIdLst>
        </p14:section>
        <p14:section name="Discussion" id="{D7F01E57-FC51-6240-9FD6-7CAFCA631821}">
          <p14:sldIdLst>
            <p14:sldId id="341"/>
            <p14:sldId id="1379"/>
          </p14:sldIdLst>
        </p14:section>
        <p14:section name="Conclusion" id="{1738C892-DB7F-1642-914F-1BBF349E9F56}">
          <p14:sldIdLst>
            <p14:sldId id="346"/>
            <p14:sldId id="332"/>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759534A-78F0-6319-7639-6452569989AF}" name="Amreesh Phokeer" initials="AP" userId="ZqPIBpWZlG21yMjDxBjIEvIEyb4EyzrHIWr46/ZklCQ="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14"/>
    <a:srgbClr val="0E0C31"/>
    <a:srgbClr val="000034"/>
    <a:srgbClr val="7A15ED"/>
    <a:srgbClr val="878787"/>
    <a:srgbClr val="DFE0DE"/>
    <a:srgbClr val="ED7D31"/>
    <a:srgbClr val="3CAE9E"/>
    <a:srgbClr val="EECA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650"/>
    <p:restoredTop sz="80364"/>
  </p:normalViewPr>
  <p:slideViewPr>
    <p:cSldViewPr snapToGrid="0">
      <p:cViewPr>
        <p:scale>
          <a:sx n="75" d="100"/>
          <a:sy n="75" d="100"/>
        </p:scale>
        <p:origin x="904" y="144"/>
      </p:cViewPr>
      <p:guideLst>
        <p:guide orient="horz" pos="2160"/>
        <p:guide pos="3840"/>
      </p:guideLst>
    </p:cSldViewPr>
  </p:slideViewPr>
  <p:notesTextViewPr>
    <p:cViewPr>
      <p:scale>
        <a:sx n="100" d="100"/>
        <a:sy n="100" d="100"/>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8/10/relationships/authors" Targe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E98BAE-C84A-694A-898B-5CF88760D6F5}" type="datetimeFigureOut">
              <a:rPr lang="en-US" smtClean="0"/>
              <a:t>5/27/24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2F491E-6BDF-894F-89D9-4BED6DF379E7}" type="slidenum">
              <a:rPr lang="en-US" smtClean="0"/>
              <a:t>‹#›</a:t>
            </a:fld>
            <a:endParaRPr lang="en-US"/>
          </a:p>
        </p:txBody>
      </p:sp>
    </p:spTree>
    <p:extLst>
      <p:ext uri="{BB962C8B-B14F-4D97-AF65-F5344CB8AC3E}">
        <p14:creationId xmlns:p14="http://schemas.microsoft.com/office/powerpoint/2010/main" val="16370020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dirty="0">
                <a:latin typeface="+mn-lt"/>
                <a:ea typeface="+mn-ea"/>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E74FA06C-4A8C-0E48-B922-007B77153C27}" type="datetimeFigureOut">
              <a:rPr lang="en-GB" altLang="en-US"/>
              <a:pPr/>
              <a:t>27/05/2024</a:t>
            </a:fld>
            <a:endParaRPr lang="en-GB" alt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dirty="0">
                <a:latin typeface="+mn-lt"/>
                <a:ea typeface="+mn-ea"/>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B620D7F3-EDE1-C147-A04A-D4416A638280}" type="slidenum">
              <a:rPr lang="en-GB" altLang="en-US"/>
              <a:pPr/>
              <a:t>‹#›</a:t>
            </a:fld>
            <a:endParaRPr lang="en-GB" altLang="en-US"/>
          </a:p>
        </p:txBody>
      </p:sp>
    </p:spTree>
    <p:extLst>
      <p:ext uri="{BB962C8B-B14F-4D97-AF65-F5344CB8AC3E}">
        <p14:creationId xmlns:p14="http://schemas.microsoft.com/office/powerpoint/2010/main" val="192066350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ＭＳ Ｐゴシック" charset="-128"/>
        <a:cs typeface="+mn-cs"/>
      </a:defRPr>
    </a:lvl1pPr>
    <a:lvl2pPr marL="457200" algn="l" rtl="0" fontAlgn="base">
      <a:spcBef>
        <a:spcPct val="30000"/>
      </a:spcBef>
      <a:spcAft>
        <a:spcPct val="0"/>
      </a:spcAft>
      <a:defRPr sz="1200" kern="1200">
        <a:solidFill>
          <a:schemeClr val="tx1"/>
        </a:solidFill>
        <a:latin typeface="+mn-lt"/>
        <a:ea typeface="ＭＳ Ｐゴシック" charset="-128"/>
        <a:cs typeface="+mn-cs"/>
      </a:defRPr>
    </a:lvl2pPr>
    <a:lvl3pPr marL="914400" algn="l" rtl="0" fontAlgn="base">
      <a:spcBef>
        <a:spcPct val="30000"/>
      </a:spcBef>
      <a:spcAft>
        <a:spcPct val="0"/>
      </a:spcAft>
      <a:defRPr sz="1200" kern="1200">
        <a:solidFill>
          <a:schemeClr val="tx1"/>
        </a:solidFill>
        <a:latin typeface="+mn-lt"/>
        <a:ea typeface="ＭＳ Ｐゴシック" charset="-128"/>
        <a:cs typeface="+mn-cs"/>
      </a:defRPr>
    </a:lvl3pPr>
    <a:lvl4pPr marL="1371600" algn="l" rtl="0" fontAlgn="base">
      <a:spcBef>
        <a:spcPct val="30000"/>
      </a:spcBef>
      <a:spcAft>
        <a:spcPct val="0"/>
      </a:spcAft>
      <a:defRPr sz="1200" kern="1200">
        <a:solidFill>
          <a:schemeClr val="tx1"/>
        </a:solidFill>
        <a:latin typeface="+mn-lt"/>
        <a:ea typeface="ＭＳ Ｐゴシック" charset="-128"/>
        <a:cs typeface="+mn-cs"/>
      </a:defRPr>
    </a:lvl4pPr>
    <a:lvl5pPr marL="1828800" algn="l" rtl="0" fontAlgn="base">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pulse.internetsociety.org/wp-content/uploads/2024/03/ISOC-50-50-Methodology_v2.0_Jan_2024.pdf"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ulse.internetsociety.org/partner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solidFill>
                  <a:srgbClr val="0E101A"/>
                </a:solidFill>
                <a:effectLst/>
                <a:latin typeface="Calibri"/>
                <a:ea typeface="Calibri" panose="020F0502020204030204" pitchFamily="34" charset="0"/>
                <a:cs typeface="Calibri"/>
              </a:rPr>
              <a:t>Good afternoon.</a:t>
            </a:r>
          </a:p>
          <a:p>
            <a:pPr>
              <a:lnSpc>
                <a:spcPct val="107000"/>
              </a:lnSpc>
              <a:spcAft>
                <a:spcPts val="800"/>
              </a:spcAft>
            </a:pPr>
            <a:r>
              <a:rPr lang="en-US" sz="1800" dirty="0">
                <a:solidFill>
                  <a:srgbClr val="0E101A"/>
                </a:solidFill>
                <a:effectLst/>
                <a:latin typeface="Calibri"/>
                <a:ea typeface="Calibri" panose="020F0502020204030204" pitchFamily="34" charset="0"/>
                <a:cs typeface="Calibri"/>
              </a:rPr>
              <a:t>First, thank you to the organizers for putting on and inviting us to present and to </a:t>
            </a:r>
            <a:r>
              <a:rPr lang="en-US" sz="1800" dirty="0">
                <a:solidFill>
                  <a:srgbClr val="0E101A"/>
                </a:solidFill>
                <a:latin typeface="Calibri"/>
                <a:ea typeface="Calibri" panose="020F0502020204030204" pitchFamily="34" charset="0"/>
                <a:cs typeface="Calibri"/>
              </a:rPr>
              <a:t>everyone here who are participating</a:t>
            </a:r>
            <a:r>
              <a:rPr lang="en-US" sz="1800" dirty="0">
                <a:solidFill>
                  <a:srgbClr val="0E101A"/>
                </a:solidFill>
                <a:effectLst/>
                <a:latin typeface="Calibri"/>
                <a:ea typeface="Calibri" panose="020F0502020204030204" pitchFamily="34" charset="0"/>
                <a:cs typeface="Calibri"/>
              </a:rPr>
              <a:t>.</a:t>
            </a:r>
            <a:endParaRPr lang="en-AU" sz="1800" dirty="0">
              <a:effectLst/>
              <a:latin typeface="Calibri"/>
              <a:ea typeface="Calibri" panose="020F0502020204030204" pitchFamily="34" charset="0"/>
              <a:cs typeface="Times New Roman" panose="02020603050405020304" pitchFamily="18" charset="0"/>
            </a:endParaRPr>
          </a:p>
          <a:p>
            <a:pPr>
              <a:lnSpc>
                <a:spcPct val="107000"/>
              </a:lnSpc>
              <a:spcAft>
                <a:spcPts val="800"/>
              </a:spcAft>
            </a:pPr>
            <a:r>
              <a:rPr lang="en-US" sz="1800" dirty="0">
                <a:solidFill>
                  <a:srgbClr val="0E101A"/>
                </a:solidFill>
                <a:effectLst/>
                <a:latin typeface="Calibri"/>
                <a:ea typeface="Calibri" panose="020F0502020204030204" pitchFamily="34" charset="0"/>
                <a:cs typeface="Calibri"/>
              </a:rPr>
              <a:t>Today, I will talk about the Internet Society’s efforts to understand the global Internet's health, availability, and evolution and gain your feedback on how we </a:t>
            </a:r>
            <a:r>
              <a:rPr lang="en-US" sz="1800" dirty="0">
                <a:solidFill>
                  <a:srgbClr val="0E101A"/>
                </a:solidFill>
                <a:latin typeface="Calibri"/>
                <a:ea typeface="Calibri" panose="020F0502020204030204" pitchFamily="34" charset="0"/>
                <a:cs typeface="Calibri"/>
              </a:rPr>
              <a:t>can empower the measurement community as well as decision makers and civil society groups to use this information in your and their research, development and advocacy efforts</a:t>
            </a:r>
            <a:r>
              <a:rPr lang="en-US" sz="1800" dirty="0">
                <a:solidFill>
                  <a:srgbClr val="0E101A"/>
                </a:solidFill>
                <a:effectLst/>
                <a:latin typeface="Calibri"/>
                <a:ea typeface="Calibri" panose="020F0502020204030204" pitchFamily="34" charset="0"/>
                <a:cs typeface="Calibri"/>
              </a:rPr>
              <a:t>.</a:t>
            </a:r>
            <a:endParaRPr lang="en-AU" sz="1800" dirty="0">
              <a:effectLst/>
              <a:latin typeface="Calibri"/>
              <a:ea typeface="Calibri" panose="020F0502020204030204" pitchFamily="34" charset="0"/>
              <a:cs typeface="Calibri"/>
            </a:endParaRPr>
          </a:p>
          <a:p>
            <a:pPr>
              <a:lnSpc>
                <a:spcPct val="107000"/>
              </a:lnSpc>
              <a:spcAft>
                <a:spcPts val="800"/>
              </a:spcAft>
            </a:pPr>
            <a:r>
              <a:rPr lang="en-US" sz="1800" dirty="0">
                <a:solidFill>
                  <a:srgbClr val="0E101A"/>
                </a:solidFill>
                <a:effectLst/>
                <a:latin typeface="Calibri"/>
                <a:ea typeface="Calibri" panose="020F0502020204030204" pitchFamily="34" charset="0"/>
                <a:cs typeface="Calibri"/>
              </a:rPr>
              <a:t>What I hope you leave here today with is </a:t>
            </a:r>
            <a:r>
              <a:rPr lang="en-US" sz="1800" dirty="0">
                <a:solidFill>
                  <a:srgbClr val="0E101A"/>
                </a:solidFill>
                <a:latin typeface="Calibri"/>
                <a:ea typeface="Calibri" panose="020F0502020204030204" pitchFamily="34" charset="0"/>
                <a:cs typeface="Calibri"/>
              </a:rPr>
              <a:t>that it is worth keeping</a:t>
            </a:r>
            <a:r>
              <a:rPr lang="en-US" sz="1800" dirty="0">
                <a:solidFill>
                  <a:srgbClr val="0E101A"/>
                </a:solidFill>
                <a:effectLst/>
                <a:latin typeface="Calibri"/>
                <a:ea typeface="Calibri" panose="020F0502020204030204" pitchFamily="34" charset="0"/>
                <a:cs typeface="Calibri"/>
              </a:rPr>
              <a:t> abreast of the resilience of your and your neighboring country’s Internet ecosystems, as there is plenty to learn from the strengths and weaknesses and plenty of insight that you can offer to improve the overall health </a:t>
            </a:r>
            <a:r>
              <a:rPr lang="en-US" sz="1800" dirty="0">
                <a:solidFill>
                  <a:srgbClr val="0E101A"/>
                </a:solidFill>
                <a:latin typeface="Calibri"/>
                <a:ea typeface="Calibri" panose="020F0502020204030204" pitchFamily="34" charset="0"/>
                <a:cs typeface="Calibri"/>
              </a:rPr>
              <a:t>and security of</a:t>
            </a:r>
            <a:r>
              <a:rPr lang="en-US" sz="1800" dirty="0">
                <a:solidFill>
                  <a:srgbClr val="0E101A"/>
                </a:solidFill>
                <a:effectLst/>
                <a:latin typeface="Calibri"/>
                <a:ea typeface="Calibri" panose="020F0502020204030204" pitchFamily="34" charset="0"/>
                <a:cs typeface="Calibri"/>
              </a:rPr>
              <a:t> the Internet.</a:t>
            </a:r>
            <a:r>
              <a:rPr lang="en-US" sz="1800" dirty="0">
                <a:solidFill>
                  <a:srgbClr val="0E101A"/>
                </a:solidFill>
                <a:latin typeface="Calibri"/>
                <a:ea typeface="Calibri" panose="020F0502020204030204" pitchFamily="34" charset="0"/>
                <a:cs typeface="Calibri"/>
              </a:rPr>
              <a:t> </a:t>
            </a:r>
            <a:endParaRPr lang="en-AU" sz="1800" dirty="0">
              <a:effectLst/>
              <a:latin typeface="Calibri"/>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620D7F3-EDE1-C147-A04A-D4416A638280}" type="slidenum">
              <a:rPr lang="en-GB" altLang="en-US" smtClean="0"/>
              <a:pPr/>
              <a:t>1</a:t>
            </a:fld>
            <a:endParaRPr lang="en-GB" altLang="en-US"/>
          </a:p>
        </p:txBody>
      </p:sp>
    </p:spTree>
    <p:extLst>
      <p:ext uri="{BB962C8B-B14F-4D97-AF65-F5344CB8AC3E}">
        <p14:creationId xmlns:p14="http://schemas.microsoft.com/office/powerpoint/2010/main" val="2116125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When measuring Internet resilience we are looking at factors that help with maintaining an acceptable level of service in the face of faults and challenges to normal operation. </a:t>
            </a:r>
          </a:p>
        </p:txBody>
      </p:sp>
      <p:sp>
        <p:nvSpPr>
          <p:cNvPr id="4" name="Slide Number Placeholder 3"/>
          <p:cNvSpPr>
            <a:spLocks noGrp="1"/>
          </p:cNvSpPr>
          <p:nvPr>
            <p:ph type="sldNum" sz="quarter" idx="5"/>
          </p:nvPr>
        </p:nvSpPr>
        <p:spPr/>
        <p:txBody>
          <a:bodyPr/>
          <a:lstStyle/>
          <a:p>
            <a:fld id="{B620D7F3-EDE1-C147-A04A-D4416A638280}" type="slidenum">
              <a:rPr lang="en-GB" altLang="en-US" smtClean="0"/>
              <a:pPr/>
              <a:t>10</a:t>
            </a:fld>
            <a:endParaRPr lang="en-GB" altLang="en-US"/>
          </a:p>
        </p:txBody>
      </p:sp>
    </p:spTree>
    <p:extLst>
      <p:ext uri="{BB962C8B-B14F-4D97-AF65-F5344CB8AC3E}">
        <p14:creationId xmlns:p14="http://schemas.microsoft.com/office/powerpoint/2010/main" val="3901531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7000"/>
              </a:lnSpc>
              <a:spcBef>
                <a:spcPct val="30000"/>
              </a:spcBef>
              <a:spcAft>
                <a:spcPts val="800"/>
              </a:spcAft>
              <a:buClrTx/>
              <a:buSzTx/>
              <a:buFontTx/>
              <a:buNone/>
              <a:tabLst/>
              <a:defRPr/>
            </a:pPr>
            <a:r>
              <a:rPr lang="en-US" sz="1800" dirty="0"/>
              <a:t>In this Pulse focus area we track resiliency metrics using the Internet Resilience Index to help support the development of policies and infrastructure to improve Internet resilience at the local, regional, and global level.</a:t>
            </a:r>
          </a:p>
          <a:p>
            <a:pPr>
              <a:lnSpc>
                <a:spcPct val="107000"/>
              </a:lnSpc>
              <a:spcAft>
                <a:spcPts val="800"/>
              </a:spcAft>
            </a:pPr>
            <a:br>
              <a:rPr lang="en-US" sz="1800" dirty="0">
                <a:solidFill>
                  <a:srgbClr val="0E101A"/>
                </a:solidFill>
                <a:effectLst/>
                <a:latin typeface="Calibri"/>
                <a:ea typeface="Calibri" panose="020F0502020204030204" pitchFamily="34" charset="0"/>
                <a:cs typeface="Calibri"/>
              </a:rPr>
            </a:br>
            <a:r>
              <a:rPr lang="en-US" sz="1800" dirty="0">
                <a:solidFill>
                  <a:srgbClr val="0E101A"/>
                </a:solidFill>
                <a:effectLst/>
                <a:latin typeface="Calibri"/>
                <a:ea typeface="Calibri" panose="020F0502020204030204" pitchFamily="34" charset="0"/>
                <a:cs typeface="Calibri"/>
              </a:rPr>
              <a:t>The IRI draws upon more than 20 open data sources and uses best practice methodologies to calculate a snapshot of a country’s Internet resilience in terms of its:</a:t>
            </a:r>
            <a:r>
              <a:rPr lang="en-US" sz="1800" dirty="0">
                <a:solidFill>
                  <a:srgbClr val="0E101A"/>
                </a:solidFill>
                <a:latin typeface="Calibri"/>
                <a:ea typeface="Calibri" panose="020F0502020204030204" pitchFamily="34" charset="0"/>
                <a:cs typeface="Calibri"/>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Symbol" pitchFamily="2" charset="2"/>
              <a:buChar char=""/>
            </a:pPr>
            <a:r>
              <a:rPr lang="en-US" sz="1800" dirty="0">
                <a:solidFill>
                  <a:srgbClr val="0E101A"/>
                </a:solidFill>
                <a:effectLst/>
                <a:latin typeface="Calibri"/>
                <a:ea typeface="Calibri" panose="020F0502020204030204" pitchFamily="34" charset="0"/>
                <a:cs typeface="Calibri"/>
              </a:rPr>
              <a:t>Infrastructure</a:t>
            </a:r>
            <a:r>
              <a:rPr lang="en-US" sz="1800" dirty="0">
                <a:solidFill>
                  <a:srgbClr val="0E101A"/>
                </a:solidFill>
                <a:latin typeface="Calibri"/>
                <a:ea typeface="Calibri" panose="020F0502020204030204" pitchFamily="34" charset="0"/>
                <a:cs typeface="Calibri"/>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Symbol" pitchFamily="2" charset="2"/>
              <a:buChar char=""/>
            </a:pPr>
            <a:r>
              <a:rPr lang="en-US" sz="1800" dirty="0">
                <a:solidFill>
                  <a:srgbClr val="0E101A"/>
                </a:solidFill>
                <a:effectLst/>
                <a:latin typeface="Calibri"/>
                <a:ea typeface="Calibri" panose="020F0502020204030204" pitchFamily="34" charset="0"/>
                <a:cs typeface="Calibri"/>
              </a:rPr>
              <a:t>Performance</a:t>
            </a:r>
            <a:r>
              <a:rPr lang="en-US" sz="1800" dirty="0">
                <a:solidFill>
                  <a:srgbClr val="0E101A"/>
                </a:solidFill>
                <a:latin typeface="Calibri"/>
                <a:ea typeface="Calibri" panose="020F0502020204030204" pitchFamily="34" charset="0"/>
                <a:cs typeface="Calibri"/>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Symbol" pitchFamily="2" charset="2"/>
              <a:buChar char=""/>
            </a:pPr>
            <a:r>
              <a:rPr lang="en-US" sz="1800" dirty="0">
                <a:solidFill>
                  <a:srgbClr val="0E101A"/>
                </a:solidFill>
                <a:effectLst/>
                <a:latin typeface="Calibri"/>
                <a:ea typeface="Calibri" panose="020F0502020204030204" pitchFamily="34" charset="0"/>
                <a:cs typeface="Calibri"/>
              </a:rPr>
              <a:t>Security</a:t>
            </a:r>
            <a:r>
              <a:rPr lang="en-US" sz="1800" dirty="0">
                <a:solidFill>
                  <a:srgbClr val="0E101A"/>
                </a:solidFill>
                <a:latin typeface="Calibri"/>
                <a:ea typeface="Calibri" panose="020F0502020204030204" pitchFamily="34" charset="0"/>
                <a:cs typeface="Calibri"/>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itchFamily="2" charset="2"/>
              <a:buChar char=""/>
            </a:pPr>
            <a:r>
              <a:rPr lang="en-US" sz="1800" dirty="0">
                <a:solidFill>
                  <a:srgbClr val="0E101A"/>
                </a:solidFill>
                <a:effectLst/>
                <a:latin typeface="Calibri"/>
                <a:ea typeface="Calibri" panose="020F0502020204030204" pitchFamily="34" charset="0"/>
                <a:cs typeface="Calibri"/>
              </a:rPr>
              <a:t>Market Readiness</a:t>
            </a:r>
            <a:r>
              <a:rPr lang="en-US" sz="1800" dirty="0">
                <a:solidFill>
                  <a:srgbClr val="0E101A"/>
                </a:solidFill>
                <a:latin typeface="Calibri"/>
                <a:ea typeface="Calibri" panose="020F0502020204030204" pitchFamily="34" charset="0"/>
                <a:cs typeface="Calibri"/>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800" dirty="0">
              <a:solidFill>
                <a:srgbClr val="0E101A"/>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AU" sz="2800" dirty="0">
              <a:effectLst/>
              <a:latin typeface="Hind Light" panose="02000000000000000000" pitchFamily="2" charset="77"/>
            </a:endParaRPr>
          </a:p>
          <a:p>
            <a:pPr>
              <a:lnSpc>
                <a:spcPct val="107000"/>
              </a:lnSpc>
              <a:spcAft>
                <a:spcPts val="800"/>
              </a:spcAft>
            </a:pPr>
            <a:endParaRPr lang="en-US" sz="1800" dirty="0">
              <a:solidFill>
                <a:srgbClr val="0E101A"/>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B620D7F3-EDE1-C147-A04A-D4416A638280}" type="slidenum">
              <a:rPr lang="en-GB" altLang="en-US" smtClean="0"/>
              <a:pPr/>
              <a:t>11</a:t>
            </a:fld>
            <a:endParaRPr lang="en-GB" altLang="en-US"/>
          </a:p>
        </p:txBody>
      </p:sp>
    </p:spTree>
    <p:extLst>
      <p:ext uri="{BB962C8B-B14F-4D97-AF65-F5344CB8AC3E}">
        <p14:creationId xmlns:p14="http://schemas.microsoft.com/office/powerpoint/2010/main" val="3976109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AU" sz="1800" dirty="0">
                <a:effectLst/>
                <a:latin typeface="Hind Light" panose="02000000000000000000" pitchFamily="2" charset="77"/>
              </a:rPr>
              <a:t>The following criteria are used when selecting the datasets: </a:t>
            </a:r>
          </a:p>
          <a:p>
            <a:endParaRPr lang="en-AU" sz="1200" dirty="0">
              <a:effectLst/>
              <a:latin typeface="Hind Light" panose="02000000000000000000" pitchFamily="2" charset="77"/>
            </a:endParaRPr>
          </a:p>
          <a:p>
            <a:pPr>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620D7F3-EDE1-C147-A04A-D4416A638280}" type="slidenum">
              <a:rPr lang="en-GB" altLang="en-US" smtClean="0"/>
              <a:pPr/>
              <a:t>12</a:t>
            </a:fld>
            <a:endParaRPr lang="en-GB" altLang="en-US"/>
          </a:p>
        </p:txBody>
      </p:sp>
    </p:spTree>
    <p:extLst>
      <p:ext uri="{BB962C8B-B14F-4D97-AF65-F5344CB8AC3E}">
        <p14:creationId xmlns:p14="http://schemas.microsoft.com/office/powerpoint/2010/main" val="4272589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solidFill>
                  <a:srgbClr val="23366D"/>
                </a:solidFill>
                <a:effectLst/>
                <a:latin typeface="Hind Light" panose="02000000000000000000" pitchFamily="2" charset="77"/>
              </a:rPr>
              <a:t> </a:t>
            </a:r>
            <a:r>
              <a:rPr lang="en-AU" dirty="0">
                <a:effectLst/>
                <a:latin typeface="Hind Light" panose="02000000000000000000" pitchFamily="2" charset="77"/>
              </a:rPr>
              <a:t>There are three main types of indicators that have been used to calculate the IRI: </a:t>
            </a:r>
          </a:p>
          <a:p>
            <a:pPr marL="228600" indent="-228600">
              <a:buAutoNum type="arabicPeriod"/>
            </a:pPr>
            <a:r>
              <a:rPr lang="en-AU" dirty="0">
                <a:effectLst/>
                <a:latin typeface="Hind Light" panose="02000000000000000000" pitchFamily="2" charset="77"/>
              </a:rPr>
              <a:t>Direct indicator</a:t>
            </a:r>
          </a:p>
          <a:p>
            <a:pPr marL="228600" indent="-228600">
              <a:buAutoNum type="arabicPeriod"/>
            </a:pPr>
            <a:r>
              <a:rPr lang="en-AU" dirty="0">
                <a:effectLst/>
                <a:latin typeface="Hind Light" panose="02000000000000000000" pitchFamily="2" charset="77"/>
              </a:rPr>
              <a:t>Composite indicator </a:t>
            </a:r>
          </a:p>
          <a:p>
            <a:pPr marL="228600" indent="-228600">
              <a:buAutoNum type="arabicPeriod"/>
            </a:pPr>
            <a:r>
              <a:rPr lang="en-AU" dirty="0">
                <a:effectLst/>
                <a:latin typeface="Hind Light" panose="02000000000000000000" pitchFamily="2" charset="77"/>
              </a:rPr>
              <a:t>Proxy indicator</a:t>
            </a:r>
            <a:endParaRPr lang="en-US" dirty="0"/>
          </a:p>
        </p:txBody>
      </p:sp>
      <p:sp>
        <p:nvSpPr>
          <p:cNvPr id="4" name="Slide Number Placeholder 3"/>
          <p:cNvSpPr>
            <a:spLocks noGrp="1"/>
          </p:cNvSpPr>
          <p:nvPr>
            <p:ph type="sldNum" sz="quarter" idx="5"/>
          </p:nvPr>
        </p:nvSpPr>
        <p:spPr/>
        <p:txBody>
          <a:bodyPr/>
          <a:lstStyle/>
          <a:p>
            <a:fld id="{B620D7F3-EDE1-C147-A04A-D4416A638280}" type="slidenum">
              <a:rPr lang="en-GB" altLang="en-US" smtClean="0"/>
              <a:pPr/>
              <a:t>13</a:t>
            </a:fld>
            <a:endParaRPr lang="en-GB" altLang="en-US"/>
          </a:p>
        </p:txBody>
      </p:sp>
    </p:spTree>
    <p:extLst>
      <p:ext uri="{BB962C8B-B14F-4D97-AF65-F5344CB8AC3E}">
        <p14:creationId xmlns:p14="http://schemas.microsoft.com/office/powerpoint/2010/main" val="2126964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dirty="0">
                <a:solidFill>
                  <a:srgbClr val="0E101A"/>
                </a:solidFill>
                <a:effectLst/>
                <a:latin typeface="Calibri" panose="020F0502020204030204" pitchFamily="34" charset="0"/>
                <a:ea typeface="Calibri" panose="020F0502020204030204" pitchFamily="34" charset="0"/>
                <a:cs typeface="Calibri" panose="020F0502020204030204" pitchFamily="34" charset="0"/>
              </a:rPr>
              <a:t>So as I mentioned, the IRI provides an overview of global Internet resilience, which you can navigate to each of the 170 countries it measures via the map or you can filter by region.</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620D7F3-EDE1-C147-A04A-D4416A638280}" type="slidenum">
              <a:rPr lang="en-GB" altLang="en-US" smtClean="0"/>
              <a:pPr/>
              <a:t>14</a:t>
            </a:fld>
            <a:endParaRPr lang="en-GB" altLang="en-US"/>
          </a:p>
        </p:txBody>
      </p:sp>
    </p:spTree>
    <p:extLst>
      <p:ext uri="{BB962C8B-B14F-4D97-AF65-F5344CB8AC3E}">
        <p14:creationId xmlns:p14="http://schemas.microsoft.com/office/powerpoint/2010/main" val="2744901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solidFill>
                  <a:srgbClr val="0E101A"/>
                </a:solidFill>
                <a:latin typeface="Calibri"/>
                <a:ea typeface="Calibri" panose="020F0502020204030204" pitchFamily="34" charset="0"/>
                <a:cs typeface="Calibri"/>
              </a:rPr>
              <a:t>If we look at each region we can see </a:t>
            </a:r>
            <a:r>
              <a:rPr lang="en-US" sz="1800" dirty="0">
                <a:solidFill>
                  <a:srgbClr val="0E101A"/>
                </a:solidFill>
                <a:effectLst/>
                <a:latin typeface="Calibri"/>
                <a:ea typeface="Calibri" panose="020F0502020204030204" pitchFamily="34" charset="0"/>
                <a:cs typeface="Calibri"/>
              </a:rPr>
              <a:t>Asia collectively has the second most resilient ecosystem of the five regions in the world.</a:t>
            </a:r>
            <a:endParaRPr lang="en-AU" sz="1800" dirty="0">
              <a:effectLst/>
              <a:latin typeface="Calibri"/>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fld id="{B620D7F3-EDE1-C147-A04A-D4416A638280}" type="slidenum">
              <a:rPr lang="en-GB" altLang="en-US" smtClean="0"/>
              <a:pPr/>
              <a:t>15</a:t>
            </a:fld>
            <a:endParaRPr lang="en-GB" altLang="en-US"/>
          </a:p>
        </p:txBody>
      </p:sp>
    </p:spTree>
    <p:extLst>
      <p:ext uri="{BB962C8B-B14F-4D97-AF65-F5344CB8AC3E}">
        <p14:creationId xmlns:p14="http://schemas.microsoft.com/office/powerpoint/2010/main" val="27449019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96C1C-4611-76D5-BBCF-8637FEA0B4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DC6E0D-8BBF-57AF-9CCA-03E4C98A1C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CDBE19-CB73-BB28-8DF9-73C5B8AD1C0A}"/>
              </a:ext>
            </a:extLst>
          </p:cNvPr>
          <p:cNvSpPr>
            <a:spLocks noGrp="1"/>
          </p:cNvSpPr>
          <p:nvPr>
            <p:ph type="body" idx="1"/>
          </p:nvPr>
        </p:nvSpPr>
        <p:spPr/>
        <p:txBody>
          <a:bodyPr/>
          <a:lstStyle/>
          <a:p>
            <a:pPr>
              <a:lnSpc>
                <a:spcPct val="107000"/>
              </a:lnSpc>
              <a:spcAft>
                <a:spcPts val="800"/>
              </a:spcAft>
            </a:pPr>
            <a:r>
              <a:rPr lang="en-US" sz="1800" dirty="0">
                <a:solidFill>
                  <a:srgbClr val="0E101A"/>
                </a:solidFill>
                <a:effectLst/>
                <a:latin typeface="Calibri"/>
                <a:ea typeface="Calibri"/>
                <a:cs typeface="Calibri"/>
              </a:rPr>
              <a:t>And if we drill down into Asia’s sub-regions, </a:t>
            </a:r>
            <a:r>
              <a:rPr lang="en-US" sz="1800" dirty="0">
                <a:solidFill>
                  <a:srgbClr val="0E101A"/>
                </a:solidFill>
                <a:latin typeface="Calibri"/>
                <a:ea typeface="Calibri"/>
                <a:cs typeface="Calibri"/>
              </a:rPr>
              <a:t>Central Asia is lagging behind its </a:t>
            </a:r>
            <a:r>
              <a:rPr lang="en-US" sz="1800" dirty="0" err="1">
                <a:solidFill>
                  <a:srgbClr val="0E101A"/>
                </a:solidFill>
                <a:latin typeface="Calibri"/>
                <a:ea typeface="Calibri"/>
                <a:cs typeface="Calibri"/>
              </a:rPr>
              <a:t>neighbours</a:t>
            </a:r>
            <a:r>
              <a:rPr lang="en-US" sz="1800" dirty="0">
                <a:solidFill>
                  <a:srgbClr val="0E101A"/>
                </a:solidFill>
                <a:latin typeface="Calibri"/>
                <a:ea typeface="Calibri"/>
                <a:cs typeface="Calibri"/>
              </a:rPr>
              <a:t>.</a:t>
            </a:r>
            <a:endParaRPr lang="en-AU" sz="1800" dirty="0">
              <a:effectLst/>
              <a:latin typeface="Calibri"/>
              <a:ea typeface="Calibri"/>
              <a:cs typeface="Calibri"/>
            </a:endParaRPr>
          </a:p>
          <a:p>
            <a:endParaRPr lang="en-US" dirty="0">
              <a:solidFill>
                <a:srgbClr val="000000"/>
              </a:solidFill>
              <a:cs typeface="Calibri"/>
            </a:endParaRPr>
          </a:p>
        </p:txBody>
      </p:sp>
      <p:sp>
        <p:nvSpPr>
          <p:cNvPr id="4" name="Slide Number Placeholder 3">
            <a:extLst>
              <a:ext uri="{FF2B5EF4-FFF2-40B4-BE49-F238E27FC236}">
                <a16:creationId xmlns:a16="http://schemas.microsoft.com/office/drawing/2014/main" id="{0CBADF45-7E41-37AD-574F-7663A6DA4BED}"/>
              </a:ext>
            </a:extLst>
          </p:cNvPr>
          <p:cNvSpPr>
            <a:spLocks noGrp="1"/>
          </p:cNvSpPr>
          <p:nvPr>
            <p:ph type="sldNum" sz="quarter" idx="5"/>
          </p:nvPr>
        </p:nvSpPr>
        <p:spPr/>
        <p:txBody>
          <a:bodyPr/>
          <a:lstStyle/>
          <a:p>
            <a:fld id="{B620D7F3-EDE1-C147-A04A-D4416A638280}" type="slidenum">
              <a:rPr lang="en-GB" altLang="en-US" smtClean="0"/>
              <a:pPr/>
              <a:t>16</a:t>
            </a:fld>
            <a:endParaRPr lang="en-GB" altLang="en-US"/>
          </a:p>
        </p:txBody>
      </p:sp>
    </p:spTree>
    <p:extLst>
      <p:ext uri="{BB962C8B-B14F-4D97-AF65-F5344CB8AC3E}">
        <p14:creationId xmlns:p14="http://schemas.microsoft.com/office/powerpoint/2010/main" val="1927978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solidFill>
                  <a:srgbClr val="0E101A"/>
                </a:solidFill>
                <a:latin typeface="Calibri"/>
                <a:ea typeface="Calibri" panose="020F0502020204030204" pitchFamily="34" charset="0"/>
                <a:cs typeface="Calibri"/>
              </a:rPr>
              <a:t>This is attributed to it having the equal smallest collection of countries, two of which rank well below the average for the rest of Asia. Let’s take a look at each countries profile to understand how we get to these figures.</a:t>
            </a:r>
            <a:endParaRPr lang="en-AU" sz="1800" dirty="0">
              <a:solidFill>
                <a:srgbClr val="000000"/>
              </a:solidFill>
              <a:latin typeface="Calibri"/>
              <a:ea typeface="Calibri" panose="020F0502020204030204" pitchFamily="34" charset="0"/>
              <a:cs typeface="Calibri"/>
            </a:endParaRPr>
          </a:p>
          <a:p>
            <a:pPr>
              <a:lnSpc>
                <a:spcPct val="107000"/>
              </a:lnSpc>
              <a:spcAft>
                <a:spcPts val="800"/>
              </a:spcAft>
            </a:pPr>
            <a:endParaRPr lang="en-AU" sz="1800" dirty="0">
              <a:solidFill>
                <a:srgbClr val="000000"/>
              </a:solidFill>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B620D7F3-EDE1-C147-A04A-D4416A638280}" type="slidenum">
              <a:rPr lang="en-GB" altLang="en-US" smtClean="0"/>
              <a:pPr/>
              <a:t>17</a:t>
            </a:fld>
            <a:endParaRPr lang="en-GB" altLang="en-US"/>
          </a:p>
        </p:txBody>
      </p:sp>
    </p:spTree>
    <p:extLst>
      <p:ext uri="{BB962C8B-B14F-4D97-AF65-F5344CB8AC3E}">
        <p14:creationId xmlns:p14="http://schemas.microsoft.com/office/powerpoint/2010/main" val="31377709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If we look at Uzbekistan’s profile, we can see it has been doing a great job at securing the resilience of its Internet but the it's been let down in other areas, predominantly the resilience of it cable ecosystem and enabling infrastructure the later of which affecting traffic localization which I’ll go into more detail shortly.</a:t>
            </a:r>
          </a:p>
        </p:txBody>
      </p:sp>
      <p:sp>
        <p:nvSpPr>
          <p:cNvPr id="4" name="Slide Number Placeholder 3"/>
          <p:cNvSpPr>
            <a:spLocks noGrp="1"/>
          </p:cNvSpPr>
          <p:nvPr>
            <p:ph type="sldNum" sz="quarter" idx="5"/>
          </p:nvPr>
        </p:nvSpPr>
        <p:spPr/>
        <p:txBody>
          <a:bodyPr/>
          <a:lstStyle/>
          <a:p>
            <a:fld id="{B620D7F3-EDE1-C147-A04A-D4416A638280}" type="slidenum">
              <a:rPr lang="en-GB" altLang="en-US"/>
              <a:pPr/>
              <a:t>18</a:t>
            </a:fld>
            <a:endParaRPr lang="en-GB" altLang="en-US"/>
          </a:p>
        </p:txBody>
      </p:sp>
    </p:spTree>
    <p:extLst>
      <p:ext uri="{BB962C8B-B14F-4D97-AF65-F5344CB8AC3E}">
        <p14:creationId xmlns:p14="http://schemas.microsoft.com/office/powerpoint/2010/main" val="22539828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Kyrgyzstan similarly is doing a reasonable job maintaining its security resilience, sans IPv6 and DNSSEC adoption. </a:t>
            </a:r>
          </a:p>
          <a:p>
            <a:r>
              <a:rPr lang="en-US" dirty="0">
                <a:ea typeface="Calibri"/>
                <a:cs typeface="Calibri"/>
              </a:rPr>
              <a:t>It’s cable ecosystem is among the strongest in the region from both an infrastructure and performance perspective, though more needs to be done to improve its mobile performance.</a:t>
            </a:r>
          </a:p>
          <a:p>
            <a:r>
              <a:rPr lang="en-US" dirty="0">
                <a:ea typeface="Calibri"/>
                <a:cs typeface="Calibri"/>
              </a:rPr>
              <a:t>Kyrgyzstan currently has 2 IXPs which 14 networks connect with and very few local websites using local ccTLDs.</a:t>
            </a:r>
          </a:p>
        </p:txBody>
      </p:sp>
      <p:sp>
        <p:nvSpPr>
          <p:cNvPr id="4" name="Slide Number Placeholder 3"/>
          <p:cNvSpPr>
            <a:spLocks noGrp="1"/>
          </p:cNvSpPr>
          <p:nvPr>
            <p:ph type="sldNum" sz="quarter" idx="5"/>
          </p:nvPr>
        </p:nvSpPr>
        <p:spPr/>
        <p:txBody>
          <a:bodyPr/>
          <a:lstStyle/>
          <a:p>
            <a:fld id="{B620D7F3-EDE1-C147-A04A-D4416A638280}" type="slidenum">
              <a:rPr lang="en-GB" altLang="en-US"/>
              <a:pPr/>
              <a:t>19</a:t>
            </a:fld>
            <a:endParaRPr lang="en-GB" altLang="en-US"/>
          </a:p>
        </p:txBody>
      </p:sp>
    </p:spTree>
    <p:extLst>
      <p:ext uri="{BB962C8B-B14F-4D97-AF65-F5344CB8AC3E}">
        <p14:creationId xmlns:p14="http://schemas.microsoft.com/office/powerpoint/2010/main" val="414496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concepts and tools I’ll discuss have been touched on already by the presenters already but I want to first take a step back and put this into some context and discuss what Internet resilience is and how we at the Internet Society are making sense of it. </a:t>
            </a:r>
          </a:p>
          <a:p>
            <a:r>
              <a:rPr lang="en-US" dirty="0"/>
              <a:t>I’ll then walk through the resilience profiles of countries in Central Asia and talk more specifically about one impeding threat that has the potential to isolate Central Asia from the global Internet or at the very least seriously jeopardize its redundancy.</a:t>
            </a:r>
          </a:p>
          <a:p>
            <a:r>
              <a:rPr lang="en-US" dirty="0"/>
              <a:t>Finally, I’d like to get your feedback on our and other organizations efforts to make sense of the health of the Internet and discuss potential opportunities to collaborate to improve the resolution of the picture we currently see.</a:t>
            </a:r>
          </a:p>
        </p:txBody>
      </p:sp>
      <p:sp>
        <p:nvSpPr>
          <p:cNvPr id="4" name="Slide Number Placeholder 3"/>
          <p:cNvSpPr>
            <a:spLocks noGrp="1"/>
          </p:cNvSpPr>
          <p:nvPr>
            <p:ph type="sldNum" sz="quarter" idx="5"/>
          </p:nvPr>
        </p:nvSpPr>
        <p:spPr/>
        <p:txBody>
          <a:bodyPr/>
          <a:lstStyle/>
          <a:p>
            <a:fld id="{B620D7F3-EDE1-C147-A04A-D4416A638280}" type="slidenum">
              <a:rPr lang="en-GB" altLang="en-US" smtClean="0"/>
              <a:pPr/>
              <a:t>2</a:t>
            </a:fld>
            <a:endParaRPr lang="en-GB" altLang="en-US"/>
          </a:p>
        </p:txBody>
      </p:sp>
    </p:spTree>
    <p:extLst>
      <p:ext uri="{BB962C8B-B14F-4D97-AF65-F5344CB8AC3E}">
        <p14:creationId xmlns:p14="http://schemas.microsoft.com/office/powerpoint/2010/main" val="6523590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a:cs typeface="Calibri"/>
              </a:rPr>
              <a:t>Tajikistan really doesn’t have any consistent sub pillar and its overall resilience score if reflective outside of its improving cable ecosystem and performance, mobile connectivity, routing hygiene and market structure scores.</a:t>
            </a:r>
          </a:p>
          <a:p>
            <a:endParaRPr lang="en-US" dirty="0">
              <a:ea typeface="ＭＳ Ｐゴシック"/>
              <a:cs typeface="Calibri"/>
            </a:endParaRPr>
          </a:p>
          <a:p>
            <a:r>
              <a:rPr lang="en-US" dirty="0">
                <a:ea typeface="ＭＳ Ｐゴシック"/>
                <a:cs typeface="Calibri"/>
              </a:rPr>
              <a:t>One thing to call out is that Tajikistan ccTLD </a:t>
            </a:r>
            <a:r>
              <a:rPr lang="en-US" dirty="0" err="1">
                <a:ea typeface="ＭＳ Ｐゴシック"/>
                <a:cs typeface="Calibri"/>
              </a:rPr>
              <a:t>registery</a:t>
            </a:r>
            <a:r>
              <a:rPr lang="en-US" dirty="0">
                <a:ea typeface="ＭＳ Ｐゴシック"/>
                <a:cs typeface="Calibri"/>
              </a:rPr>
              <a:t> is the only registry in central </a:t>
            </a:r>
            <a:r>
              <a:rPr lang="en-US" dirty="0" err="1">
                <a:ea typeface="ＭＳ Ｐゴシック"/>
                <a:cs typeface="Calibri"/>
              </a:rPr>
              <a:t>asia</a:t>
            </a:r>
            <a:r>
              <a:rPr lang="en-US" dirty="0">
                <a:ea typeface="ＭＳ Ｐゴシック"/>
                <a:cs typeface="Calibri"/>
              </a:rPr>
              <a:t> to not have adopted DNSSEC.</a:t>
            </a:r>
          </a:p>
        </p:txBody>
      </p:sp>
      <p:sp>
        <p:nvSpPr>
          <p:cNvPr id="4" name="Slide Number Placeholder 3"/>
          <p:cNvSpPr>
            <a:spLocks noGrp="1"/>
          </p:cNvSpPr>
          <p:nvPr>
            <p:ph type="sldNum" sz="quarter" idx="5"/>
          </p:nvPr>
        </p:nvSpPr>
        <p:spPr/>
        <p:txBody>
          <a:bodyPr/>
          <a:lstStyle/>
          <a:p>
            <a:fld id="{B620D7F3-EDE1-C147-A04A-D4416A638280}" type="slidenum">
              <a:rPr lang="en-GB" altLang="en-US"/>
              <a:pPr/>
              <a:t>20</a:t>
            </a:fld>
            <a:endParaRPr lang="en-GB" altLang="en-US"/>
          </a:p>
        </p:txBody>
      </p:sp>
    </p:spTree>
    <p:extLst>
      <p:ext uri="{BB962C8B-B14F-4D97-AF65-F5344CB8AC3E}">
        <p14:creationId xmlns:p14="http://schemas.microsoft.com/office/powerpoint/2010/main" val="21687848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a:cs typeface="Calibri"/>
              </a:rPr>
              <a:t>Turkmenistan similarly doesn’t have any consistently well performing sub pillars though its worth noting their DNSSEC adoption and DDoS protection, and relatively high MANRS scores.  </a:t>
            </a:r>
          </a:p>
        </p:txBody>
      </p:sp>
      <p:sp>
        <p:nvSpPr>
          <p:cNvPr id="4" name="Slide Number Placeholder 3"/>
          <p:cNvSpPr>
            <a:spLocks noGrp="1"/>
          </p:cNvSpPr>
          <p:nvPr>
            <p:ph type="sldNum" sz="quarter" idx="5"/>
          </p:nvPr>
        </p:nvSpPr>
        <p:spPr/>
        <p:txBody>
          <a:bodyPr/>
          <a:lstStyle/>
          <a:p>
            <a:fld id="{B620D7F3-EDE1-C147-A04A-D4416A638280}" type="slidenum">
              <a:rPr lang="en-GB" altLang="en-US"/>
              <a:pPr/>
              <a:t>21</a:t>
            </a:fld>
            <a:endParaRPr lang="en-GB" altLang="en-US"/>
          </a:p>
        </p:txBody>
      </p:sp>
    </p:spTree>
    <p:extLst>
      <p:ext uri="{BB962C8B-B14F-4D97-AF65-F5344CB8AC3E}">
        <p14:creationId xmlns:p14="http://schemas.microsoft.com/office/powerpoint/2010/main" val="10848911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Finally if we look at Kazakhstan's profile, it shares a lot of similar characteristics as higher scoring countries, Uzbekistan and Kyrgyzstan though it has the highest scores for market structure and traffic localization.</a:t>
            </a:r>
          </a:p>
        </p:txBody>
      </p:sp>
      <p:sp>
        <p:nvSpPr>
          <p:cNvPr id="4" name="Slide Number Placeholder 3"/>
          <p:cNvSpPr>
            <a:spLocks noGrp="1"/>
          </p:cNvSpPr>
          <p:nvPr>
            <p:ph type="sldNum" sz="quarter" idx="5"/>
          </p:nvPr>
        </p:nvSpPr>
        <p:spPr/>
        <p:txBody>
          <a:bodyPr/>
          <a:lstStyle/>
          <a:p>
            <a:fld id="{B620D7F3-EDE1-C147-A04A-D4416A638280}" type="slidenum">
              <a:rPr lang="en-GB" altLang="en-US"/>
              <a:pPr/>
              <a:t>22</a:t>
            </a:fld>
            <a:endParaRPr lang="en-GB" altLang="en-US"/>
          </a:p>
        </p:txBody>
      </p:sp>
    </p:spTree>
    <p:extLst>
      <p:ext uri="{BB962C8B-B14F-4D97-AF65-F5344CB8AC3E}">
        <p14:creationId xmlns:p14="http://schemas.microsoft.com/office/powerpoint/2010/main" val="810678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a typeface="ＭＳ Ｐゴシック"/>
              </a:rPr>
              <a:t>I must note here that the strength of the IRI is in the holistic view it provides of the whole Internet ecosystem for each country instead of just focusing on one or a few metrics associated with one of the four main pillars. However, there is worth in using it to identify specific weaknesses which you can develop a campaign around and use the index as tool to measure the impact.</a:t>
            </a:r>
            <a:endParaRPr lang="en-US" sz="1800" dirty="0">
              <a:ea typeface="ＭＳ Ｐゴシック"/>
              <a:cs typeface="Calibri"/>
            </a:endParaRPr>
          </a:p>
          <a:p>
            <a:pPr>
              <a:lnSpc>
                <a:spcPct val="107000"/>
              </a:lnSpc>
              <a:spcAft>
                <a:spcPts val="800"/>
              </a:spcAft>
            </a:pPr>
            <a:endParaRPr lang="en-AU" sz="1800" dirty="0">
              <a:solidFill>
                <a:srgbClr val="000000"/>
              </a:solidFill>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B620D7F3-EDE1-C147-A04A-D4416A638280}" type="slidenum">
              <a:rPr lang="en-GB" altLang="en-US" smtClean="0"/>
              <a:pPr/>
              <a:t>23</a:t>
            </a:fld>
            <a:endParaRPr lang="en-GB" altLang="en-US"/>
          </a:p>
        </p:txBody>
      </p:sp>
    </p:spTree>
    <p:extLst>
      <p:ext uri="{BB962C8B-B14F-4D97-AF65-F5344CB8AC3E}">
        <p14:creationId xmlns:p14="http://schemas.microsoft.com/office/powerpoint/2010/main" val="14836534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a:cs typeface="Calibri"/>
              </a:rPr>
              <a:t>The other tool that can help provide this holistic overview is the Pulse Country Reports, which provides more context in relation to metrics that align with the Internet Society's goal for an open, globally connected, secure and trustworthy Internet.</a:t>
            </a:r>
            <a:endParaRPr lang="en-US" dirty="0"/>
          </a:p>
        </p:txBody>
      </p:sp>
      <p:sp>
        <p:nvSpPr>
          <p:cNvPr id="4" name="Slide Number Placeholder 3"/>
          <p:cNvSpPr>
            <a:spLocks noGrp="1"/>
          </p:cNvSpPr>
          <p:nvPr>
            <p:ph type="sldNum" sz="quarter" idx="5"/>
          </p:nvPr>
        </p:nvSpPr>
        <p:spPr/>
        <p:txBody>
          <a:bodyPr/>
          <a:lstStyle/>
          <a:p>
            <a:fld id="{B620D7F3-EDE1-C147-A04A-D4416A638280}" type="slidenum">
              <a:rPr lang="en-GB" altLang="en-US" smtClean="0"/>
              <a:pPr/>
              <a:t>24</a:t>
            </a:fld>
            <a:endParaRPr lang="en-GB" altLang="en-US"/>
          </a:p>
        </p:txBody>
      </p:sp>
    </p:spTree>
    <p:extLst>
      <p:ext uri="{BB962C8B-B14F-4D97-AF65-F5344CB8AC3E}">
        <p14:creationId xmlns:p14="http://schemas.microsoft.com/office/powerpoint/2010/main" val="361304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a:cs typeface="Calibri"/>
              </a:rPr>
              <a:t>You can see, the IRI score and how it compares to the regional average, and we've rated some of the metrics from the IRI on a scale of poor to excellent. Kazakhstan's very good retail ISP diversity has been instrumental to its high affordability score in the IRI and is also a good indication that there is plenty of redundancy in place at a local level when one ISP suffers an outage. Though there is a lack of resilience further up the line which has the potentially to </a:t>
            </a:r>
            <a:r>
              <a:rPr lang="en-US" dirty="0" err="1">
                <a:ea typeface="ＭＳ Ｐゴシック"/>
                <a:cs typeface="Calibri"/>
              </a:rPr>
              <a:t>severly</a:t>
            </a:r>
            <a:r>
              <a:rPr lang="en-US" dirty="0">
                <a:ea typeface="ＭＳ Ｐゴシック"/>
                <a:cs typeface="Calibri"/>
              </a:rPr>
              <a:t> impact connectivity to the country — I’ll go into more detail on this soon.</a:t>
            </a:r>
          </a:p>
        </p:txBody>
      </p:sp>
      <p:sp>
        <p:nvSpPr>
          <p:cNvPr id="4" name="Slide Number Placeholder 3"/>
          <p:cNvSpPr>
            <a:spLocks noGrp="1"/>
          </p:cNvSpPr>
          <p:nvPr>
            <p:ph type="sldNum" sz="quarter" idx="5"/>
          </p:nvPr>
        </p:nvSpPr>
        <p:spPr/>
        <p:txBody>
          <a:bodyPr/>
          <a:lstStyle/>
          <a:p>
            <a:fld id="{B620D7F3-EDE1-C147-A04A-D4416A638280}" type="slidenum">
              <a:rPr lang="en-GB" altLang="en-US" smtClean="0"/>
              <a:pPr/>
              <a:t>25</a:t>
            </a:fld>
            <a:endParaRPr lang="en-GB" altLang="en-US"/>
          </a:p>
        </p:txBody>
      </p:sp>
    </p:spTree>
    <p:extLst>
      <p:ext uri="{BB962C8B-B14F-4D97-AF65-F5344CB8AC3E}">
        <p14:creationId xmlns:p14="http://schemas.microsoft.com/office/powerpoint/2010/main" val="10956469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solidFill>
                  <a:srgbClr val="0E101A"/>
                </a:solidFill>
                <a:latin typeface="Calibri"/>
                <a:ea typeface="Calibri"/>
                <a:cs typeface="Calibri"/>
              </a:rPr>
              <a:t>Notice I said when an ISP or transit provider goes down. It doesn't matter how big a network is it will face an outage. Most are planned to conduct upgrades but the ones that aren't can not only impact the customers of a network but a whole country, as was the case with infamous outages in Canada and Australia where major operators went off line and in the process this also impacted emergency services calls, customs and payment systems.</a:t>
            </a:r>
            <a:endParaRPr lang="en-US" sz="1800" dirty="0">
              <a:solidFill>
                <a:srgbClr val="0E101A"/>
              </a:solidFill>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B620D7F3-EDE1-C147-A04A-D4416A638280}" type="slidenum">
              <a:rPr lang="en-GB" altLang="en-US" smtClean="0"/>
              <a:pPr/>
              <a:t>26</a:t>
            </a:fld>
            <a:endParaRPr lang="en-GB" altLang="en-US"/>
          </a:p>
        </p:txBody>
      </p:sp>
    </p:spTree>
    <p:extLst>
      <p:ext uri="{BB962C8B-B14F-4D97-AF65-F5344CB8AC3E}">
        <p14:creationId xmlns:p14="http://schemas.microsoft.com/office/powerpoint/2010/main" val="1986726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a:rPr>
              <a:t>Returning to the country reports, when we talk about a globally connected Internet we are talking about interconnectivity without geographical restrictions. These metrics provide a snapshot of this connectivity. The number of networks assigned indicates how diverse the industry is. The more networks, the less concentrated the Internet in a country is. Compared to early Internet adopters, you'll note that most developing countries will have far fewer networks assigned and far fewer IPv4 addresses. </a:t>
            </a:r>
            <a:endParaRPr lang="en-US" dirty="0"/>
          </a:p>
          <a:p>
            <a:r>
              <a:rPr lang="en-US" dirty="0">
                <a:ea typeface="ＭＳ Ｐゴシック"/>
                <a:cs typeface="Calibri"/>
              </a:rPr>
              <a:t>This is also the reason why IPv6 was developed and why it's an important indicator for resilience and connectivity as it will be the future of the Internet. Countries with rapidly expanding Internet ecosystems, such as India, Malaysia and Viet Nam are currently among the top 6 IPv6 adopters.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B620D7F3-EDE1-C147-A04A-D4416A638280}" type="slidenum">
              <a:rPr lang="en-GB" altLang="en-US" smtClean="0"/>
              <a:pPr/>
              <a:t>27</a:t>
            </a:fld>
            <a:endParaRPr lang="en-GB" altLang="en-US"/>
          </a:p>
        </p:txBody>
      </p:sp>
    </p:spTree>
    <p:extLst>
      <p:ext uri="{BB962C8B-B14F-4D97-AF65-F5344CB8AC3E}">
        <p14:creationId xmlns:p14="http://schemas.microsoft.com/office/powerpoint/2010/main" val="37508535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a:cs typeface="Calibri"/>
              </a:rPr>
              <a:t>In the case of Kazakhstan, there hasn't been that demand yet, which is why it and all other central </a:t>
            </a:r>
            <a:r>
              <a:rPr lang="en-US" dirty="0" err="1">
                <a:ea typeface="ＭＳ Ｐゴシック"/>
                <a:cs typeface="Calibri"/>
              </a:rPr>
              <a:t>asia</a:t>
            </a:r>
            <a:r>
              <a:rPr lang="en-US" dirty="0">
                <a:ea typeface="ＭＳ Ｐゴシック"/>
                <a:cs typeface="Calibri"/>
              </a:rPr>
              <a:t> countries are lagging behind SE Asia countries.</a:t>
            </a:r>
          </a:p>
          <a:p>
            <a:endParaRPr lang="en-US" dirty="0">
              <a:cs typeface="Calibri"/>
            </a:endParaRPr>
          </a:p>
          <a:p>
            <a:r>
              <a:rPr lang="en-US" dirty="0">
                <a:ea typeface="ＭＳ Ｐゴシック"/>
                <a:cs typeface="Calibri"/>
              </a:rPr>
              <a:t>I've highlighted these other two metrics as they offer a really interesting insight into the interconnectivity within a country. </a:t>
            </a:r>
          </a:p>
          <a:p>
            <a:endParaRPr lang="en-US" dirty="0">
              <a:ea typeface="ＭＳ Ｐゴシック"/>
              <a:cs typeface="Calibri"/>
            </a:endParaRPr>
          </a:p>
          <a:p>
            <a:r>
              <a:rPr lang="en-US" dirty="0">
                <a:ea typeface="ＭＳ Ｐゴシック"/>
                <a:cs typeface="Calibri"/>
              </a:rPr>
              <a:t>As a refresher Internet Exchange Points (commonly known as IXPs) are infrastructure that allow local traffic to remain local. An example of local traffic is if you send an email to a colleague or family member on the other side of town. Now you might think that surely that should just go through the local cables but in many cases it doesn't. Sometimes it will travel outside or a country to a server thousands of kilometers away and then make its way back to your colleague of family member. This is obviously not ideal as it increases latency and there's a cost associated with sending that message via sometimes several different carriers. What IXPs do is they provide a central point in country for this sort of traffic to transit via, similar to a city or regional bus terminal. The more networks that peer with these IXPs the more chance that your content isn't transiting outside the country. </a:t>
            </a:r>
            <a:endParaRPr lang="en-US" dirty="0">
              <a:cs typeface="Calibri"/>
            </a:endParaRPr>
          </a:p>
          <a:p>
            <a:endParaRPr lang="en-US" dirty="0">
              <a:ea typeface="ＭＳ Ｐゴシック"/>
              <a:cs typeface="Calibri"/>
            </a:endParaRPr>
          </a:p>
          <a:p>
            <a:r>
              <a:rPr lang="en-US" dirty="0">
                <a:ea typeface="ＭＳ Ｐゴシック"/>
                <a:cs typeface="Calibri"/>
              </a:rPr>
              <a:t>So in the case of Kazakhstan, it has 4 IXPs, which is good but below the average of 7 for the region.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B620D7F3-EDE1-C147-A04A-D4416A638280}" type="slidenum">
              <a:rPr lang="en-GB" altLang="en-US" smtClean="0"/>
              <a:pPr/>
              <a:t>28</a:t>
            </a:fld>
            <a:endParaRPr lang="en-GB" altLang="en-US"/>
          </a:p>
        </p:txBody>
      </p:sp>
    </p:spTree>
    <p:extLst>
      <p:ext uri="{BB962C8B-B14F-4D97-AF65-F5344CB8AC3E}">
        <p14:creationId xmlns:p14="http://schemas.microsoft.com/office/powerpoint/2010/main" val="32326335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D8195-3550-7F4C-116D-16BCB085E0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81ABAF-45B9-AE77-B84D-190E313EE6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3032E0-1874-223F-818F-F0DE2E30DC52}"/>
              </a:ext>
            </a:extLst>
          </p:cNvPr>
          <p:cNvSpPr>
            <a:spLocks noGrp="1"/>
          </p:cNvSpPr>
          <p:nvPr>
            <p:ph type="body" idx="1"/>
          </p:nvPr>
        </p:nvSpPr>
        <p:spPr/>
        <p:txBody>
          <a:bodyPr/>
          <a:lstStyle/>
          <a:p>
            <a:pPr>
              <a:defRPr/>
            </a:pPr>
            <a:r>
              <a:rPr lang="en-US" dirty="0">
                <a:ea typeface="ＭＳ Ｐゴシック"/>
                <a:cs typeface="Calibri"/>
              </a:rPr>
              <a:t>And although this is the most of any of the countries in Central Asia, there is still room for improvement not just for Kazakhstan but…</a:t>
            </a:r>
            <a:endParaRPr lang="en-US" dirty="0"/>
          </a:p>
        </p:txBody>
      </p:sp>
      <p:sp>
        <p:nvSpPr>
          <p:cNvPr id="4" name="Slide Number Placeholder 3">
            <a:extLst>
              <a:ext uri="{FF2B5EF4-FFF2-40B4-BE49-F238E27FC236}">
                <a16:creationId xmlns:a16="http://schemas.microsoft.com/office/drawing/2014/main" id="{817AE7F7-A051-3FB5-97B0-D75B29BE3A35}"/>
              </a:ext>
            </a:extLst>
          </p:cNvPr>
          <p:cNvSpPr>
            <a:spLocks noGrp="1"/>
          </p:cNvSpPr>
          <p:nvPr>
            <p:ph type="sldNum" sz="quarter" idx="5"/>
          </p:nvPr>
        </p:nvSpPr>
        <p:spPr/>
        <p:txBody>
          <a:bodyPr/>
          <a:lstStyle/>
          <a:p>
            <a:fld id="{B620D7F3-EDE1-C147-A04A-D4416A638280}" type="slidenum">
              <a:rPr lang="en-GB" altLang="en-US" smtClean="0"/>
              <a:pPr/>
              <a:t>29</a:t>
            </a:fld>
            <a:endParaRPr lang="en-GB" altLang="en-US"/>
          </a:p>
        </p:txBody>
      </p:sp>
    </p:spTree>
    <p:extLst>
      <p:ext uri="{BB962C8B-B14F-4D97-AF65-F5344CB8AC3E}">
        <p14:creationId xmlns:p14="http://schemas.microsoft.com/office/powerpoint/2010/main" val="3270772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a:solidFill>
                  <a:srgbClr val="0E101A"/>
                </a:solidFill>
                <a:effectLst/>
                <a:latin typeface="Calibri" panose="020F0502020204030204" pitchFamily="34" charset="0"/>
                <a:ea typeface="Calibri" panose="020F0502020204030204" pitchFamily="34" charset="0"/>
                <a:cs typeface="Calibri" panose="020F0502020204030204" pitchFamily="34" charset="0"/>
              </a:rPr>
              <a:t>The Internet Society has been running its Measuring the Internet project for three years. The outward-facing product of this is the Pulse platform, which curates open-source data to examine Internet trends and tell data-driven stories.</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B620D7F3-EDE1-C147-A04A-D4416A638280}" type="slidenum">
              <a:rPr lang="en-GB" altLang="en-US" smtClean="0"/>
              <a:pPr/>
              <a:t>3</a:t>
            </a:fld>
            <a:endParaRPr lang="en-GB" altLang="en-US"/>
          </a:p>
        </p:txBody>
      </p:sp>
    </p:spTree>
    <p:extLst>
      <p:ext uri="{BB962C8B-B14F-4D97-AF65-F5344CB8AC3E}">
        <p14:creationId xmlns:p14="http://schemas.microsoft.com/office/powerpoint/2010/main" val="20899644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D8195-3550-7F4C-116D-16BCB085E0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81ABAF-45B9-AE77-B84D-190E313EE6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3032E0-1874-223F-818F-F0DE2E30DC52}"/>
              </a:ext>
            </a:extLst>
          </p:cNvPr>
          <p:cNvSpPr>
            <a:spLocks noGrp="1"/>
          </p:cNvSpPr>
          <p:nvPr>
            <p:ph type="body" idx="1"/>
          </p:nvPr>
        </p:nvSpPr>
        <p:spPr/>
        <p:txBody>
          <a:bodyPr/>
          <a:lstStyle/>
          <a:p>
            <a:r>
              <a:rPr lang="en-US" dirty="0"/>
              <a:t>All countries. </a:t>
            </a:r>
          </a:p>
        </p:txBody>
      </p:sp>
      <p:sp>
        <p:nvSpPr>
          <p:cNvPr id="4" name="Slide Number Placeholder 3">
            <a:extLst>
              <a:ext uri="{FF2B5EF4-FFF2-40B4-BE49-F238E27FC236}">
                <a16:creationId xmlns:a16="http://schemas.microsoft.com/office/drawing/2014/main" id="{817AE7F7-A051-3FB5-97B0-D75B29BE3A35}"/>
              </a:ext>
            </a:extLst>
          </p:cNvPr>
          <p:cNvSpPr>
            <a:spLocks noGrp="1"/>
          </p:cNvSpPr>
          <p:nvPr>
            <p:ph type="sldNum" sz="quarter" idx="5"/>
          </p:nvPr>
        </p:nvSpPr>
        <p:spPr/>
        <p:txBody>
          <a:bodyPr/>
          <a:lstStyle/>
          <a:p>
            <a:fld id="{B620D7F3-EDE1-C147-A04A-D4416A638280}" type="slidenum">
              <a:rPr lang="en-GB" altLang="en-US" smtClean="0"/>
              <a:pPr/>
              <a:t>30</a:t>
            </a:fld>
            <a:endParaRPr lang="en-GB" altLang="en-US"/>
          </a:p>
        </p:txBody>
      </p:sp>
    </p:spTree>
    <p:extLst>
      <p:ext uri="{BB962C8B-B14F-4D97-AF65-F5344CB8AC3E}">
        <p14:creationId xmlns:p14="http://schemas.microsoft.com/office/powerpoint/2010/main" val="2885858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D8195-3550-7F4C-116D-16BCB085E0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81ABAF-45B9-AE77-B84D-190E313EE6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3032E0-1874-223F-818F-F0DE2E30DC52}"/>
              </a:ext>
            </a:extLst>
          </p:cNvPr>
          <p:cNvSpPr>
            <a:spLocks noGrp="1"/>
          </p:cNvSpPr>
          <p:nvPr>
            <p:ph type="body" idx="1"/>
          </p:nvPr>
        </p:nvSpPr>
        <p:spPr/>
        <p:txBody>
          <a:bodyPr/>
          <a:lstStyle/>
          <a:p>
            <a:pPr>
              <a:defRPr/>
            </a:pPr>
            <a:r>
              <a:rPr lang="en-US" dirty="0">
                <a:ea typeface="ＭＳ Ｐゴシック"/>
                <a:cs typeface="Calibri"/>
              </a:rPr>
              <a:t>The IRI calculates the number of IXPs based on the number of major cities in a country, which is why </a:t>
            </a:r>
            <a:r>
              <a:rPr lang="en-US" dirty="0" err="1">
                <a:ea typeface="ＭＳ Ｐゴシック"/>
                <a:cs typeface="Calibri"/>
              </a:rPr>
              <a:t>Kyrgzstan</a:t>
            </a:r>
            <a:r>
              <a:rPr lang="en-US" dirty="0">
                <a:ea typeface="ＭＳ Ｐゴシック"/>
                <a:cs typeface="Calibri"/>
              </a:rPr>
              <a:t> and Uzbekistan score better.</a:t>
            </a:r>
          </a:p>
          <a:p>
            <a:pPr>
              <a:defRPr/>
            </a:pPr>
            <a:r>
              <a:rPr lang="en-US" dirty="0">
                <a:ea typeface="ＭＳ Ｐゴシック"/>
                <a:cs typeface="Calibri"/>
              </a:rPr>
              <a:t>The other factor that enabling technologies takes into consideration is the number of data centers per 10M population, which is near non-existent in the region.</a:t>
            </a:r>
            <a:endParaRPr lang="en-US" dirty="0"/>
          </a:p>
        </p:txBody>
      </p:sp>
      <p:sp>
        <p:nvSpPr>
          <p:cNvPr id="4" name="Slide Number Placeholder 3">
            <a:extLst>
              <a:ext uri="{FF2B5EF4-FFF2-40B4-BE49-F238E27FC236}">
                <a16:creationId xmlns:a16="http://schemas.microsoft.com/office/drawing/2014/main" id="{817AE7F7-A051-3FB5-97B0-D75B29BE3A35}"/>
              </a:ext>
            </a:extLst>
          </p:cNvPr>
          <p:cNvSpPr>
            <a:spLocks noGrp="1"/>
          </p:cNvSpPr>
          <p:nvPr>
            <p:ph type="sldNum" sz="quarter" idx="5"/>
          </p:nvPr>
        </p:nvSpPr>
        <p:spPr/>
        <p:txBody>
          <a:bodyPr/>
          <a:lstStyle/>
          <a:p>
            <a:fld id="{B620D7F3-EDE1-C147-A04A-D4416A638280}" type="slidenum">
              <a:rPr lang="en-GB" altLang="en-US" smtClean="0"/>
              <a:pPr/>
              <a:t>31</a:t>
            </a:fld>
            <a:endParaRPr lang="en-GB" altLang="en-US"/>
          </a:p>
        </p:txBody>
      </p:sp>
    </p:spTree>
    <p:extLst>
      <p:ext uri="{BB962C8B-B14F-4D97-AF65-F5344CB8AC3E}">
        <p14:creationId xmlns:p14="http://schemas.microsoft.com/office/powerpoint/2010/main" val="14496139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D8195-3550-7F4C-116D-16BCB085E0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81ABAF-45B9-AE77-B84D-190E313EE6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3032E0-1874-223F-818F-F0DE2E30DC52}"/>
              </a:ext>
            </a:extLst>
          </p:cNvPr>
          <p:cNvSpPr>
            <a:spLocks noGrp="1"/>
          </p:cNvSpPr>
          <p:nvPr>
            <p:ph type="body" idx="1"/>
          </p:nvPr>
        </p:nvSpPr>
        <p:spPr/>
        <p:txBody>
          <a:bodyPr/>
          <a:lstStyle/>
          <a:p>
            <a:pPr>
              <a:defRPr/>
            </a:pPr>
            <a:r>
              <a:rPr lang="en-US" dirty="0">
                <a:ea typeface="ＭＳ Ｐゴシック"/>
                <a:cs typeface="Calibri"/>
              </a:rPr>
              <a:t>This is reflected in the percentage of content that is also served locally in each country. This graph shows the number of top 1,000 domains in KZ that are hosted locally or externally by the top CDNs. Kazakhstan is the outlier in this respect with no other country hosting more than 25% of its most popular content. You can read more about this in a report we recently published on the Pulse blog.</a:t>
            </a:r>
            <a:endParaRPr lang="en-US" dirty="0"/>
          </a:p>
        </p:txBody>
      </p:sp>
      <p:sp>
        <p:nvSpPr>
          <p:cNvPr id="4" name="Slide Number Placeholder 3">
            <a:extLst>
              <a:ext uri="{FF2B5EF4-FFF2-40B4-BE49-F238E27FC236}">
                <a16:creationId xmlns:a16="http://schemas.microsoft.com/office/drawing/2014/main" id="{817AE7F7-A051-3FB5-97B0-D75B29BE3A35}"/>
              </a:ext>
            </a:extLst>
          </p:cNvPr>
          <p:cNvSpPr>
            <a:spLocks noGrp="1"/>
          </p:cNvSpPr>
          <p:nvPr>
            <p:ph type="sldNum" sz="quarter" idx="5"/>
          </p:nvPr>
        </p:nvSpPr>
        <p:spPr/>
        <p:txBody>
          <a:bodyPr/>
          <a:lstStyle/>
          <a:p>
            <a:fld id="{B620D7F3-EDE1-C147-A04A-D4416A638280}" type="slidenum">
              <a:rPr lang="en-GB" altLang="en-US" smtClean="0"/>
              <a:pPr/>
              <a:t>32</a:t>
            </a:fld>
            <a:endParaRPr lang="en-GB" altLang="en-US"/>
          </a:p>
        </p:txBody>
      </p:sp>
    </p:spTree>
    <p:extLst>
      <p:ext uri="{BB962C8B-B14F-4D97-AF65-F5344CB8AC3E}">
        <p14:creationId xmlns:p14="http://schemas.microsoft.com/office/powerpoint/2010/main" val="4006831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D8195-3550-7F4C-116D-16BCB085E0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81ABAF-45B9-AE77-B84D-190E313EE6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3032E0-1874-223F-818F-F0DE2E30DC52}"/>
              </a:ext>
            </a:extLst>
          </p:cNvPr>
          <p:cNvSpPr>
            <a:spLocks noGrp="1"/>
          </p:cNvSpPr>
          <p:nvPr>
            <p:ph type="body" idx="1"/>
          </p:nvPr>
        </p:nvSpPr>
        <p:spPr/>
        <p:txBody>
          <a:bodyPr/>
          <a:lstStyle/>
          <a:p>
            <a:pPr>
              <a:defRPr/>
            </a:pPr>
            <a:r>
              <a:rPr lang="en-US" dirty="0">
                <a:ea typeface="ＭＳ Ｐゴシック"/>
                <a:cs typeface="Calibri"/>
              </a:rPr>
              <a:t>The other side of this traffic localization picture that I said I’d come back to relates to this local hosting and also takes into consideration local peering. </a:t>
            </a:r>
            <a:endParaRPr lang="en-US" dirty="0"/>
          </a:p>
        </p:txBody>
      </p:sp>
      <p:sp>
        <p:nvSpPr>
          <p:cNvPr id="4" name="Slide Number Placeholder 3">
            <a:extLst>
              <a:ext uri="{FF2B5EF4-FFF2-40B4-BE49-F238E27FC236}">
                <a16:creationId xmlns:a16="http://schemas.microsoft.com/office/drawing/2014/main" id="{817AE7F7-A051-3FB5-97B0-D75B29BE3A35}"/>
              </a:ext>
            </a:extLst>
          </p:cNvPr>
          <p:cNvSpPr>
            <a:spLocks noGrp="1"/>
          </p:cNvSpPr>
          <p:nvPr>
            <p:ph type="sldNum" sz="quarter" idx="5"/>
          </p:nvPr>
        </p:nvSpPr>
        <p:spPr/>
        <p:txBody>
          <a:bodyPr/>
          <a:lstStyle/>
          <a:p>
            <a:fld id="{B620D7F3-EDE1-C147-A04A-D4416A638280}" type="slidenum">
              <a:rPr lang="en-GB" altLang="en-US" smtClean="0"/>
              <a:pPr/>
              <a:t>33</a:t>
            </a:fld>
            <a:endParaRPr lang="en-GB" altLang="en-US"/>
          </a:p>
        </p:txBody>
      </p:sp>
    </p:spTree>
    <p:extLst>
      <p:ext uri="{BB962C8B-B14F-4D97-AF65-F5344CB8AC3E}">
        <p14:creationId xmlns:p14="http://schemas.microsoft.com/office/powerpoint/2010/main" val="14071184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D8195-3550-7F4C-116D-16BCB085E0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81ABAF-45B9-AE77-B84D-190E313EE6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3032E0-1874-223F-818F-F0DE2E30DC52}"/>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ea typeface="ＭＳ Ｐゴシック"/>
                <a:cs typeface="Calibri"/>
              </a:rPr>
              <a:t>So if we look at the breakdown for this sub pillar we can see that most countries have in place varying forms of e Government services but most have very few </a:t>
            </a:r>
            <a:r>
              <a:rPr lang="en-AU" dirty="0">
                <a:effectLst/>
                <a:latin typeface="Hind Light" panose="02000000000000000000" pitchFamily="2" charset="77"/>
              </a:rPr>
              <a:t># of domains per ccTLD per 1000 population.</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AU" dirty="0">
                <a:effectLst/>
                <a:latin typeface="Hind Light" panose="02000000000000000000" pitchFamily="2" charset="77"/>
              </a:rPr>
              <a:t>Further the ratio of </a:t>
            </a:r>
            <a:r>
              <a:rPr lang="en-AU" dirty="0" err="1">
                <a:effectLst/>
                <a:latin typeface="Hind Light" panose="02000000000000000000" pitchFamily="2" charset="77"/>
              </a:rPr>
              <a:t>ASes</a:t>
            </a:r>
            <a:r>
              <a:rPr lang="en-AU" dirty="0">
                <a:effectLst/>
                <a:latin typeface="Hind Light" panose="02000000000000000000" pitchFamily="2" charset="77"/>
              </a:rPr>
              <a:t> peering at IXPs vs allocated </a:t>
            </a:r>
            <a:r>
              <a:rPr lang="en-AU" dirty="0" err="1">
                <a:effectLst/>
                <a:latin typeface="Hind Light" panose="02000000000000000000" pitchFamily="2" charset="77"/>
              </a:rPr>
              <a:t>ASes</a:t>
            </a:r>
            <a:r>
              <a:rPr lang="en-AU" dirty="0">
                <a:effectLst/>
                <a:latin typeface="Hind Light" panose="02000000000000000000" pitchFamily="2" charset="77"/>
              </a:rPr>
              <a:t> in a country is very low, meaning what little content that is being hosted locally is not being shared locally.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AU" dirty="0">
                <a:effectLst/>
                <a:latin typeface="Hind Light" panose="02000000000000000000" pitchFamily="2" charset="77"/>
              </a:rPr>
              <a:t>Traffic localization is a focus that Internet Society is currently advocating for and working towards improving to have at least 50% of content served locally by 2025.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AU" dirty="0">
              <a:effectLst/>
              <a:latin typeface="Hind Light" panose="02000000000000000000" pitchFamily="2" charset="77"/>
            </a:endParaRPr>
          </a:p>
          <a:p>
            <a:pPr>
              <a:defRPr/>
            </a:pPr>
            <a:r>
              <a:rPr lang="en-US" dirty="0">
                <a:ea typeface="ＭＳ Ｐゴシック"/>
                <a:cs typeface="Calibri"/>
              </a:rPr>
              <a:t> </a:t>
            </a:r>
            <a:endParaRPr lang="en-US" dirty="0"/>
          </a:p>
        </p:txBody>
      </p:sp>
      <p:sp>
        <p:nvSpPr>
          <p:cNvPr id="4" name="Slide Number Placeholder 3">
            <a:extLst>
              <a:ext uri="{FF2B5EF4-FFF2-40B4-BE49-F238E27FC236}">
                <a16:creationId xmlns:a16="http://schemas.microsoft.com/office/drawing/2014/main" id="{817AE7F7-A051-3FB5-97B0-D75B29BE3A35}"/>
              </a:ext>
            </a:extLst>
          </p:cNvPr>
          <p:cNvSpPr>
            <a:spLocks noGrp="1"/>
          </p:cNvSpPr>
          <p:nvPr>
            <p:ph type="sldNum" sz="quarter" idx="5"/>
          </p:nvPr>
        </p:nvSpPr>
        <p:spPr/>
        <p:txBody>
          <a:bodyPr/>
          <a:lstStyle/>
          <a:p>
            <a:fld id="{B620D7F3-EDE1-C147-A04A-D4416A638280}" type="slidenum">
              <a:rPr lang="en-GB" altLang="en-US" smtClean="0"/>
              <a:pPr/>
              <a:t>34</a:t>
            </a:fld>
            <a:endParaRPr lang="en-GB" altLang="en-US"/>
          </a:p>
        </p:txBody>
      </p:sp>
    </p:spTree>
    <p:extLst>
      <p:ext uri="{BB962C8B-B14F-4D97-AF65-F5344CB8AC3E}">
        <p14:creationId xmlns:p14="http://schemas.microsoft.com/office/powerpoint/2010/main" val="22451552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D8195-3550-7F4C-116D-16BCB085E0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81ABAF-45B9-AE77-B84D-190E313EE6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3032E0-1874-223F-818F-F0DE2E30DC52}"/>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AU" dirty="0">
                <a:effectLst/>
                <a:latin typeface="Hind Light" panose="02000000000000000000" pitchFamily="2" charset="77"/>
              </a:rPr>
              <a:t>Traffic localization is a focus that Internet Society is currently advocating for and working towards improving to have at least 50% of content served locally by 2025 in select countries.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AU" dirty="0">
              <a:effectLst/>
              <a:latin typeface="Hind Light" panose="02000000000000000000" pitchFamily="2" charset="77"/>
            </a:endParaRPr>
          </a:p>
          <a:p>
            <a:r>
              <a:rPr lang="en-AU" dirty="0">
                <a:hlinkClick r:id="rId3"/>
              </a:rPr>
              <a:t>We’ve devised a methodology</a:t>
            </a:r>
            <a:r>
              <a:rPr lang="en-AU" dirty="0"/>
              <a:t> to understand where content is served from so that we can measure our progress toward the 50/50 Vision.</a:t>
            </a:r>
          </a:p>
          <a:p>
            <a:r>
              <a:rPr lang="en-AU" dirty="0"/>
              <a:t>But measuring local versus non-local traffic levels is often not straightforward. Access providers are usually aware of the most-used services, but don’t delineate between local and non-local traffic, and the data they do collect is rarely shared publicly.</a:t>
            </a:r>
          </a:p>
          <a:p>
            <a:r>
              <a:rPr lang="en-AU" dirty="0"/>
              <a:t>To map traffic flows, we’re using the data from two open-source tools, Open Observatory of Network Interference (OONI) and the RIPE NCC (the Regional Internet Registry for Europe, the Middle East and parts of Central Asia).</a:t>
            </a:r>
          </a:p>
          <a:p>
            <a:r>
              <a:rPr lang="en-AU" dirty="0"/>
              <a:t>Our methodology quantifies the level at which Over The Top (OTT) services (video streaming, web surfing, social media, etc.) fetch their content from a local server/cache rather than externally (out of the country).</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AU" dirty="0">
                <a:effectLst/>
                <a:latin typeface="Hind Light" panose="02000000000000000000" pitchFamily="2" charset="77"/>
              </a:rPr>
              <a:t> </a:t>
            </a:r>
            <a:endParaRPr lang="en-US" dirty="0"/>
          </a:p>
        </p:txBody>
      </p:sp>
      <p:sp>
        <p:nvSpPr>
          <p:cNvPr id="4" name="Slide Number Placeholder 3">
            <a:extLst>
              <a:ext uri="{FF2B5EF4-FFF2-40B4-BE49-F238E27FC236}">
                <a16:creationId xmlns:a16="http://schemas.microsoft.com/office/drawing/2014/main" id="{817AE7F7-A051-3FB5-97B0-D75B29BE3A35}"/>
              </a:ext>
            </a:extLst>
          </p:cNvPr>
          <p:cNvSpPr>
            <a:spLocks noGrp="1"/>
          </p:cNvSpPr>
          <p:nvPr>
            <p:ph type="sldNum" sz="quarter" idx="5"/>
          </p:nvPr>
        </p:nvSpPr>
        <p:spPr/>
        <p:txBody>
          <a:bodyPr/>
          <a:lstStyle/>
          <a:p>
            <a:fld id="{B620D7F3-EDE1-C147-A04A-D4416A638280}" type="slidenum">
              <a:rPr lang="en-GB" altLang="en-US" smtClean="0"/>
              <a:pPr/>
              <a:t>35</a:t>
            </a:fld>
            <a:endParaRPr lang="en-GB" altLang="en-US"/>
          </a:p>
        </p:txBody>
      </p:sp>
    </p:spTree>
    <p:extLst>
      <p:ext uri="{BB962C8B-B14F-4D97-AF65-F5344CB8AC3E}">
        <p14:creationId xmlns:p14="http://schemas.microsoft.com/office/powerpoint/2010/main" val="34667495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ＭＳ Ｐゴシック"/>
                <a:cs typeface="Calibri"/>
              </a:rPr>
              <a:t>Returning to the country reports, the last section relates to security and trustworthiness. </a:t>
            </a:r>
            <a:endParaRPr lang="en-US" dirty="0">
              <a:cs typeface="Calibri"/>
            </a:endParaRPr>
          </a:p>
          <a:p>
            <a:endParaRPr lang="en-US" dirty="0">
              <a:ea typeface="ＭＳ Ｐゴシック"/>
              <a:cs typeface="Calibri"/>
            </a:endParaRPr>
          </a:p>
          <a:p>
            <a:r>
              <a:rPr lang="en-US" dirty="0">
                <a:ea typeface="ＭＳ Ｐゴシック"/>
                <a:cs typeface="Calibri"/>
              </a:rPr>
              <a:t>We present two main technologies here: DNSSEC and RPKI.</a:t>
            </a:r>
          </a:p>
          <a:p>
            <a:endParaRPr lang="en-US" dirty="0">
              <a:ea typeface="ＭＳ Ｐゴシック"/>
              <a:cs typeface="Calibri"/>
            </a:endParaRPr>
          </a:p>
          <a:p>
            <a:r>
              <a:rPr lang="en-US" dirty="0">
                <a:ea typeface="ＭＳ Ｐゴシック"/>
                <a:cs typeface="Calibri"/>
              </a:rPr>
              <a:t>DNS Security Extensions (DNSSEC) was developed to provide an additional level of security using cryptographic techniques to validate the authenticity of DNS information. </a:t>
            </a:r>
          </a:p>
          <a:p>
            <a:endParaRPr lang="en-US" dirty="0">
              <a:ea typeface="ＭＳ Ｐゴシック"/>
              <a:cs typeface="Calibri"/>
            </a:endParaRPr>
          </a:p>
          <a:p>
            <a:r>
              <a:rPr lang="en-US" dirty="0">
                <a:ea typeface="ＭＳ Ｐゴシック"/>
                <a:cs typeface="Calibri"/>
              </a:rPr>
              <a:t>Resource Public Key Infrastructure (RPKI) also employs cryptography to secure the routes between you and the networks you are communicating with.</a:t>
            </a:r>
          </a:p>
          <a:p>
            <a:endParaRPr lang="en-US" dirty="0">
              <a:ea typeface="ＭＳ Ｐゴシック"/>
              <a:cs typeface="Calibri"/>
            </a:endParaRPr>
          </a:p>
          <a:p>
            <a:r>
              <a:rPr lang="en-US" dirty="0">
                <a:ea typeface="ＭＳ Ｐゴシック"/>
                <a:cs typeface="Calibri"/>
              </a:rPr>
              <a:t>It’s important to note that the Internet wasn’t developed with security in mind so these technologies have been developed only in the last 10-15 years to add this layer of security. </a:t>
            </a:r>
            <a:endParaRPr lang="en-US" dirty="0">
              <a:cs typeface="Calibri"/>
            </a:endParaRPr>
          </a:p>
        </p:txBody>
      </p:sp>
      <p:sp>
        <p:nvSpPr>
          <p:cNvPr id="4" name="Slide Number Placeholder 3"/>
          <p:cNvSpPr>
            <a:spLocks noGrp="1"/>
          </p:cNvSpPr>
          <p:nvPr>
            <p:ph type="sldNum" sz="quarter" idx="5"/>
          </p:nvPr>
        </p:nvSpPr>
        <p:spPr/>
        <p:txBody>
          <a:bodyPr/>
          <a:lstStyle/>
          <a:p>
            <a:fld id="{B620D7F3-EDE1-C147-A04A-D4416A638280}" type="slidenum">
              <a:rPr lang="en-GB" altLang="en-US" smtClean="0"/>
              <a:pPr/>
              <a:t>36</a:t>
            </a:fld>
            <a:endParaRPr lang="en-GB" altLang="en-US"/>
          </a:p>
        </p:txBody>
      </p:sp>
    </p:spTree>
    <p:extLst>
      <p:ext uri="{BB962C8B-B14F-4D97-AF65-F5344CB8AC3E}">
        <p14:creationId xmlns:p14="http://schemas.microsoft.com/office/powerpoint/2010/main" val="11346810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were to </a:t>
            </a:r>
            <a:r>
              <a:rPr lang="en-US" dirty="0" err="1"/>
              <a:t>analyse</a:t>
            </a:r>
            <a:r>
              <a:rPr lang="en-US" dirty="0"/>
              <a:t> the security and trustworthiness of the Internet in Kazakhstan, we would commend their local ccTLD registry for adopting DNSSEC, which protects websites that have local domain name extensions.</a:t>
            </a:r>
          </a:p>
          <a:p>
            <a:r>
              <a:rPr lang="en-US" dirty="0"/>
              <a:t>Outside of this there is plenty of opportunity for networks to increase their adoption of RPKI and DNSSEC technologies to secure their networks.</a:t>
            </a:r>
          </a:p>
          <a:p>
            <a:endParaRPr lang="en-US" dirty="0"/>
          </a:p>
          <a:p>
            <a:endParaRPr lang="en-US" dirty="0"/>
          </a:p>
        </p:txBody>
      </p:sp>
      <p:sp>
        <p:nvSpPr>
          <p:cNvPr id="4" name="Slide Number Placeholder 3"/>
          <p:cNvSpPr>
            <a:spLocks noGrp="1"/>
          </p:cNvSpPr>
          <p:nvPr>
            <p:ph type="sldNum" sz="quarter" idx="5"/>
          </p:nvPr>
        </p:nvSpPr>
        <p:spPr/>
        <p:txBody>
          <a:bodyPr/>
          <a:lstStyle/>
          <a:p>
            <a:fld id="{B620D7F3-EDE1-C147-A04A-D4416A638280}" type="slidenum">
              <a:rPr lang="en-GB" altLang="en-US" smtClean="0"/>
              <a:pPr/>
              <a:t>37</a:t>
            </a:fld>
            <a:endParaRPr lang="en-GB" altLang="en-US"/>
          </a:p>
        </p:txBody>
      </p:sp>
    </p:spTree>
    <p:extLst>
      <p:ext uri="{BB962C8B-B14F-4D97-AF65-F5344CB8AC3E}">
        <p14:creationId xmlns:p14="http://schemas.microsoft.com/office/powerpoint/2010/main" val="23910891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solidFill>
                  <a:srgbClr val="0E101A"/>
                </a:solidFill>
                <a:effectLst/>
                <a:latin typeface="Calibri" panose="020F0502020204030204" pitchFamily="34" charset="0"/>
                <a:ea typeface="Calibri" panose="020F0502020204030204" pitchFamily="34" charset="0"/>
              </a:rPr>
              <a:t>What I’ve shown you here is merely a guide and some of you may have scoffed at some of the scores and sources, and you may have your own data that shows something different. </a:t>
            </a:r>
            <a:endParaRPr lang="en-US" dirty="0"/>
          </a:p>
        </p:txBody>
      </p:sp>
      <p:sp>
        <p:nvSpPr>
          <p:cNvPr id="4" name="Slide Number Placeholder 3"/>
          <p:cNvSpPr>
            <a:spLocks noGrp="1"/>
          </p:cNvSpPr>
          <p:nvPr>
            <p:ph type="sldNum" sz="quarter" idx="5"/>
          </p:nvPr>
        </p:nvSpPr>
        <p:spPr/>
        <p:txBody>
          <a:bodyPr/>
          <a:lstStyle/>
          <a:p>
            <a:fld id="{B620D7F3-EDE1-C147-A04A-D4416A638280}" type="slidenum">
              <a:rPr lang="en-GB" altLang="en-US" smtClean="0"/>
              <a:pPr/>
              <a:t>38</a:t>
            </a:fld>
            <a:endParaRPr lang="en-GB" altLang="en-US"/>
          </a:p>
        </p:txBody>
      </p:sp>
    </p:spTree>
    <p:extLst>
      <p:ext uri="{BB962C8B-B14F-4D97-AF65-F5344CB8AC3E}">
        <p14:creationId xmlns:p14="http://schemas.microsoft.com/office/powerpoint/2010/main" val="19714812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solidFill>
                  <a:srgbClr val="0E101A"/>
                </a:solidFill>
                <a:effectLst/>
                <a:latin typeface="Calibri"/>
                <a:ea typeface="Calibri" panose="020F0502020204030204" pitchFamily="34" charset="0"/>
                <a:cs typeface="Calibri"/>
              </a:rPr>
              <a:t>What we’re trying to do with </a:t>
            </a:r>
            <a:r>
              <a:rPr lang="en-US" sz="1800" dirty="0">
                <a:solidFill>
                  <a:srgbClr val="0E101A"/>
                </a:solidFill>
                <a:latin typeface="Calibri"/>
                <a:ea typeface="Calibri" panose="020F0502020204030204" pitchFamily="34" charset="0"/>
                <a:cs typeface="Calibri"/>
              </a:rPr>
              <a:t>Pulse</a:t>
            </a:r>
            <a:r>
              <a:rPr lang="en-US" sz="1800" dirty="0">
                <a:solidFill>
                  <a:srgbClr val="0E101A"/>
                </a:solidFill>
                <a:effectLst/>
                <a:latin typeface="Calibri"/>
                <a:ea typeface="Calibri" panose="020F0502020204030204" pitchFamily="34" charset="0"/>
                <a:cs typeface="Calibri"/>
              </a:rPr>
              <a:t> is to make these open data sources more readily available to decision-makers so they can make sense of them in demonstrating the various aspects that make up the health of the Internet.</a:t>
            </a:r>
            <a:endParaRPr lang="en-AU" sz="1800" dirty="0">
              <a:effectLst/>
              <a:latin typeface="Calibri"/>
              <a:ea typeface="Calibri" panose="020F0502020204030204" pitchFamily="34" charset="0"/>
              <a:cs typeface="Calibri"/>
            </a:endParaRPr>
          </a:p>
          <a:p>
            <a:pPr>
              <a:lnSpc>
                <a:spcPct val="107000"/>
              </a:lnSpc>
              <a:spcAft>
                <a:spcPts val="800"/>
              </a:spcAft>
            </a:pPr>
            <a:endParaRPr lang="en-US" sz="1800" dirty="0">
              <a:solidFill>
                <a:srgbClr val="0E101A"/>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US" sz="1800" dirty="0">
                <a:solidFill>
                  <a:srgbClr val="0E101A"/>
                </a:solidFill>
                <a:effectLst/>
                <a:latin typeface="Calibri"/>
                <a:ea typeface="Calibri" panose="020F0502020204030204" pitchFamily="34" charset="0"/>
                <a:cs typeface="Calibri"/>
              </a:rPr>
              <a:t>By no means do we say use this as the source of truth. But it does provide a digestible view of what is going on to help you, and especially decision makers, identify weaknesses and then hopefully do your own research to validate if what these measurement systems are seeing is accurate.</a:t>
            </a:r>
            <a:endParaRPr lang="en-AU" sz="1800" dirty="0">
              <a:effectLst/>
              <a:latin typeface="Calibri"/>
              <a:ea typeface="Calibri" panose="020F0502020204030204" pitchFamily="34" charset="0"/>
              <a:cs typeface="Calibri"/>
            </a:endParaRPr>
          </a:p>
          <a:p>
            <a:pPr>
              <a:lnSpc>
                <a:spcPct val="107000"/>
              </a:lnSpc>
              <a:spcAft>
                <a:spcPts val="800"/>
              </a:spcAft>
            </a:pPr>
            <a:endParaRPr lang="en-US" sz="1800" dirty="0">
              <a:solidFill>
                <a:srgbClr val="0E101A"/>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US" sz="1800" dirty="0">
                <a:solidFill>
                  <a:srgbClr val="0E101A"/>
                </a:solidFill>
                <a:effectLst/>
                <a:latin typeface="Calibri"/>
                <a:ea typeface="Calibri" panose="020F0502020204030204" pitchFamily="34" charset="0"/>
                <a:cs typeface="Calibri"/>
              </a:rPr>
              <a:t>To this point, we advocate for greater localized data sourcing and sharing, which provides greater resolution to what is really happening at the edge.</a:t>
            </a:r>
            <a:endParaRPr lang="en-AU" sz="1800" dirty="0">
              <a:effectLst/>
              <a:latin typeface="Calibri"/>
              <a:ea typeface="Calibri" panose="020F0502020204030204" pitchFamily="34" charset="0"/>
              <a:cs typeface="Calibri"/>
            </a:endParaRPr>
          </a:p>
          <a:p>
            <a:pPr>
              <a:lnSpc>
                <a:spcPct val="107000"/>
              </a:lnSpc>
              <a:spcAft>
                <a:spcPts val="800"/>
              </a:spcAft>
            </a:pPr>
            <a:endParaRPr lang="en-US" sz="1800" dirty="0">
              <a:solidFill>
                <a:srgbClr val="0E101A"/>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US" sz="1800" dirty="0">
                <a:solidFill>
                  <a:srgbClr val="0E101A"/>
                </a:solidFill>
                <a:effectLst/>
                <a:latin typeface="Calibri"/>
                <a:ea typeface="Calibri" panose="020F0502020204030204" pitchFamily="34" charset="0"/>
                <a:cs typeface="Calibri"/>
              </a:rPr>
              <a:t>This is also the first version of this Index framework, and we plan to expand it to include new metrics, including how resilient countries' Internet ecosystems are to climate and natural disasters. We’re also looking at how to incorporate cross-border connectivity, as this can highlight another concerning threat to the Internet…</a:t>
            </a:r>
            <a:endParaRPr lang="en-AU" sz="1800" dirty="0">
              <a:effectLst/>
              <a:latin typeface="Calibri"/>
              <a:ea typeface="Calibri" panose="020F0502020204030204" pitchFamily="34" charset="0"/>
              <a:cs typeface="Calibri"/>
            </a:endParaRPr>
          </a:p>
          <a:p>
            <a:pPr>
              <a:lnSpc>
                <a:spcPct val="107000"/>
              </a:lnSpc>
              <a:spcAft>
                <a:spcPts val="800"/>
              </a:spcAft>
            </a:pPr>
            <a:endParaRPr lang="en-US" dirty="0"/>
          </a:p>
        </p:txBody>
      </p:sp>
      <p:sp>
        <p:nvSpPr>
          <p:cNvPr id="4" name="Slide Number Placeholder 3"/>
          <p:cNvSpPr>
            <a:spLocks noGrp="1"/>
          </p:cNvSpPr>
          <p:nvPr>
            <p:ph type="sldNum" sz="quarter" idx="5"/>
          </p:nvPr>
        </p:nvSpPr>
        <p:spPr/>
        <p:txBody>
          <a:bodyPr/>
          <a:lstStyle/>
          <a:p>
            <a:fld id="{B620D7F3-EDE1-C147-A04A-D4416A638280}" type="slidenum">
              <a:rPr lang="en-GB" altLang="en-US" smtClean="0"/>
              <a:pPr/>
              <a:t>39</a:t>
            </a:fld>
            <a:endParaRPr lang="en-GB" altLang="en-US"/>
          </a:p>
        </p:txBody>
      </p:sp>
    </p:spTree>
    <p:extLst>
      <p:ext uri="{BB962C8B-B14F-4D97-AF65-F5344CB8AC3E}">
        <p14:creationId xmlns:p14="http://schemas.microsoft.com/office/powerpoint/2010/main" val="2613930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important to note that the Internet Society does not generate any data for Pulse, rather it </a:t>
            </a:r>
            <a:r>
              <a:rPr lang="en-AU"/>
              <a:t>consolidates trusted</a:t>
            </a:r>
            <a:r>
              <a:rPr lang="en-AU">
                <a:hlinkClick r:id="rId3"/>
              </a:rPr>
              <a:t> third-party</a:t>
            </a:r>
            <a:r>
              <a:rPr lang="en-AU"/>
              <a:t> Internet measurement data from various sources into a single platform. </a:t>
            </a:r>
            <a:endParaRPr lang="en-US"/>
          </a:p>
          <a:p>
            <a:r>
              <a:rPr lang="en-AU"/>
              <a:t>These are some of those sources and partners.</a:t>
            </a:r>
            <a:endParaRPr lang="en-US"/>
          </a:p>
          <a:p>
            <a:endParaRPr lang="en-AU"/>
          </a:p>
          <a:p>
            <a:endParaRPr lang="en-US"/>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B620D7F3-EDE1-C147-A04A-D4416A638280}" type="slidenum">
              <a:rPr lang="en-GB" altLang="en-US"/>
              <a:pPr/>
              <a:t>4</a:t>
            </a:fld>
            <a:endParaRPr lang="en-GB" altLang="en-US"/>
          </a:p>
        </p:txBody>
      </p:sp>
    </p:spTree>
    <p:extLst>
      <p:ext uri="{BB962C8B-B14F-4D97-AF65-F5344CB8AC3E}">
        <p14:creationId xmlns:p14="http://schemas.microsoft.com/office/powerpoint/2010/main" val="36655266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Fragmentation.</a:t>
            </a:r>
          </a:p>
          <a:p>
            <a:r>
              <a:rPr lang="en-US" dirty="0"/>
              <a:t>So, while researching the region for this presentation and the aforementioned report we recently published we looked at ITU’s </a:t>
            </a:r>
            <a:r>
              <a:rPr lang="en-US" dirty="0" err="1"/>
              <a:t>bbmaps</a:t>
            </a:r>
            <a:r>
              <a:rPr lang="en-US" dirty="0"/>
              <a:t> to look at the interconnectivity of the region.</a:t>
            </a:r>
          </a:p>
        </p:txBody>
      </p:sp>
      <p:sp>
        <p:nvSpPr>
          <p:cNvPr id="4" name="Slide Number Placeholder 3"/>
          <p:cNvSpPr>
            <a:spLocks noGrp="1"/>
          </p:cNvSpPr>
          <p:nvPr>
            <p:ph type="sldNum" sz="quarter" idx="5"/>
          </p:nvPr>
        </p:nvSpPr>
        <p:spPr/>
        <p:txBody>
          <a:bodyPr/>
          <a:lstStyle/>
          <a:p>
            <a:fld id="{B620D7F3-EDE1-C147-A04A-D4416A638280}" type="slidenum">
              <a:rPr lang="en-GB" altLang="en-US" smtClean="0"/>
              <a:pPr/>
              <a:t>40</a:t>
            </a:fld>
            <a:endParaRPr lang="en-GB" altLang="en-US"/>
          </a:p>
        </p:txBody>
      </p:sp>
    </p:spTree>
    <p:extLst>
      <p:ext uri="{BB962C8B-B14F-4D97-AF65-F5344CB8AC3E}">
        <p14:creationId xmlns:p14="http://schemas.microsoft.com/office/powerpoint/2010/main" val="15165973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not aware of </a:t>
            </a:r>
            <a:r>
              <a:rPr lang="en-US" dirty="0" err="1"/>
              <a:t>bbmaps</a:t>
            </a:r>
            <a:r>
              <a:rPr lang="en-US" dirty="0"/>
              <a:t>, it maps terrestrial and submarine cable infrastructure.</a:t>
            </a:r>
          </a:p>
        </p:txBody>
      </p:sp>
      <p:sp>
        <p:nvSpPr>
          <p:cNvPr id="4" name="Slide Number Placeholder 3"/>
          <p:cNvSpPr>
            <a:spLocks noGrp="1"/>
          </p:cNvSpPr>
          <p:nvPr>
            <p:ph type="sldNum" sz="quarter" idx="5"/>
          </p:nvPr>
        </p:nvSpPr>
        <p:spPr/>
        <p:txBody>
          <a:bodyPr/>
          <a:lstStyle/>
          <a:p>
            <a:fld id="{B620D7F3-EDE1-C147-A04A-D4416A638280}" type="slidenum">
              <a:rPr lang="en-GB" altLang="en-US" smtClean="0"/>
              <a:pPr/>
              <a:t>41</a:t>
            </a:fld>
            <a:endParaRPr lang="en-GB" altLang="en-US"/>
          </a:p>
        </p:txBody>
      </p:sp>
    </p:spTree>
    <p:extLst>
      <p:ext uri="{BB962C8B-B14F-4D97-AF65-F5344CB8AC3E}">
        <p14:creationId xmlns:p14="http://schemas.microsoft.com/office/powerpoint/2010/main" val="16597570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E101A"/>
                </a:solidFill>
                <a:effectLst/>
                <a:latin typeface="Calibri" panose="020F0502020204030204" pitchFamily="34" charset="0"/>
                <a:cs typeface="Calibri" panose="020F0502020204030204" pitchFamily="34" charset="0"/>
              </a:rPr>
              <a:t>Being a landlocked region, we don’t need to concerning ourselves with submarine cables, though it’s worth noting from this global view how sparse terrestrial cable infrastructure is in the region.</a:t>
            </a:r>
            <a:endParaRPr lang="en-US" dirty="0"/>
          </a:p>
        </p:txBody>
      </p:sp>
      <p:sp>
        <p:nvSpPr>
          <p:cNvPr id="4" name="Slide Number Placeholder 3"/>
          <p:cNvSpPr>
            <a:spLocks noGrp="1"/>
          </p:cNvSpPr>
          <p:nvPr>
            <p:ph type="sldNum" sz="quarter" idx="5"/>
          </p:nvPr>
        </p:nvSpPr>
        <p:spPr/>
        <p:txBody>
          <a:bodyPr/>
          <a:lstStyle/>
          <a:p>
            <a:fld id="{B620D7F3-EDE1-C147-A04A-D4416A638280}" type="slidenum">
              <a:rPr lang="en-GB" altLang="en-US" smtClean="0"/>
              <a:pPr/>
              <a:t>42</a:t>
            </a:fld>
            <a:endParaRPr lang="en-GB" altLang="en-US"/>
          </a:p>
        </p:txBody>
      </p:sp>
    </p:spTree>
    <p:extLst>
      <p:ext uri="{BB962C8B-B14F-4D97-AF65-F5344CB8AC3E}">
        <p14:creationId xmlns:p14="http://schemas.microsoft.com/office/powerpoint/2010/main" val="35833853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solidFill>
                  <a:srgbClr val="0E101A"/>
                </a:solidFill>
                <a:effectLst/>
                <a:latin typeface="Calibri" panose="020F0502020204030204" pitchFamily="34" charset="0"/>
                <a:ea typeface="Calibri" panose="020F0502020204030204" pitchFamily="34" charset="0"/>
                <a:cs typeface="Calibri" panose="020F0502020204030204" pitchFamily="34" charset="0"/>
              </a:rPr>
              <a:t>If we zoom in on each country we can see that in the case of Kazakhstan, they rely on Internet connectivity from Russia, China, Kyrgyzstan, Uzbekistan and Turkmenistan.</a:t>
            </a:r>
          </a:p>
        </p:txBody>
      </p:sp>
      <p:sp>
        <p:nvSpPr>
          <p:cNvPr id="4" name="Slide Number Placeholder 3"/>
          <p:cNvSpPr>
            <a:spLocks noGrp="1"/>
          </p:cNvSpPr>
          <p:nvPr>
            <p:ph type="sldNum" sz="quarter" idx="5"/>
          </p:nvPr>
        </p:nvSpPr>
        <p:spPr/>
        <p:txBody>
          <a:bodyPr/>
          <a:lstStyle/>
          <a:p>
            <a:fld id="{B620D7F3-EDE1-C147-A04A-D4416A638280}" type="slidenum">
              <a:rPr lang="en-GB" altLang="en-US" smtClean="0"/>
              <a:pPr/>
              <a:t>43</a:t>
            </a:fld>
            <a:endParaRPr lang="en-GB" altLang="en-US"/>
          </a:p>
        </p:txBody>
      </p:sp>
    </p:spTree>
    <p:extLst>
      <p:ext uri="{BB962C8B-B14F-4D97-AF65-F5344CB8AC3E}">
        <p14:creationId xmlns:p14="http://schemas.microsoft.com/office/powerpoint/2010/main" val="18180910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Kyrgyzstan, they get their Internet predominantly via Kazakhstan, Uzbekistan and Tajikistan. Though there have been reports that local conflict between Kyrgyzstan and Tajikistan has resulted in the cross border line between these two countries going dark.</a:t>
            </a:r>
          </a:p>
          <a:p>
            <a:r>
              <a:rPr lang="en-US" dirty="0"/>
              <a:t>It’s worth noting the backbone infrastructure they have in place.</a:t>
            </a:r>
          </a:p>
        </p:txBody>
      </p:sp>
      <p:sp>
        <p:nvSpPr>
          <p:cNvPr id="4" name="Slide Number Placeholder 3"/>
          <p:cNvSpPr>
            <a:spLocks noGrp="1"/>
          </p:cNvSpPr>
          <p:nvPr>
            <p:ph type="sldNum" sz="quarter" idx="5"/>
          </p:nvPr>
        </p:nvSpPr>
        <p:spPr/>
        <p:txBody>
          <a:bodyPr/>
          <a:lstStyle/>
          <a:p>
            <a:fld id="{B620D7F3-EDE1-C147-A04A-D4416A638280}" type="slidenum">
              <a:rPr lang="en-GB" altLang="en-US" smtClean="0"/>
              <a:pPr/>
              <a:t>44</a:t>
            </a:fld>
            <a:endParaRPr lang="en-GB" altLang="en-US"/>
          </a:p>
        </p:txBody>
      </p:sp>
    </p:spTree>
    <p:extLst>
      <p:ext uri="{BB962C8B-B14F-4D97-AF65-F5344CB8AC3E}">
        <p14:creationId xmlns:p14="http://schemas.microsoft.com/office/powerpoint/2010/main" val="20476702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these rumors are true then in the case of Tajikistan they are predominantly getting their connectivity via Afghanistan and Uzbekistan.</a:t>
            </a:r>
          </a:p>
        </p:txBody>
      </p:sp>
      <p:sp>
        <p:nvSpPr>
          <p:cNvPr id="4" name="Slide Number Placeholder 3"/>
          <p:cNvSpPr>
            <a:spLocks noGrp="1"/>
          </p:cNvSpPr>
          <p:nvPr>
            <p:ph type="sldNum" sz="quarter" idx="5"/>
          </p:nvPr>
        </p:nvSpPr>
        <p:spPr/>
        <p:txBody>
          <a:bodyPr/>
          <a:lstStyle/>
          <a:p>
            <a:fld id="{B620D7F3-EDE1-C147-A04A-D4416A638280}" type="slidenum">
              <a:rPr lang="en-GB" altLang="en-US" smtClean="0"/>
              <a:pPr/>
              <a:t>45</a:t>
            </a:fld>
            <a:endParaRPr lang="en-GB" altLang="en-US"/>
          </a:p>
        </p:txBody>
      </p:sp>
    </p:spTree>
    <p:extLst>
      <p:ext uri="{BB962C8B-B14F-4D97-AF65-F5344CB8AC3E}">
        <p14:creationId xmlns:p14="http://schemas.microsoft.com/office/powerpoint/2010/main" val="29442673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AU" sz="1800" dirty="0">
                <a:solidFill>
                  <a:srgbClr val="0E101A"/>
                </a:solidFill>
                <a:effectLst/>
                <a:latin typeface="Calibri" panose="020F0502020204030204" pitchFamily="34" charset="0"/>
                <a:ea typeface="Calibri" panose="020F0502020204030204" pitchFamily="34" charset="0"/>
                <a:cs typeface="Calibri" panose="020F0502020204030204" pitchFamily="34" charset="0"/>
              </a:rPr>
              <a:t>As is Turkmenistan which also has links with Iran, though its questionable how much traffic is provided by these.</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620D7F3-EDE1-C147-A04A-D4416A638280}" type="slidenum">
              <a:rPr lang="en-GB" altLang="en-US" smtClean="0"/>
              <a:pPr/>
              <a:t>46</a:t>
            </a:fld>
            <a:endParaRPr lang="en-GB" altLang="en-US"/>
          </a:p>
        </p:txBody>
      </p:sp>
    </p:spTree>
    <p:extLst>
      <p:ext uri="{BB962C8B-B14F-4D97-AF65-F5344CB8AC3E}">
        <p14:creationId xmlns:p14="http://schemas.microsoft.com/office/powerpoint/2010/main" val="38386157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recap, the region is connected to the rest of the Internet via Russia, China, Afghanistan and Iran. Now we’re all aware of the questionable nature of the Internet in three of these countries, which have the potential to either stop connectivity or serving their own form of Internet. </a:t>
            </a:r>
          </a:p>
        </p:txBody>
      </p:sp>
      <p:sp>
        <p:nvSpPr>
          <p:cNvPr id="4" name="Slide Number Placeholder 3"/>
          <p:cNvSpPr>
            <a:spLocks noGrp="1"/>
          </p:cNvSpPr>
          <p:nvPr>
            <p:ph type="sldNum" sz="quarter" idx="5"/>
          </p:nvPr>
        </p:nvSpPr>
        <p:spPr/>
        <p:txBody>
          <a:bodyPr/>
          <a:lstStyle/>
          <a:p>
            <a:fld id="{B620D7F3-EDE1-C147-A04A-D4416A638280}" type="slidenum">
              <a:rPr lang="en-GB" altLang="en-US" smtClean="0"/>
              <a:pPr/>
              <a:t>47</a:t>
            </a:fld>
            <a:endParaRPr lang="en-GB" altLang="en-US"/>
          </a:p>
        </p:txBody>
      </p:sp>
    </p:spTree>
    <p:extLst>
      <p:ext uri="{BB962C8B-B14F-4D97-AF65-F5344CB8AC3E}">
        <p14:creationId xmlns:p14="http://schemas.microsoft.com/office/powerpoint/2010/main" val="1587623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dirty="0"/>
              <a:t>Ultimately, the mechanics of the internet mean that blocks on access imposed by one country may leach over the borders on to </a:t>
            </a:r>
            <a:r>
              <a:rPr lang="en-US" dirty="0" err="1"/>
              <a:t>neighbouring</a:t>
            </a:r>
            <a:r>
              <a:rPr lang="en-US" dirty="0"/>
              <a:t> populations, or even be felt half a world away by users in different continents.</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B620D7F3-EDE1-C147-A04A-D4416A638280}" type="slidenum">
              <a:rPr lang="en-GB" altLang="en-US"/>
              <a:pPr/>
              <a:t>48</a:t>
            </a:fld>
            <a:endParaRPr lang="en-GB" altLang="en-US"/>
          </a:p>
        </p:txBody>
      </p:sp>
    </p:spTree>
    <p:extLst>
      <p:ext uri="{BB962C8B-B14F-4D97-AF65-F5344CB8AC3E}">
        <p14:creationId xmlns:p14="http://schemas.microsoft.com/office/powerpoint/2010/main" val="25203256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solidFill>
                  <a:srgbClr val="0E101A"/>
                </a:solidFill>
                <a:effectLst/>
                <a:latin typeface="Calibri" panose="020F0502020204030204" pitchFamily="34" charset="0"/>
                <a:ea typeface="Calibri" panose="020F0502020204030204" pitchFamily="34" charset="0"/>
                <a:cs typeface="Calibri" panose="020F0502020204030204" pitchFamily="34" charset="0"/>
              </a:rPr>
              <a:t>This is why I’m sure you’re all, like we are, watching the outcomes of the Russia Ukraine war as this is serving as a test case of not just the importance of redundancy but also the resilience its networking community established and continues to maintain and improve on.</a:t>
            </a:r>
          </a:p>
        </p:txBody>
      </p:sp>
      <p:sp>
        <p:nvSpPr>
          <p:cNvPr id="4" name="Slide Number Placeholder 3"/>
          <p:cNvSpPr>
            <a:spLocks noGrp="1"/>
          </p:cNvSpPr>
          <p:nvPr>
            <p:ph type="sldNum" sz="quarter" idx="5"/>
          </p:nvPr>
        </p:nvSpPr>
        <p:spPr/>
        <p:txBody>
          <a:bodyPr/>
          <a:lstStyle/>
          <a:p>
            <a:fld id="{B620D7F3-EDE1-C147-A04A-D4416A638280}" type="slidenum">
              <a:rPr lang="en-GB" altLang="en-US" smtClean="0"/>
              <a:pPr/>
              <a:t>49</a:t>
            </a:fld>
            <a:endParaRPr lang="en-GB" altLang="en-US"/>
          </a:p>
        </p:txBody>
      </p:sp>
    </p:spTree>
    <p:extLst>
      <p:ext uri="{BB962C8B-B14F-4D97-AF65-F5344CB8AC3E}">
        <p14:creationId xmlns:p14="http://schemas.microsoft.com/office/powerpoint/2010/main" val="2191218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a:solidFill>
                  <a:srgbClr val="0E101A"/>
                </a:solidFill>
                <a:effectLst/>
                <a:latin typeface="Calibri" panose="020F0502020204030204" pitchFamily="34" charset="0"/>
                <a:ea typeface="Calibri" panose="020F0502020204030204" pitchFamily="34" charset="0"/>
                <a:cs typeface="Calibri" panose="020F0502020204030204" pitchFamily="34" charset="0"/>
              </a:rPr>
              <a:t>Our current focus areas are tracking: </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buFont typeface="Calibri"/>
              <a:buChar char="-"/>
            </a:pPr>
            <a:r>
              <a:rPr lang="en-US" sz="1800">
                <a:solidFill>
                  <a:srgbClr val="0E101A"/>
                </a:solidFill>
                <a:effectLst/>
                <a:latin typeface="Calibri"/>
                <a:ea typeface="Calibri" panose="020F0502020204030204" pitchFamily="34" charset="0"/>
                <a:cs typeface="Calibri"/>
              </a:rPr>
              <a:t>Internet shutdowns</a:t>
            </a:r>
            <a:r>
              <a:rPr lang="en-US" sz="1800">
                <a:solidFill>
                  <a:srgbClr val="0E101A"/>
                </a:solidFill>
                <a:latin typeface="Calibri"/>
                <a:ea typeface="Calibri" panose="020F0502020204030204" pitchFamily="34" charset="0"/>
                <a:cs typeface="Calibri"/>
              </a:rPr>
              <a:t> </a:t>
            </a:r>
            <a:endParaRPr lang="en-AU" sz="1800">
              <a:effectLst/>
              <a:latin typeface="Calibri"/>
              <a:ea typeface="Calibri" panose="020F0502020204030204" pitchFamily="34" charset="0"/>
              <a:cs typeface="Times New Roman" panose="02020603050405020304" pitchFamily="18" charset="0"/>
            </a:endParaRPr>
          </a:p>
          <a:p>
            <a:pPr marL="285750" indent="-285750">
              <a:lnSpc>
                <a:spcPct val="107000"/>
              </a:lnSpc>
              <a:buFont typeface="Calibri"/>
              <a:buChar char="-"/>
            </a:pPr>
            <a:r>
              <a:rPr lang="en-US" sz="1800">
                <a:solidFill>
                  <a:srgbClr val="0E101A"/>
                </a:solidFill>
                <a:effectLst/>
                <a:latin typeface="Calibri"/>
                <a:ea typeface="Calibri" panose="020F0502020204030204" pitchFamily="34" charset="0"/>
                <a:cs typeface="Calibri"/>
              </a:rPr>
              <a:t>The state of deployment of critical technologies such as IPv6, DNSSEC, TLS1.3, and HTTPS</a:t>
            </a:r>
            <a:r>
              <a:rPr lang="en-US" sz="1800">
                <a:solidFill>
                  <a:srgbClr val="0E101A"/>
                </a:solidFill>
                <a:latin typeface="Calibri"/>
                <a:ea typeface="Calibri" panose="020F0502020204030204" pitchFamily="34" charset="0"/>
                <a:cs typeface="Calibri"/>
              </a:rPr>
              <a:t> </a:t>
            </a:r>
            <a:endParaRPr lang="en-AU" sz="1800">
              <a:effectLst/>
              <a:latin typeface="Calibri"/>
              <a:ea typeface="Calibri" panose="020F0502020204030204" pitchFamily="34" charset="0"/>
              <a:cs typeface="Times New Roman" panose="02020603050405020304" pitchFamily="18" charset="0"/>
            </a:endParaRPr>
          </a:p>
          <a:p>
            <a:pPr marL="285750" indent="-285750">
              <a:lnSpc>
                <a:spcPct val="107000"/>
              </a:lnSpc>
              <a:buFont typeface="Calibri"/>
              <a:buChar char="-"/>
            </a:pPr>
            <a:r>
              <a:rPr lang="en-US" sz="1800">
                <a:solidFill>
                  <a:srgbClr val="0E101A"/>
                </a:solidFill>
                <a:effectLst/>
                <a:latin typeface="Calibri"/>
                <a:ea typeface="Calibri" panose="020F0502020204030204" pitchFamily="34" charset="0"/>
                <a:cs typeface="Calibri"/>
              </a:rPr>
              <a:t>The concentration of infrastructure, services, and markets</a:t>
            </a:r>
            <a:r>
              <a:rPr lang="en-US" sz="1800">
                <a:solidFill>
                  <a:srgbClr val="0E101A"/>
                </a:solidFill>
                <a:latin typeface="Calibri"/>
                <a:ea typeface="Calibri" panose="020F0502020204030204" pitchFamily="34" charset="0"/>
                <a:cs typeface="Calibri"/>
              </a:rPr>
              <a:t> </a:t>
            </a:r>
            <a:endParaRPr lang="en-AU" sz="1800">
              <a:effectLst/>
              <a:latin typeface="Calibri"/>
              <a:ea typeface="Calibri" panose="020F0502020204030204" pitchFamily="34" charset="0"/>
              <a:cs typeface="Times New Roman" panose="02020603050405020304" pitchFamily="18" charset="0"/>
            </a:endParaRPr>
          </a:p>
          <a:p>
            <a:pPr marL="285750" indent="-285750">
              <a:lnSpc>
                <a:spcPct val="107000"/>
              </a:lnSpc>
              <a:spcAft>
                <a:spcPts val="800"/>
              </a:spcAft>
              <a:buFont typeface="Calibri"/>
              <a:buChar char="-"/>
            </a:pPr>
            <a:r>
              <a:rPr lang="en-US" sz="1800">
                <a:solidFill>
                  <a:srgbClr val="0E101A"/>
                </a:solidFill>
                <a:effectLst/>
                <a:latin typeface="Calibri"/>
                <a:ea typeface="Calibri" panose="020F0502020204030204" pitchFamily="34" charset="0"/>
                <a:cs typeface="Calibri"/>
              </a:rPr>
              <a:t>And, finally, the resilience of the Internet in more than 170 countries</a:t>
            </a:r>
            <a:r>
              <a:rPr lang="en-US" sz="1800">
                <a:solidFill>
                  <a:srgbClr val="0E101A"/>
                </a:solidFill>
                <a:latin typeface="Calibri"/>
                <a:ea typeface="Calibri" panose="020F0502020204030204" pitchFamily="34" charset="0"/>
                <a:cs typeface="Calibri"/>
              </a:rPr>
              <a:t> </a:t>
            </a:r>
            <a:endParaRPr lang="en-AU" sz="1800">
              <a:effectLst/>
              <a:latin typeface="Calibri"/>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B620D7F3-EDE1-C147-A04A-D4416A638280}" type="slidenum">
              <a:rPr lang="en-GB" altLang="en-US" smtClean="0"/>
              <a:pPr/>
              <a:t>5</a:t>
            </a:fld>
            <a:endParaRPr lang="en-GB" altLang="en-US"/>
          </a:p>
        </p:txBody>
      </p:sp>
    </p:spTree>
    <p:extLst>
      <p:ext uri="{BB962C8B-B14F-4D97-AF65-F5344CB8AC3E}">
        <p14:creationId xmlns:p14="http://schemas.microsoft.com/office/powerpoint/2010/main" val="19269777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solidFill>
                  <a:srgbClr val="0E101A"/>
                </a:solidFill>
                <a:effectLst/>
                <a:latin typeface="Calibri" panose="020F0502020204030204" pitchFamily="34" charset="0"/>
                <a:ea typeface="Calibri" panose="020F0502020204030204" pitchFamily="34" charset="0"/>
                <a:cs typeface="Calibri" panose="020F0502020204030204" pitchFamily="34" charset="0"/>
              </a:rPr>
              <a:t>And if we look at two of the sub pillar </a:t>
            </a:r>
            <a:r>
              <a:rPr lang="en-US" sz="1800" dirty="0" err="1">
                <a:solidFill>
                  <a:srgbClr val="0E101A"/>
                </a:solidFill>
                <a:effectLst/>
                <a:latin typeface="Calibri" panose="020F0502020204030204" pitchFamily="34" charset="0"/>
                <a:ea typeface="Calibri" panose="020F0502020204030204" pitchFamily="34" charset="0"/>
                <a:cs typeface="Calibri" panose="020F0502020204030204" pitchFamily="34" charset="0"/>
              </a:rPr>
              <a:t>indicies</a:t>
            </a:r>
            <a:r>
              <a:rPr lang="en-US" sz="1800" dirty="0">
                <a:solidFill>
                  <a:srgbClr val="0E101A"/>
                </a:solidFill>
                <a:effectLst/>
                <a:latin typeface="Calibri" panose="020F0502020204030204" pitchFamily="34" charset="0"/>
                <a:ea typeface="Calibri" panose="020F0502020204030204" pitchFamily="34" charset="0"/>
                <a:cs typeface="Calibri" panose="020F0502020204030204" pitchFamily="34" charset="0"/>
              </a:rPr>
              <a:t> that I highlighted earlier, we can see that Ukraine is faring better than all CA countries which has gone a long way towards insulating local connectivity in many ways from the targeted attacks that Russia has made on Ukraine’s infrastructure.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620D7F3-EDE1-C147-A04A-D4416A638280}" type="slidenum">
              <a:rPr lang="en-GB" altLang="en-US" smtClean="0"/>
              <a:pPr/>
              <a:t>50</a:t>
            </a:fld>
            <a:endParaRPr lang="en-GB" altLang="en-US"/>
          </a:p>
        </p:txBody>
      </p:sp>
    </p:spTree>
    <p:extLst>
      <p:ext uri="{BB962C8B-B14F-4D97-AF65-F5344CB8AC3E}">
        <p14:creationId xmlns:p14="http://schemas.microsoft.com/office/powerpoint/2010/main" val="33836622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a:solidFill>
                  <a:srgbClr val="0E101A"/>
                </a:solidFill>
                <a:effectLst/>
                <a:latin typeface="Calibri" panose="020F0502020204030204" pitchFamily="34" charset="0"/>
                <a:ea typeface="Calibri" panose="020F0502020204030204" pitchFamily="34" charset="0"/>
                <a:cs typeface="Calibri" panose="020F0502020204030204" pitchFamily="34" charset="0"/>
              </a:rPr>
              <a:t>As can be seen here, it has a strong local peering fabric. Importantly, this has changed little, even as nearly 100 ASNs have transferred out of the country, most to Russia. </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B620D7F3-EDE1-C147-A04A-D4416A638280}" type="slidenum">
              <a:rPr lang="en-GB" altLang="en-US" smtClean="0"/>
              <a:pPr/>
              <a:t>51</a:t>
            </a:fld>
            <a:endParaRPr lang="en-GB" altLang="en-US"/>
          </a:p>
        </p:txBody>
      </p:sp>
    </p:spTree>
    <p:extLst>
      <p:ext uri="{BB962C8B-B14F-4D97-AF65-F5344CB8AC3E}">
        <p14:creationId xmlns:p14="http://schemas.microsoft.com/office/powerpoint/2010/main" val="17218161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solidFill>
                  <a:srgbClr val="0E101A"/>
                </a:solidFill>
                <a:effectLst/>
                <a:latin typeface="Calibri" panose="020F0502020204030204" pitchFamily="34" charset="0"/>
                <a:ea typeface="Calibri" panose="020F0502020204030204" pitchFamily="34" charset="0"/>
                <a:cs typeface="Calibri" panose="020F0502020204030204" pitchFamily="34" charset="0"/>
              </a:rPr>
              <a:t>While </a:t>
            </a:r>
            <a:r>
              <a:rPr lang="en-US" sz="1800" dirty="0" err="1">
                <a:solidFill>
                  <a:srgbClr val="0E101A"/>
                </a:solidFill>
                <a:effectLst/>
                <a:latin typeface="Calibri" panose="020F0502020204030204" pitchFamily="34" charset="0"/>
                <a:ea typeface="Calibri" panose="020F0502020204030204" pitchFamily="34" charset="0"/>
                <a:cs typeface="Calibri" panose="020F0502020204030204" pitchFamily="34" charset="0"/>
              </a:rPr>
              <a:t>Kyivstar</a:t>
            </a:r>
            <a:r>
              <a:rPr lang="en-US" sz="1800" dirty="0">
                <a:solidFill>
                  <a:srgbClr val="0E101A"/>
                </a:solidFill>
                <a:effectLst/>
                <a:latin typeface="Calibri" panose="020F0502020204030204" pitchFamily="34" charset="0"/>
                <a:ea typeface="Calibri" panose="020F0502020204030204" pitchFamily="34" charset="0"/>
                <a:cs typeface="Calibri" panose="020F0502020204030204" pitchFamily="34" charset="0"/>
              </a:rPr>
              <a:t> is the dominant ISP in the country, multiple other providers provision more than three-quarters of the remaining traffic. This has been especially important given that </a:t>
            </a:r>
            <a:r>
              <a:rPr lang="en-US" sz="1800" dirty="0" err="1">
                <a:solidFill>
                  <a:srgbClr val="0E101A"/>
                </a:solidFill>
                <a:effectLst/>
                <a:latin typeface="Calibri" panose="020F0502020204030204" pitchFamily="34" charset="0"/>
                <a:ea typeface="Calibri" panose="020F0502020204030204" pitchFamily="34" charset="0"/>
                <a:cs typeface="Calibri" panose="020F0502020204030204" pitchFamily="34" charset="0"/>
              </a:rPr>
              <a:t>Kyivstar</a:t>
            </a:r>
            <a:r>
              <a:rPr lang="en-US" sz="1800" dirty="0">
                <a:solidFill>
                  <a:srgbClr val="0E101A"/>
                </a:solidFill>
                <a:effectLst/>
                <a:latin typeface="Calibri" panose="020F0502020204030204" pitchFamily="34" charset="0"/>
                <a:ea typeface="Calibri" panose="020F0502020204030204" pitchFamily="34" charset="0"/>
                <a:cs typeface="Calibri" panose="020F0502020204030204" pitchFamily="34" charset="0"/>
              </a:rPr>
              <a:t> has experienced increased latency and decreased throughput.</a:t>
            </a:r>
          </a:p>
          <a:p>
            <a:pPr>
              <a:lnSpc>
                <a:spcPct val="107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solidFill>
                  <a:srgbClr val="0E101A"/>
                </a:solidFill>
                <a:effectLst/>
                <a:latin typeface="Calibri" panose="020F0502020204030204" pitchFamily="34" charset="0"/>
                <a:ea typeface="Calibri" panose="020F0502020204030204" pitchFamily="34" charset="0"/>
                <a:cs typeface="Calibri" panose="020F0502020204030204" pitchFamily="34" charset="0"/>
              </a:rPr>
              <a:t>Notably, 71% of networks are implementing best current routing security practices, 99% of which have documented their routing announcements in the IRR and 40% in RPKI.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620D7F3-EDE1-C147-A04A-D4416A638280}" type="slidenum">
              <a:rPr lang="en-GB" altLang="en-US" smtClean="0"/>
              <a:pPr/>
              <a:t>52</a:t>
            </a:fld>
            <a:endParaRPr lang="en-GB" altLang="en-US"/>
          </a:p>
        </p:txBody>
      </p:sp>
    </p:spTree>
    <p:extLst>
      <p:ext uri="{BB962C8B-B14F-4D97-AF65-F5344CB8AC3E}">
        <p14:creationId xmlns:p14="http://schemas.microsoft.com/office/powerpoint/2010/main" val="22396333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dirty="0">
                <a:effectLst/>
                <a:latin typeface="Calibri"/>
                <a:ea typeface="Calibri" panose="020F0502020204030204" pitchFamily="34" charset="0"/>
                <a:cs typeface="Calibri"/>
              </a:rPr>
              <a:t>To wrap things up, we all have a role to play to advocate for a healthy Internet and data is critical to each of these roles. Whether its collecting data, making sense of the data or making decisions based on the data.</a:t>
            </a:r>
          </a:p>
        </p:txBody>
      </p:sp>
      <p:sp>
        <p:nvSpPr>
          <p:cNvPr id="4" name="Slide Number Placeholder 3"/>
          <p:cNvSpPr>
            <a:spLocks noGrp="1"/>
          </p:cNvSpPr>
          <p:nvPr>
            <p:ph type="sldNum" sz="quarter" idx="5"/>
          </p:nvPr>
        </p:nvSpPr>
        <p:spPr/>
        <p:txBody>
          <a:bodyPr/>
          <a:lstStyle/>
          <a:p>
            <a:fld id="{B620D7F3-EDE1-C147-A04A-D4416A638280}" type="slidenum">
              <a:rPr lang="en-GB" altLang="en-US" smtClean="0"/>
              <a:pPr/>
              <a:t>53</a:t>
            </a:fld>
            <a:endParaRPr lang="en-GB" altLang="en-US"/>
          </a:p>
        </p:txBody>
      </p:sp>
    </p:spTree>
    <p:extLst>
      <p:ext uri="{BB962C8B-B14F-4D97-AF65-F5344CB8AC3E}">
        <p14:creationId xmlns:p14="http://schemas.microsoft.com/office/powerpoint/2010/main" val="3623714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Internet Society, RIPE, ICANN, we’re merely three of many organization seeking to collect and make sense of this data and as my colleagues have already mentioned, we have our limitations, which is why we need to approach this collectively.</a:t>
            </a:r>
          </a:p>
        </p:txBody>
      </p:sp>
      <p:sp>
        <p:nvSpPr>
          <p:cNvPr id="4" name="Slide Number Placeholder 3"/>
          <p:cNvSpPr>
            <a:spLocks noGrp="1"/>
          </p:cNvSpPr>
          <p:nvPr>
            <p:ph type="sldNum" sz="quarter" idx="5"/>
          </p:nvPr>
        </p:nvSpPr>
        <p:spPr/>
        <p:txBody>
          <a:bodyPr/>
          <a:lstStyle/>
          <a:p>
            <a:fld id="{B620D7F3-EDE1-C147-A04A-D4416A638280}" type="slidenum">
              <a:rPr lang="en-GB" altLang="en-US" smtClean="0"/>
              <a:pPr/>
              <a:t>54</a:t>
            </a:fld>
            <a:endParaRPr lang="en-GB" altLang="en-US"/>
          </a:p>
        </p:txBody>
      </p:sp>
    </p:spTree>
    <p:extLst>
      <p:ext uri="{BB962C8B-B14F-4D97-AF65-F5344CB8AC3E}">
        <p14:creationId xmlns:p14="http://schemas.microsoft.com/office/powerpoint/2010/main" val="32640286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solidFill>
                  <a:srgbClr val="0E101A"/>
                </a:solidFill>
                <a:effectLst/>
                <a:latin typeface="Calibri" panose="020F0502020204030204" pitchFamily="34" charset="0"/>
                <a:ea typeface="Calibri" panose="020F0502020204030204" pitchFamily="34" charset="0"/>
                <a:cs typeface="Calibri" panose="020F0502020204030204" pitchFamily="34" charset="0"/>
              </a:rPr>
              <a:t>Finally, if you’re interested in keeping abreast of our project, please subscribe to our monthly newsletter.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solidFill>
                  <a:srgbClr val="0E101A"/>
                </a:solidFill>
                <a:effectLst/>
                <a:latin typeface="Calibri" panose="020F0502020204030204" pitchFamily="34" charset="0"/>
                <a:ea typeface="Calibri" panose="020F0502020204030204" pitchFamily="34" charset="0"/>
                <a:cs typeface="Calibri" panose="020F0502020204030204" pitchFamily="34" charset="0"/>
              </a:rPr>
              <a:t>Or email us to discuss opportunities to partner or contribute to our Blog.</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solidFill>
                  <a:srgbClr val="0E101A"/>
                </a:solidFill>
                <a:effectLst/>
                <a:latin typeface="Calibri" panose="020F0502020204030204" pitchFamily="34" charset="0"/>
                <a:ea typeface="Calibri" panose="020F0502020204030204" pitchFamily="34" charset="0"/>
                <a:cs typeface="Calibri" panose="020F0502020204030204" pitchFamily="34" charset="0"/>
              </a:rPr>
              <a:t>I’ve also shared a link to the methodology of the IRI for those interested in the sources and calculations.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620D7F3-EDE1-C147-A04A-D4416A638280}" type="slidenum">
              <a:rPr lang="en-GB" altLang="en-US" smtClean="0"/>
              <a:pPr/>
              <a:t>55</a:t>
            </a:fld>
            <a:endParaRPr lang="en-GB" altLang="en-US"/>
          </a:p>
        </p:txBody>
      </p:sp>
    </p:spTree>
    <p:extLst>
      <p:ext uri="{BB962C8B-B14F-4D97-AF65-F5344CB8AC3E}">
        <p14:creationId xmlns:p14="http://schemas.microsoft.com/office/powerpoint/2010/main" val="1050545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dirty="0">
                <a:solidFill>
                  <a:srgbClr val="0E101A"/>
                </a:solidFill>
                <a:latin typeface="Calibri"/>
                <a:ea typeface="Calibri" panose="020F0502020204030204" pitchFamily="34" charset="0"/>
                <a:cs typeface="Calibri"/>
              </a:rPr>
              <a:t>As mentioned, I'm going to focus on our</a:t>
            </a:r>
            <a:r>
              <a:rPr lang="en-AU" sz="1800" dirty="0">
                <a:solidFill>
                  <a:srgbClr val="0E101A"/>
                </a:solidFill>
                <a:effectLst/>
                <a:latin typeface="Calibri"/>
                <a:ea typeface="Calibri" panose="020F0502020204030204" pitchFamily="34" charset="0"/>
                <a:cs typeface="Calibri"/>
              </a:rPr>
              <a:t> </a:t>
            </a:r>
            <a:r>
              <a:rPr lang="en-AU" sz="1800" dirty="0">
                <a:solidFill>
                  <a:srgbClr val="0E101A"/>
                </a:solidFill>
                <a:latin typeface="Calibri"/>
                <a:ea typeface="Calibri" panose="020F0502020204030204" pitchFamily="34" charset="0"/>
                <a:cs typeface="Calibri"/>
              </a:rPr>
              <a:t>Resilience work. </a:t>
            </a:r>
            <a:endParaRPr lang="en-AU" sz="1800" dirty="0">
              <a:solidFill>
                <a:srgbClr val="000000"/>
              </a:solidFill>
              <a:latin typeface="Calibri"/>
              <a:ea typeface="Calibri" panose="020F0502020204030204" pitchFamily="34" charset="0"/>
              <a:cs typeface="Calibri"/>
            </a:endParaRPr>
          </a:p>
          <a:p>
            <a:pPr>
              <a:lnSpc>
                <a:spcPct val="107000"/>
              </a:lnSpc>
              <a:spcAft>
                <a:spcPts val="800"/>
              </a:spcAft>
            </a:pPr>
            <a:r>
              <a:rPr lang="en-AU" sz="1800" dirty="0">
                <a:solidFill>
                  <a:srgbClr val="0E101A"/>
                </a:solidFill>
                <a:latin typeface="Calibri"/>
                <a:ea typeface="Calibri" panose="020F0502020204030204" pitchFamily="34" charset="0"/>
                <a:cs typeface="Calibri"/>
              </a:rPr>
              <a:t>I'll also showcase our </a:t>
            </a:r>
            <a:r>
              <a:rPr lang="en-AU" sz="1800" dirty="0">
                <a:solidFill>
                  <a:srgbClr val="0E101A"/>
                </a:solidFill>
                <a:effectLst/>
                <a:latin typeface="Calibri"/>
                <a:ea typeface="Calibri" panose="020F0502020204030204" pitchFamily="34" charset="0"/>
                <a:cs typeface="Calibri"/>
              </a:rPr>
              <a:t>Country Reports, which seek to provide a high-level summary of the critical Internet metric for each country.</a:t>
            </a:r>
            <a:endParaRPr lang="en-AU" sz="1800" dirty="0">
              <a:effectLst/>
              <a:latin typeface="Calibri"/>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fld id="{B620D7F3-EDE1-C147-A04A-D4416A638280}" type="slidenum">
              <a:rPr lang="en-GB" altLang="en-US" smtClean="0"/>
              <a:pPr/>
              <a:t>6</a:t>
            </a:fld>
            <a:endParaRPr lang="en-GB" altLang="en-US"/>
          </a:p>
        </p:txBody>
      </p:sp>
    </p:spTree>
    <p:extLst>
      <p:ext uri="{BB962C8B-B14F-4D97-AF65-F5344CB8AC3E}">
        <p14:creationId xmlns:p14="http://schemas.microsoft.com/office/powerpoint/2010/main" val="1645938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what’s impacting the health of the Internet, specifically in Central Asia.</a:t>
            </a:r>
          </a:p>
        </p:txBody>
      </p:sp>
      <p:sp>
        <p:nvSpPr>
          <p:cNvPr id="4" name="Slide Number Placeholder 3"/>
          <p:cNvSpPr>
            <a:spLocks noGrp="1"/>
          </p:cNvSpPr>
          <p:nvPr>
            <p:ph type="sldNum" sz="quarter" idx="5"/>
          </p:nvPr>
        </p:nvSpPr>
        <p:spPr/>
        <p:txBody>
          <a:bodyPr/>
          <a:lstStyle/>
          <a:p>
            <a:fld id="{B620D7F3-EDE1-C147-A04A-D4416A638280}" type="slidenum">
              <a:rPr lang="en-GB" altLang="en-US" smtClean="0"/>
              <a:pPr/>
              <a:t>7</a:t>
            </a:fld>
            <a:endParaRPr lang="en-GB" altLang="en-US"/>
          </a:p>
        </p:txBody>
      </p:sp>
    </p:spTree>
    <p:extLst>
      <p:ext uri="{BB962C8B-B14F-4D97-AF65-F5344CB8AC3E}">
        <p14:creationId xmlns:p14="http://schemas.microsoft.com/office/powerpoint/2010/main" val="3964168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there’s a lot of different facets not just technical but more so socio economical. This is ultimately a limitation of whatever tool or tools we use to try to measure the Internet — they just wont capture the whole picture.</a:t>
            </a:r>
          </a:p>
        </p:txBody>
      </p:sp>
      <p:sp>
        <p:nvSpPr>
          <p:cNvPr id="4" name="Slide Number Placeholder 3"/>
          <p:cNvSpPr>
            <a:spLocks noGrp="1"/>
          </p:cNvSpPr>
          <p:nvPr>
            <p:ph type="sldNum" sz="quarter" idx="5"/>
          </p:nvPr>
        </p:nvSpPr>
        <p:spPr/>
        <p:txBody>
          <a:bodyPr/>
          <a:lstStyle/>
          <a:p>
            <a:fld id="{B620D7F3-EDE1-C147-A04A-D4416A638280}" type="slidenum">
              <a:rPr lang="en-GB" altLang="en-US" smtClean="0"/>
              <a:pPr/>
              <a:t>8</a:t>
            </a:fld>
            <a:endParaRPr lang="en-GB" altLang="en-US"/>
          </a:p>
        </p:txBody>
      </p:sp>
    </p:spTree>
    <p:extLst>
      <p:ext uri="{BB962C8B-B14F-4D97-AF65-F5344CB8AC3E}">
        <p14:creationId xmlns:p14="http://schemas.microsoft.com/office/powerpoint/2010/main" val="4212311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said, measuring Internet resilience can provide us with a broader picture that can go some way to providing a snap shot. </a:t>
            </a:r>
          </a:p>
        </p:txBody>
      </p:sp>
      <p:sp>
        <p:nvSpPr>
          <p:cNvPr id="4" name="Slide Number Placeholder 3"/>
          <p:cNvSpPr>
            <a:spLocks noGrp="1"/>
          </p:cNvSpPr>
          <p:nvPr>
            <p:ph type="sldNum" sz="quarter" idx="5"/>
          </p:nvPr>
        </p:nvSpPr>
        <p:spPr/>
        <p:txBody>
          <a:bodyPr/>
          <a:lstStyle/>
          <a:p>
            <a:fld id="{B620D7F3-EDE1-C147-A04A-D4416A638280}" type="slidenum">
              <a:rPr lang="en-GB" altLang="en-US" smtClean="0"/>
              <a:pPr/>
              <a:t>9</a:t>
            </a:fld>
            <a:endParaRPr lang="en-GB" altLang="en-US"/>
          </a:p>
        </p:txBody>
      </p:sp>
    </p:spTree>
    <p:extLst>
      <p:ext uri="{BB962C8B-B14F-4D97-AF65-F5344CB8AC3E}">
        <p14:creationId xmlns:p14="http://schemas.microsoft.com/office/powerpoint/2010/main" val="27534742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022-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ISOC logo" descr="Internet Society logo">
            <a:extLst>
              <a:ext uri="{FF2B5EF4-FFF2-40B4-BE49-F238E27FC236}">
                <a16:creationId xmlns:a16="http://schemas.microsoft.com/office/drawing/2014/main" id="{54D3DF5E-479B-7A45-AF40-D789415BE11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929813" y="2970213"/>
            <a:ext cx="1728787" cy="57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Date">
            <a:extLst>
              <a:ext uri="{FF2B5EF4-FFF2-40B4-BE49-F238E27FC236}">
                <a16:creationId xmlns:a16="http://schemas.microsoft.com/office/drawing/2014/main" id="{7BE6BD27-9F7E-CC44-B0D6-6A76616BB737}"/>
              </a:ext>
            </a:extLst>
          </p:cNvPr>
          <p:cNvSpPr>
            <a:spLocks noGrp="1"/>
          </p:cNvSpPr>
          <p:nvPr>
            <p:ph sz="quarter" idx="12"/>
          </p:nvPr>
        </p:nvSpPr>
        <p:spPr>
          <a:xfrm>
            <a:off x="540000" y="563564"/>
            <a:ext cx="3910806" cy="436562"/>
          </a:xfrm>
        </p:spPr>
        <p:txBody>
          <a:bodyPr>
            <a:normAutofit/>
          </a:bodyPr>
          <a:lstStyle>
            <a:lvl1pPr>
              <a:defRPr sz="1200">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0" name="Author">
            <a:extLst>
              <a:ext uri="{FF2B5EF4-FFF2-40B4-BE49-F238E27FC236}">
                <a16:creationId xmlns:a16="http://schemas.microsoft.com/office/drawing/2014/main" id="{741AE8C6-33DB-AF4E-AB01-8F8AD2E50881}"/>
              </a:ext>
            </a:extLst>
          </p:cNvPr>
          <p:cNvSpPr>
            <a:spLocks noGrp="1"/>
          </p:cNvSpPr>
          <p:nvPr>
            <p:ph sz="quarter" idx="13"/>
          </p:nvPr>
        </p:nvSpPr>
        <p:spPr>
          <a:xfrm>
            <a:off x="540000" y="5537202"/>
            <a:ext cx="5851525" cy="1077912"/>
          </a:xfrm>
        </p:spPr>
        <p:txBody>
          <a:bodyPr anchor="b">
            <a:noAutofit/>
          </a:bodyPr>
          <a:lstStyle>
            <a:lvl1pPr>
              <a:defRPr sz="1200">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defRPr>
                <a:solidFill>
                  <a:schemeClr val="bg1"/>
                </a:solidFill>
              </a:defRPr>
            </a:lvl5pPr>
          </a:lstStyle>
          <a:p>
            <a:pPr lvl="0"/>
            <a:r>
              <a:rPr lang="en-US"/>
              <a:t>Click to edit Master text styles</a:t>
            </a:r>
          </a:p>
        </p:txBody>
      </p:sp>
      <p:sp>
        <p:nvSpPr>
          <p:cNvPr id="3" name="Subtitle">
            <a:extLst>
              <a:ext uri="{FF2B5EF4-FFF2-40B4-BE49-F238E27FC236}">
                <a16:creationId xmlns:a16="http://schemas.microsoft.com/office/drawing/2014/main" id="{4976D5B7-51B6-EB48-81BC-4F5164ABAFF3}"/>
              </a:ext>
            </a:extLst>
          </p:cNvPr>
          <p:cNvSpPr>
            <a:spLocks noGrp="1"/>
          </p:cNvSpPr>
          <p:nvPr>
            <p:ph type="subTitle" idx="1"/>
          </p:nvPr>
        </p:nvSpPr>
        <p:spPr>
          <a:xfrm>
            <a:off x="540000" y="3387722"/>
            <a:ext cx="9144000" cy="587190"/>
          </a:xfrm>
        </p:spPr>
        <p:txBody>
          <a:bodyPr anchor="t"/>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a:extLst>
              <a:ext uri="{FF2B5EF4-FFF2-40B4-BE49-F238E27FC236}">
                <a16:creationId xmlns:a16="http://schemas.microsoft.com/office/drawing/2014/main" id="{04F635FF-42BE-CF49-96A5-805FC86C3105}"/>
              </a:ext>
            </a:extLst>
          </p:cNvPr>
          <p:cNvSpPr>
            <a:spLocks noGrp="1"/>
          </p:cNvSpPr>
          <p:nvPr>
            <p:ph type="ctrTitle"/>
          </p:nvPr>
        </p:nvSpPr>
        <p:spPr>
          <a:xfrm>
            <a:off x="540000" y="2708455"/>
            <a:ext cx="9144000" cy="587191"/>
          </a:xfrm>
        </p:spPr>
        <p:txBody>
          <a:bodyPr anchor="t">
            <a:normAutofit/>
          </a:bodyPr>
          <a:lstStyle>
            <a:lvl1pPr algn="l">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12050788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2022 Title Only">
    <p:spTree>
      <p:nvGrpSpPr>
        <p:cNvPr id="1" name=""/>
        <p:cNvGrpSpPr/>
        <p:nvPr/>
      </p:nvGrpSpPr>
      <p:grpSpPr>
        <a:xfrm>
          <a:off x="0" y="0"/>
          <a:ext cx="0" cy="0"/>
          <a:chOff x="0" y="0"/>
          <a:chExt cx="0" cy="0"/>
        </a:xfrm>
      </p:grpSpPr>
      <p:pic>
        <p:nvPicPr>
          <p:cNvPr id="8" name="ISOC Symbol">
            <a:extLst>
              <a:ext uri="{FF2B5EF4-FFF2-40B4-BE49-F238E27FC236}">
                <a16:creationId xmlns:a16="http://schemas.microsoft.com/office/drawing/2014/main" id="{B0A3F75E-CC80-5E4D-A9D6-0A40915DAC3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5168" y="6191770"/>
            <a:ext cx="344424" cy="3444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Slide Number">
            <a:extLst>
              <a:ext uri="{FF2B5EF4-FFF2-40B4-BE49-F238E27FC236}">
                <a16:creationId xmlns:a16="http://schemas.microsoft.com/office/drawing/2014/main" id="{C5E4EC4C-7F20-504F-83E3-A7F63CD4B1BD}"/>
              </a:ext>
            </a:extLst>
          </p:cNvPr>
          <p:cNvSpPr>
            <a:spLocks noGrp="1"/>
          </p:cNvSpPr>
          <p:nvPr>
            <p:ph type="sldNum" sz="quarter" idx="11"/>
          </p:nvPr>
        </p:nvSpPr>
        <p:spPr>
          <a:xfrm>
            <a:off x="8856920" y="6191770"/>
            <a:ext cx="2743200" cy="365125"/>
          </a:xfrm>
        </p:spPr>
        <p:txBody>
          <a:bodyPr/>
          <a:lstStyle>
            <a:lvl1pPr>
              <a:defRPr>
                <a:solidFill>
                  <a:schemeClr val="tx1"/>
                </a:solidFill>
              </a:defRPr>
            </a:lvl1pPr>
          </a:lstStyle>
          <a:p>
            <a:fld id="{DBE5F007-28FD-B845-A833-24BC97E499D9}" type="slidenum">
              <a:rPr lang="uk-UA" altLang="en-US" smtClean="0"/>
              <a:pPr/>
              <a:t>‹#›</a:t>
            </a:fld>
            <a:endParaRPr lang="uk-UA" altLang="en-US">
              <a:solidFill>
                <a:schemeClr val="tx1"/>
              </a:solidFill>
            </a:endParaRPr>
          </a:p>
        </p:txBody>
      </p:sp>
      <p:sp>
        <p:nvSpPr>
          <p:cNvPr id="2" name="Title">
            <a:extLst>
              <a:ext uri="{FF2B5EF4-FFF2-40B4-BE49-F238E27FC236}">
                <a16:creationId xmlns:a16="http://schemas.microsoft.com/office/drawing/2014/main" id="{480193B3-FE14-004D-BBD6-596D1E04CD0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554533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09411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022-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ISOC Symbol">
            <a:extLst>
              <a:ext uri="{FF2B5EF4-FFF2-40B4-BE49-F238E27FC236}">
                <a16:creationId xmlns:a16="http://schemas.microsoft.com/office/drawing/2014/main" id="{761A59AB-8C9D-114E-951A-E8A15F4EAC0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3400" y="6145276"/>
            <a:ext cx="344424" cy="3444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ISOC URL">
            <a:extLst>
              <a:ext uri="{FF2B5EF4-FFF2-40B4-BE49-F238E27FC236}">
                <a16:creationId xmlns:a16="http://schemas.microsoft.com/office/drawing/2014/main" id="{33F2D433-6C5F-7B41-9745-057DE976E2FC}"/>
              </a:ext>
            </a:extLst>
          </p:cNvPr>
          <p:cNvSpPr txBox="1">
            <a:spLocks/>
          </p:cNvSpPr>
          <p:nvPr userDrawn="1"/>
        </p:nvSpPr>
        <p:spPr>
          <a:xfrm>
            <a:off x="1055433" y="6205387"/>
            <a:ext cx="1812925" cy="490524"/>
          </a:xfrm>
          <a:prstGeom prst="rect">
            <a:avLst/>
          </a:prstGeom>
        </p:spPr>
        <p:txBody>
          <a:bodyPr lIns="0" tIns="0" rIns="0" bIns="0"/>
          <a:lstStyle>
            <a:lvl1pPr marL="0" indent="0" algn="l" defTabSz="914400" rtl="0" eaLnBrk="1" latinLnBrk="0" hangingPunct="1">
              <a:lnSpc>
                <a:spcPct val="100000"/>
              </a:lnSpc>
              <a:spcBef>
                <a:spcPts val="0"/>
              </a:spcBef>
              <a:buFont typeface="Arial" charset="0"/>
              <a:buNone/>
              <a:defRPr sz="1000" b="0" i="0" kern="1200" spc="20">
                <a:solidFill>
                  <a:srgbClr val="EEF2EC"/>
                </a:solidFill>
                <a:latin typeface="+mn-lt"/>
                <a:ea typeface="Hind Medium" charset="0"/>
                <a:cs typeface="Hind Medium" charset="0"/>
              </a:defRPr>
            </a:lvl1pPr>
            <a:lvl2pPr marL="0" indent="0" algn="l" defTabSz="914400" rtl="0" eaLnBrk="1" latinLnBrk="0" hangingPunct="1">
              <a:lnSpc>
                <a:spcPct val="100000"/>
              </a:lnSpc>
              <a:spcBef>
                <a:spcPts val="0"/>
              </a:spcBef>
              <a:buFont typeface="Arial" charset="0"/>
              <a:buNone/>
              <a:tabLst/>
              <a:defRPr sz="1000" b="0" i="0" kern="1200" spc="20">
                <a:solidFill>
                  <a:srgbClr val="EEF2EC"/>
                </a:solidFill>
                <a:latin typeface="Hind Medium" charset="0"/>
                <a:ea typeface="Hind Medium" charset="0"/>
                <a:cs typeface="Hind Medium" charset="0"/>
              </a:defRPr>
            </a:lvl2pPr>
            <a:lvl3pPr marL="0" indent="0" algn="l" defTabSz="914400" rtl="0" eaLnBrk="1" latinLnBrk="0" hangingPunct="1">
              <a:lnSpc>
                <a:spcPct val="100000"/>
              </a:lnSpc>
              <a:spcBef>
                <a:spcPts val="0"/>
              </a:spcBef>
              <a:spcAft>
                <a:spcPts val="1500"/>
              </a:spcAft>
              <a:buSzPct val="72000"/>
              <a:buFont typeface=".AppleSystemUIFont" charset="-120"/>
              <a:buNone/>
              <a:tabLst/>
              <a:defRPr sz="1000" kern="1200" spc="20" baseline="0">
                <a:solidFill>
                  <a:schemeClr val="bg1"/>
                </a:solidFill>
                <a:latin typeface="+mn-lt"/>
                <a:ea typeface="+mn-ea"/>
                <a:cs typeface="+mn-cs"/>
              </a:defRPr>
            </a:lvl3pPr>
            <a:lvl4pPr marL="630000" indent="-162000" algn="l" defTabSz="914400" rtl="0" eaLnBrk="1" latinLnBrk="0" hangingPunct="1">
              <a:lnSpc>
                <a:spcPct val="106000"/>
              </a:lnSpc>
              <a:spcBef>
                <a:spcPts val="0"/>
              </a:spcBef>
              <a:buSzPct val="90000"/>
              <a:buFont typeface=".AppleSystemUIFont" charset="-120"/>
              <a:buChar char="–"/>
              <a:tabLst/>
              <a:defRPr sz="1800" kern="1200" spc="20">
                <a:solidFill>
                  <a:srgbClr val="FFFFFF"/>
                </a:solidFill>
                <a:latin typeface="+mn-lt"/>
                <a:ea typeface="+mn-ea"/>
                <a:cs typeface="+mn-cs"/>
              </a:defRPr>
            </a:lvl4pPr>
            <a:lvl5pPr marL="630000" indent="-162000" algn="l" defTabSz="914400" rtl="0" eaLnBrk="1" latinLnBrk="0" hangingPunct="1">
              <a:lnSpc>
                <a:spcPct val="106000"/>
              </a:lnSpc>
              <a:spcBef>
                <a:spcPts val="0"/>
              </a:spcBef>
              <a:spcAft>
                <a:spcPts val="1500"/>
              </a:spcAft>
              <a:buSzPct val="90000"/>
              <a:buFont typeface=".AppleSystemUIFont" charset="-120"/>
              <a:buChar char="–"/>
              <a:tabLst/>
              <a:defRPr sz="1800" kern="1200" spc="2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defRPr/>
            </a:pPr>
            <a:r>
              <a:rPr lang="en-GB" b="0" i="0" err="1">
                <a:latin typeface="Hind Light" panose="02000000000000000000" pitchFamily="2" charset="77"/>
                <a:cs typeface="Hind Light" panose="02000000000000000000" pitchFamily="2" charset="77"/>
              </a:rPr>
              <a:t>internetsociety.org</a:t>
            </a:r>
            <a:endParaRPr lang="en-GB" b="0" i="0">
              <a:latin typeface="Hind Light" panose="02000000000000000000" pitchFamily="2" charset="77"/>
              <a:cs typeface="Hind Light" panose="02000000000000000000" pitchFamily="2" charset="77"/>
            </a:endParaRPr>
          </a:p>
          <a:p>
            <a:pPr fontAlgn="auto">
              <a:spcAft>
                <a:spcPts val="0"/>
              </a:spcAft>
              <a:defRPr/>
            </a:pPr>
            <a:r>
              <a:rPr lang="en-GB" b="0" i="0">
                <a:latin typeface="Hind Light" panose="02000000000000000000" pitchFamily="2" charset="77"/>
                <a:cs typeface="Hind Light" panose="02000000000000000000" pitchFamily="2" charset="77"/>
              </a:rPr>
              <a:t>@internetsociety</a:t>
            </a:r>
          </a:p>
        </p:txBody>
      </p:sp>
      <p:sp>
        <p:nvSpPr>
          <p:cNvPr id="17" name="Singapore Address">
            <a:extLst>
              <a:ext uri="{FF2B5EF4-FFF2-40B4-BE49-F238E27FC236}">
                <a16:creationId xmlns:a16="http://schemas.microsoft.com/office/drawing/2014/main" id="{4501CE59-20AE-954C-B606-235AF1A8EA7E}"/>
              </a:ext>
            </a:extLst>
          </p:cNvPr>
          <p:cNvSpPr txBox="1">
            <a:spLocks/>
          </p:cNvSpPr>
          <p:nvPr userDrawn="1"/>
        </p:nvSpPr>
        <p:spPr>
          <a:xfrm>
            <a:off x="9888537" y="4432654"/>
            <a:ext cx="1575151" cy="633797"/>
          </a:xfrm>
          <a:prstGeom prst="rect">
            <a:avLst/>
          </a:prstGeom>
        </p:spPr>
        <p:txBody>
          <a:bodyPr lIns="0" tIns="0" rIns="0" bIns="0"/>
          <a:lstStyle>
            <a:lvl1pPr marL="0" indent="0" algn="l" defTabSz="914400" rtl="0" eaLnBrk="1" latinLnBrk="0" hangingPunct="1">
              <a:lnSpc>
                <a:spcPct val="100000"/>
              </a:lnSpc>
              <a:spcBef>
                <a:spcPts val="0"/>
              </a:spcBef>
              <a:buFont typeface="Arial" charset="0"/>
              <a:buNone/>
              <a:defRPr sz="1000" b="0" i="0" kern="1200" spc="20">
                <a:solidFill>
                  <a:srgbClr val="EEF2EC"/>
                </a:solidFill>
                <a:latin typeface="+mn-lt"/>
                <a:ea typeface="Hind Medium" charset="0"/>
                <a:cs typeface="Hind Medium" charset="0"/>
              </a:defRPr>
            </a:lvl1pPr>
            <a:lvl2pPr marL="0" indent="0" algn="l" defTabSz="914400" rtl="0" eaLnBrk="1" latinLnBrk="0" hangingPunct="1">
              <a:lnSpc>
                <a:spcPct val="100000"/>
              </a:lnSpc>
              <a:spcBef>
                <a:spcPts val="0"/>
              </a:spcBef>
              <a:buFont typeface="Arial" charset="0"/>
              <a:buNone/>
              <a:tabLst/>
              <a:defRPr sz="1000" b="0" i="0" kern="1200" spc="20">
                <a:solidFill>
                  <a:srgbClr val="EEF2EC"/>
                </a:solidFill>
                <a:latin typeface="Hind Medium" charset="0"/>
                <a:ea typeface="Hind Medium" charset="0"/>
                <a:cs typeface="Hind Medium" charset="0"/>
              </a:defRPr>
            </a:lvl2pPr>
            <a:lvl3pPr marL="0" indent="0" algn="l" defTabSz="914400" rtl="0" eaLnBrk="1" latinLnBrk="0" hangingPunct="1">
              <a:lnSpc>
                <a:spcPct val="100000"/>
              </a:lnSpc>
              <a:spcBef>
                <a:spcPts val="0"/>
              </a:spcBef>
              <a:spcAft>
                <a:spcPts val="1500"/>
              </a:spcAft>
              <a:buSzPct val="72000"/>
              <a:buFont typeface=".AppleSystemUIFont" charset="-120"/>
              <a:buNone/>
              <a:tabLst/>
              <a:defRPr sz="1000" kern="1200" spc="20" baseline="0">
                <a:solidFill>
                  <a:schemeClr val="bg1"/>
                </a:solidFill>
                <a:latin typeface="+mn-lt"/>
                <a:ea typeface="+mn-ea"/>
                <a:cs typeface="+mn-cs"/>
              </a:defRPr>
            </a:lvl3pPr>
            <a:lvl4pPr marL="630000" indent="-162000" algn="l" defTabSz="914400" rtl="0" eaLnBrk="1" latinLnBrk="0" hangingPunct="1">
              <a:lnSpc>
                <a:spcPct val="106000"/>
              </a:lnSpc>
              <a:spcBef>
                <a:spcPts val="0"/>
              </a:spcBef>
              <a:buSzPct val="90000"/>
              <a:buFont typeface=".AppleSystemUIFont" charset="-120"/>
              <a:buChar char="–"/>
              <a:tabLst/>
              <a:defRPr sz="1800" kern="1200" spc="20">
                <a:solidFill>
                  <a:srgbClr val="FFFFFF"/>
                </a:solidFill>
                <a:latin typeface="+mn-lt"/>
                <a:ea typeface="+mn-ea"/>
                <a:cs typeface="+mn-cs"/>
              </a:defRPr>
            </a:lvl4pPr>
            <a:lvl5pPr marL="630000" indent="-162000" algn="l" defTabSz="914400" rtl="0" eaLnBrk="1" latinLnBrk="0" hangingPunct="1">
              <a:lnSpc>
                <a:spcPct val="106000"/>
              </a:lnSpc>
              <a:spcBef>
                <a:spcPts val="0"/>
              </a:spcBef>
              <a:spcAft>
                <a:spcPts val="1500"/>
              </a:spcAft>
              <a:buSzPct val="90000"/>
              <a:buFont typeface=".AppleSystemUIFont" charset="-120"/>
              <a:buChar char="–"/>
              <a:tabLst/>
              <a:defRPr sz="1800" kern="1200" spc="2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000" b="0" i="0" u="none" strike="noStrike" kern="1200" spc="20">
                <a:solidFill>
                  <a:srgbClr val="EEF2EC"/>
                </a:solidFill>
                <a:effectLst/>
                <a:latin typeface="Hind Light" panose="02000000000000000000" pitchFamily="2" charset="77"/>
                <a:ea typeface="Hind Medium" charset="0"/>
                <a:cs typeface="Hind Light" panose="02000000000000000000" pitchFamily="2" charset="77"/>
              </a:rPr>
              <a:t>3 Temasek Avenue, Level 21</a:t>
            </a:r>
          </a:p>
          <a:p>
            <a:r>
              <a:rPr lang="en-US" sz="1000" b="0" i="0" u="none" strike="noStrike" kern="1200" spc="20">
                <a:solidFill>
                  <a:srgbClr val="EEF2EC"/>
                </a:solidFill>
                <a:effectLst/>
                <a:latin typeface="Hind Light" panose="02000000000000000000" pitchFamily="2" charset="77"/>
                <a:ea typeface="Hind Medium" charset="0"/>
                <a:cs typeface="Hind Light" panose="02000000000000000000" pitchFamily="2" charset="77"/>
              </a:rPr>
              <a:t>Centennial Tower</a:t>
            </a:r>
          </a:p>
          <a:p>
            <a:r>
              <a:rPr lang="en-US" sz="1000" b="0" i="0" u="none" strike="noStrike" kern="1200" spc="20">
                <a:solidFill>
                  <a:srgbClr val="EEF2EC"/>
                </a:solidFill>
                <a:effectLst/>
                <a:latin typeface="Hind Light" panose="02000000000000000000" pitchFamily="2" charset="77"/>
                <a:ea typeface="Hind Medium" charset="0"/>
                <a:cs typeface="Hind Light" panose="02000000000000000000" pitchFamily="2" charset="77"/>
              </a:rPr>
              <a:t>Singapore 039190</a:t>
            </a:r>
          </a:p>
        </p:txBody>
      </p:sp>
      <p:sp>
        <p:nvSpPr>
          <p:cNvPr id="18" name="Netherlands Address">
            <a:extLst>
              <a:ext uri="{FF2B5EF4-FFF2-40B4-BE49-F238E27FC236}">
                <a16:creationId xmlns:a16="http://schemas.microsoft.com/office/drawing/2014/main" id="{B741BCBA-A368-534D-A0BE-DCE2DC159809}"/>
              </a:ext>
            </a:extLst>
          </p:cNvPr>
          <p:cNvSpPr txBox="1">
            <a:spLocks/>
          </p:cNvSpPr>
          <p:nvPr userDrawn="1"/>
        </p:nvSpPr>
        <p:spPr>
          <a:xfrm>
            <a:off x="7759668" y="4432654"/>
            <a:ext cx="1575151" cy="633797"/>
          </a:xfrm>
          <a:prstGeom prst="rect">
            <a:avLst/>
          </a:prstGeom>
        </p:spPr>
        <p:txBody>
          <a:bodyPr lIns="0" tIns="0" rIns="0" bIns="0"/>
          <a:lstStyle>
            <a:lvl1pPr marL="0" indent="0" algn="l" defTabSz="914400" rtl="0" eaLnBrk="1" latinLnBrk="0" hangingPunct="1">
              <a:lnSpc>
                <a:spcPct val="100000"/>
              </a:lnSpc>
              <a:spcBef>
                <a:spcPts val="0"/>
              </a:spcBef>
              <a:buFont typeface="Arial" charset="0"/>
              <a:buNone/>
              <a:defRPr sz="1000" b="0" i="0" kern="1200" spc="20">
                <a:solidFill>
                  <a:srgbClr val="EEF2EC"/>
                </a:solidFill>
                <a:latin typeface="+mn-lt"/>
                <a:ea typeface="Hind Medium" charset="0"/>
                <a:cs typeface="Hind Medium" charset="0"/>
              </a:defRPr>
            </a:lvl1pPr>
            <a:lvl2pPr marL="0" indent="0" algn="l" defTabSz="914400" rtl="0" eaLnBrk="1" latinLnBrk="0" hangingPunct="1">
              <a:lnSpc>
                <a:spcPct val="100000"/>
              </a:lnSpc>
              <a:spcBef>
                <a:spcPts val="0"/>
              </a:spcBef>
              <a:buFont typeface="Arial" charset="0"/>
              <a:buNone/>
              <a:tabLst/>
              <a:defRPr sz="1000" b="0" i="0" kern="1200" spc="20">
                <a:solidFill>
                  <a:srgbClr val="EEF2EC"/>
                </a:solidFill>
                <a:latin typeface="Hind Medium" charset="0"/>
                <a:ea typeface="Hind Medium" charset="0"/>
                <a:cs typeface="Hind Medium" charset="0"/>
              </a:defRPr>
            </a:lvl2pPr>
            <a:lvl3pPr marL="0" indent="0" algn="l" defTabSz="914400" rtl="0" eaLnBrk="1" latinLnBrk="0" hangingPunct="1">
              <a:lnSpc>
                <a:spcPct val="100000"/>
              </a:lnSpc>
              <a:spcBef>
                <a:spcPts val="0"/>
              </a:spcBef>
              <a:spcAft>
                <a:spcPts val="1500"/>
              </a:spcAft>
              <a:buSzPct val="72000"/>
              <a:buFont typeface=".AppleSystemUIFont" charset="-120"/>
              <a:buNone/>
              <a:tabLst/>
              <a:defRPr sz="1000" kern="1200" spc="20" baseline="0">
                <a:solidFill>
                  <a:schemeClr val="bg1"/>
                </a:solidFill>
                <a:latin typeface="+mn-lt"/>
                <a:ea typeface="+mn-ea"/>
                <a:cs typeface="+mn-cs"/>
              </a:defRPr>
            </a:lvl3pPr>
            <a:lvl4pPr marL="630000" indent="-162000" algn="l" defTabSz="914400" rtl="0" eaLnBrk="1" latinLnBrk="0" hangingPunct="1">
              <a:lnSpc>
                <a:spcPct val="106000"/>
              </a:lnSpc>
              <a:spcBef>
                <a:spcPts val="0"/>
              </a:spcBef>
              <a:buSzPct val="90000"/>
              <a:buFont typeface=".AppleSystemUIFont" charset="-120"/>
              <a:buChar char="–"/>
              <a:tabLst/>
              <a:defRPr sz="1800" kern="1200" spc="20">
                <a:solidFill>
                  <a:srgbClr val="FFFFFF"/>
                </a:solidFill>
                <a:latin typeface="+mn-lt"/>
                <a:ea typeface="+mn-ea"/>
                <a:cs typeface="+mn-cs"/>
              </a:defRPr>
            </a:lvl4pPr>
            <a:lvl5pPr marL="630000" indent="-162000" algn="l" defTabSz="914400" rtl="0" eaLnBrk="1" latinLnBrk="0" hangingPunct="1">
              <a:lnSpc>
                <a:spcPct val="106000"/>
              </a:lnSpc>
              <a:spcBef>
                <a:spcPts val="0"/>
              </a:spcBef>
              <a:spcAft>
                <a:spcPts val="1500"/>
              </a:spcAft>
              <a:buSzPct val="90000"/>
              <a:buFont typeface=".AppleSystemUIFont" charset="-120"/>
              <a:buChar char="–"/>
              <a:tabLst/>
              <a:defRPr sz="1800" kern="1200" spc="2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defRPr/>
            </a:pPr>
            <a:r>
              <a:rPr lang="en-US" sz="1000" b="0" i="0" kern="1200" spc="20">
                <a:solidFill>
                  <a:srgbClr val="EEF2EC"/>
                </a:solidFill>
                <a:effectLst/>
                <a:latin typeface="Hind Light" panose="02000000000000000000" pitchFamily="2" charset="77"/>
                <a:ea typeface="Hind Medium" charset="0"/>
                <a:cs typeface="Hind Light" panose="02000000000000000000" pitchFamily="2" charset="77"/>
              </a:rPr>
              <a:t>Science Park 400</a:t>
            </a:r>
            <a:br>
              <a:rPr lang="en-US" b="0" i="0">
                <a:latin typeface="Hind Light" panose="02000000000000000000" pitchFamily="2" charset="77"/>
                <a:cs typeface="Hind Light" panose="02000000000000000000" pitchFamily="2" charset="77"/>
              </a:rPr>
            </a:br>
            <a:r>
              <a:rPr lang="en-US" sz="1000" b="0" i="0" kern="1200" spc="20">
                <a:solidFill>
                  <a:srgbClr val="EEF2EC"/>
                </a:solidFill>
                <a:effectLst/>
                <a:latin typeface="Hind Light" panose="02000000000000000000" pitchFamily="2" charset="77"/>
                <a:ea typeface="Hind Medium" charset="0"/>
                <a:cs typeface="Hind Light" panose="02000000000000000000" pitchFamily="2" charset="77"/>
              </a:rPr>
              <a:t>1098 XH Amsterdam</a:t>
            </a:r>
            <a:br>
              <a:rPr lang="en-US" b="0" i="0">
                <a:latin typeface="Hind Light" panose="02000000000000000000" pitchFamily="2" charset="77"/>
                <a:cs typeface="Hind Light" panose="02000000000000000000" pitchFamily="2" charset="77"/>
              </a:rPr>
            </a:br>
            <a:r>
              <a:rPr lang="en-US" sz="1000" b="0" i="0" kern="1200" spc="20">
                <a:solidFill>
                  <a:srgbClr val="EEF2EC"/>
                </a:solidFill>
                <a:effectLst/>
                <a:latin typeface="Hind Light" panose="02000000000000000000" pitchFamily="2" charset="77"/>
                <a:ea typeface="Hind Medium" charset="0"/>
                <a:cs typeface="Hind Light" panose="02000000000000000000" pitchFamily="2" charset="77"/>
              </a:rPr>
              <a:t>Netherlands</a:t>
            </a:r>
            <a:br>
              <a:rPr lang="de-DE" b="0" i="0">
                <a:latin typeface="Hind Light" panose="02000000000000000000" pitchFamily="2" charset="77"/>
                <a:cs typeface="Hind Light" panose="02000000000000000000" pitchFamily="2" charset="77"/>
              </a:rPr>
            </a:br>
            <a:endParaRPr lang="de-DE" b="0" i="0">
              <a:latin typeface="Hind Light" panose="02000000000000000000" pitchFamily="2" charset="77"/>
              <a:cs typeface="Hind Light" panose="02000000000000000000" pitchFamily="2" charset="77"/>
            </a:endParaRPr>
          </a:p>
          <a:p>
            <a:pPr fontAlgn="auto">
              <a:spcAft>
                <a:spcPts val="0"/>
              </a:spcAft>
              <a:defRPr/>
            </a:pPr>
            <a:endParaRPr lang="en-GB" b="0" i="0">
              <a:latin typeface="Hind Light" panose="02000000000000000000" pitchFamily="2" charset="77"/>
              <a:cs typeface="Hind Light" panose="02000000000000000000" pitchFamily="2" charset="77"/>
            </a:endParaRPr>
          </a:p>
        </p:txBody>
      </p:sp>
      <p:sp>
        <p:nvSpPr>
          <p:cNvPr id="19" name="Canada Address">
            <a:extLst>
              <a:ext uri="{FF2B5EF4-FFF2-40B4-BE49-F238E27FC236}">
                <a16:creationId xmlns:a16="http://schemas.microsoft.com/office/drawing/2014/main" id="{2C8582BB-E7A4-C847-B06F-7196F507671A}"/>
              </a:ext>
            </a:extLst>
          </p:cNvPr>
          <p:cNvSpPr txBox="1">
            <a:spLocks/>
          </p:cNvSpPr>
          <p:nvPr userDrawn="1"/>
        </p:nvSpPr>
        <p:spPr>
          <a:xfrm>
            <a:off x="9888537" y="3522746"/>
            <a:ext cx="1773238" cy="633797"/>
          </a:xfrm>
          <a:prstGeom prst="rect">
            <a:avLst/>
          </a:prstGeom>
        </p:spPr>
        <p:txBody>
          <a:bodyPr lIns="0" tIns="0" rIns="0" bIns="0"/>
          <a:lstStyle>
            <a:lvl1pPr marL="0" indent="0" algn="l" defTabSz="914400" rtl="0" eaLnBrk="1" latinLnBrk="0" hangingPunct="1">
              <a:lnSpc>
                <a:spcPct val="100000"/>
              </a:lnSpc>
              <a:spcBef>
                <a:spcPts val="0"/>
              </a:spcBef>
              <a:buFont typeface="Arial" charset="0"/>
              <a:buNone/>
              <a:defRPr sz="1000" b="0" i="0" kern="1200" spc="20">
                <a:solidFill>
                  <a:srgbClr val="EEF2EC"/>
                </a:solidFill>
                <a:latin typeface="+mn-lt"/>
                <a:ea typeface="Hind Medium" charset="0"/>
                <a:cs typeface="Hind Medium" charset="0"/>
              </a:defRPr>
            </a:lvl1pPr>
            <a:lvl2pPr marL="0" indent="0" algn="l" defTabSz="914400" rtl="0" eaLnBrk="1" latinLnBrk="0" hangingPunct="1">
              <a:lnSpc>
                <a:spcPct val="100000"/>
              </a:lnSpc>
              <a:spcBef>
                <a:spcPts val="0"/>
              </a:spcBef>
              <a:buFont typeface="Arial" charset="0"/>
              <a:buNone/>
              <a:tabLst/>
              <a:defRPr sz="1000" b="0" i="0" kern="1200" spc="20">
                <a:solidFill>
                  <a:srgbClr val="EEF2EC"/>
                </a:solidFill>
                <a:latin typeface="Hind Medium" charset="0"/>
                <a:ea typeface="Hind Medium" charset="0"/>
                <a:cs typeface="Hind Medium" charset="0"/>
              </a:defRPr>
            </a:lvl2pPr>
            <a:lvl3pPr marL="0" indent="0" algn="l" defTabSz="914400" rtl="0" eaLnBrk="1" latinLnBrk="0" hangingPunct="1">
              <a:lnSpc>
                <a:spcPct val="100000"/>
              </a:lnSpc>
              <a:spcBef>
                <a:spcPts val="0"/>
              </a:spcBef>
              <a:spcAft>
                <a:spcPts val="1500"/>
              </a:spcAft>
              <a:buSzPct val="72000"/>
              <a:buFont typeface=".AppleSystemUIFont" charset="-120"/>
              <a:buNone/>
              <a:tabLst/>
              <a:defRPr sz="1000" kern="1200" spc="20" baseline="0">
                <a:solidFill>
                  <a:schemeClr val="bg1"/>
                </a:solidFill>
                <a:latin typeface="+mn-lt"/>
                <a:ea typeface="+mn-ea"/>
                <a:cs typeface="+mn-cs"/>
              </a:defRPr>
            </a:lvl3pPr>
            <a:lvl4pPr marL="630000" indent="-162000" algn="l" defTabSz="914400" rtl="0" eaLnBrk="1" latinLnBrk="0" hangingPunct="1">
              <a:lnSpc>
                <a:spcPct val="106000"/>
              </a:lnSpc>
              <a:spcBef>
                <a:spcPts val="0"/>
              </a:spcBef>
              <a:buSzPct val="90000"/>
              <a:buFont typeface=".AppleSystemUIFont" charset="-120"/>
              <a:buChar char="–"/>
              <a:tabLst/>
              <a:defRPr sz="1800" kern="1200" spc="20">
                <a:solidFill>
                  <a:srgbClr val="FFFFFF"/>
                </a:solidFill>
                <a:latin typeface="+mn-lt"/>
                <a:ea typeface="+mn-ea"/>
                <a:cs typeface="+mn-cs"/>
              </a:defRPr>
            </a:lvl4pPr>
            <a:lvl5pPr marL="630000" indent="-162000" algn="l" defTabSz="914400" rtl="0" eaLnBrk="1" latinLnBrk="0" hangingPunct="1">
              <a:lnSpc>
                <a:spcPct val="106000"/>
              </a:lnSpc>
              <a:spcBef>
                <a:spcPts val="0"/>
              </a:spcBef>
              <a:spcAft>
                <a:spcPts val="1500"/>
              </a:spcAft>
              <a:buSzPct val="90000"/>
              <a:buFont typeface=".AppleSystemUIFont" charset="-120"/>
              <a:buChar char="–"/>
              <a:tabLst/>
              <a:defRPr sz="1800" kern="1200" spc="2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defRPr/>
            </a:pPr>
            <a:r>
              <a:rPr lang="en-US" sz="1000" b="0" i="0" kern="1200" spc="20">
                <a:solidFill>
                  <a:srgbClr val="EEF2EC"/>
                </a:solidFill>
                <a:effectLst/>
                <a:latin typeface="Hind Light" panose="02000000000000000000" pitchFamily="2" charset="77"/>
                <a:ea typeface="Hind Medium" charset="0"/>
                <a:cs typeface="Hind Light" panose="02000000000000000000" pitchFamily="2" charset="77"/>
              </a:rPr>
              <a:t>66 Centrepoint Drive</a:t>
            </a:r>
            <a:br>
              <a:rPr lang="en-US" b="0" i="0">
                <a:latin typeface="Hind Light" panose="02000000000000000000" pitchFamily="2" charset="77"/>
                <a:cs typeface="Hind Light" panose="02000000000000000000" pitchFamily="2" charset="77"/>
              </a:rPr>
            </a:br>
            <a:r>
              <a:rPr lang="en-US" sz="1000" b="0" i="0" kern="1200" spc="20">
                <a:solidFill>
                  <a:srgbClr val="EEF2EC"/>
                </a:solidFill>
                <a:effectLst/>
                <a:latin typeface="Hind Light" panose="02000000000000000000" pitchFamily="2" charset="77"/>
                <a:ea typeface="Hind Medium" charset="0"/>
                <a:cs typeface="Hind Light" panose="02000000000000000000" pitchFamily="2" charset="77"/>
              </a:rPr>
              <a:t>Nepean, Ontario, K2G 6J5</a:t>
            </a:r>
          </a:p>
          <a:p>
            <a:pPr fontAlgn="auto">
              <a:spcAft>
                <a:spcPts val="0"/>
              </a:spcAft>
              <a:defRPr/>
            </a:pPr>
            <a:r>
              <a:rPr lang="en-US" sz="1000" b="0" i="0" kern="1200" spc="20">
                <a:solidFill>
                  <a:srgbClr val="EEF2EC"/>
                </a:solidFill>
                <a:effectLst/>
                <a:latin typeface="Hind Light" panose="02000000000000000000" pitchFamily="2" charset="77"/>
                <a:ea typeface="Hind Medium" charset="0"/>
                <a:cs typeface="Hind Light" panose="02000000000000000000" pitchFamily="2" charset="77"/>
              </a:rPr>
              <a:t>Canada</a:t>
            </a:r>
            <a:endParaRPr lang="en-GB" b="0" i="0">
              <a:latin typeface="Hind Light" panose="02000000000000000000" pitchFamily="2" charset="77"/>
              <a:cs typeface="Hind Light" panose="02000000000000000000" pitchFamily="2" charset="77"/>
            </a:endParaRPr>
          </a:p>
        </p:txBody>
      </p:sp>
      <p:sp>
        <p:nvSpPr>
          <p:cNvPr id="16" name="Uruguay Address">
            <a:extLst>
              <a:ext uri="{FF2B5EF4-FFF2-40B4-BE49-F238E27FC236}">
                <a16:creationId xmlns:a16="http://schemas.microsoft.com/office/drawing/2014/main" id="{780AA1EA-F647-6F4E-91B2-72811C77E304}"/>
              </a:ext>
            </a:extLst>
          </p:cNvPr>
          <p:cNvSpPr txBox="1">
            <a:spLocks/>
          </p:cNvSpPr>
          <p:nvPr userDrawn="1"/>
        </p:nvSpPr>
        <p:spPr>
          <a:xfrm>
            <a:off x="7759669" y="3522746"/>
            <a:ext cx="1939700" cy="571144"/>
          </a:xfrm>
          <a:prstGeom prst="rect">
            <a:avLst/>
          </a:prstGeom>
        </p:spPr>
        <p:txBody>
          <a:bodyPr lIns="0" tIns="0" rIns="0" bIns="0"/>
          <a:lstStyle>
            <a:lvl1pPr marL="0" indent="0" algn="l" defTabSz="914400" rtl="0" eaLnBrk="1" latinLnBrk="0" hangingPunct="1">
              <a:lnSpc>
                <a:spcPct val="100000"/>
              </a:lnSpc>
              <a:spcBef>
                <a:spcPts val="0"/>
              </a:spcBef>
              <a:buFont typeface="Arial" charset="0"/>
              <a:buNone/>
              <a:defRPr sz="1000" b="0" i="0" kern="1200" spc="20">
                <a:solidFill>
                  <a:srgbClr val="EEF2EC"/>
                </a:solidFill>
                <a:latin typeface="+mn-lt"/>
                <a:ea typeface="Hind Medium" charset="0"/>
                <a:cs typeface="Hind Medium" charset="0"/>
              </a:defRPr>
            </a:lvl1pPr>
            <a:lvl2pPr marL="0" indent="0" algn="l" defTabSz="914400" rtl="0" eaLnBrk="1" latinLnBrk="0" hangingPunct="1">
              <a:lnSpc>
                <a:spcPct val="100000"/>
              </a:lnSpc>
              <a:spcBef>
                <a:spcPts val="0"/>
              </a:spcBef>
              <a:buFont typeface="Arial" charset="0"/>
              <a:buNone/>
              <a:tabLst/>
              <a:defRPr sz="1000" b="0" i="0" kern="1200" spc="20">
                <a:solidFill>
                  <a:srgbClr val="EEF2EC"/>
                </a:solidFill>
                <a:latin typeface="Hind Medium" charset="0"/>
                <a:ea typeface="Hind Medium" charset="0"/>
                <a:cs typeface="Hind Medium" charset="0"/>
              </a:defRPr>
            </a:lvl2pPr>
            <a:lvl3pPr marL="0" indent="0" algn="l" defTabSz="914400" rtl="0" eaLnBrk="1" latinLnBrk="0" hangingPunct="1">
              <a:lnSpc>
                <a:spcPct val="100000"/>
              </a:lnSpc>
              <a:spcBef>
                <a:spcPts val="0"/>
              </a:spcBef>
              <a:spcAft>
                <a:spcPts val="1500"/>
              </a:spcAft>
              <a:buSzPct val="72000"/>
              <a:buFont typeface=".AppleSystemUIFont" charset="-120"/>
              <a:buNone/>
              <a:tabLst/>
              <a:defRPr sz="1000" kern="1200" spc="20" baseline="0">
                <a:solidFill>
                  <a:schemeClr val="bg1"/>
                </a:solidFill>
                <a:latin typeface="+mn-lt"/>
                <a:ea typeface="+mn-ea"/>
                <a:cs typeface="+mn-cs"/>
              </a:defRPr>
            </a:lvl3pPr>
            <a:lvl4pPr marL="630000" indent="-162000" algn="l" defTabSz="914400" rtl="0" eaLnBrk="1" latinLnBrk="0" hangingPunct="1">
              <a:lnSpc>
                <a:spcPct val="106000"/>
              </a:lnSpc>
              <a:spcBef>
                <a:spcPts val="0"/>
              </a:spcBef>
              <a:buSzPct val="90000"/>
              <a:buFont typeface=".AppleSystemUIFont" charset="-120"/>
              <a:buChar char="–"/>
              <a:tabLst/>
              <a:defRPr sz="1800" kern="1200" spc="20">
                <a:solidFill>
                  <a:srgbClr val="FFFFFF"/>
                </a:solidFill>
                <a:latin typeface="+mn-lt"/>
                <a:ea typeface="+mn-ea"/>
                <a:cs typeface="+mn-cs"/>
              </a:defRPr>
            </a:lvl4pPr>
            <a:lvl5pPr marL="630000" indent="-162000" algn="l" defTabSz="914400" rtl="0" eaLnBrk="1" latinLnBrk="0" hangingPunct="1">
              <a:lnSpc>
                <a:spcPct val="106000"/>
              </a:lnSpc>
              <a:spcBef>
                <a:spcPts val="0"/>
              </a:spcBef>
              <a:spcAft>
                <a:spcPts val="1500"/>
              </a:spcAft>
              <a:buSzPct val="90000"/>
              <a:buFont typeface=".AppleSystemUIFont" charset="-120"/>
              <a:buChar char="–"/>
              <a:tabLst/>
              <a:defRPr sz="1800" kern="1200" spc="2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defRPr/>
            </a:pPr>
            <a:r>
              <a:rPr lang="en-US" sz="1000" b="0" i="0" kern="1200" spc="20" err="1">
                <a:solidFill>
                  <a:srgbClr val="EEF2EC"/>
                </a:solidFill>
                <a:effectLst/>
                <a:latin typeface="Hind Light" panose="02000000000000000000" pitchFamily="2" charset="77"/>
                <a:ea typeface="Hind Medium" charset="0"/>
                <a:cs typeface="Hind Light" panose="02000000000000000000" pitchFamily="2" charset="77"/>
              </a:rPr>
              <a:t>Rambla</a:t>
            </a:r>
            <a:r>
              <a:rPr lang="en-US" sz="1000" b="0" i="0" kern="1200" spc="20">
                <a:solidFill>
                  <a:srgbClr val="EEF2EC"/>
                </a:solidFill>
                <a:effectLst/>
                <a:latin typeface="Hind Light" panose="02000000000000000000" pitchFamily="2" charset="77"/>
                <a:ea typeface="Hind Medium" charset="0"/>
                <a:cs typeface="Hind Light" panose="02000000000000000000" pitchFamily="2" charset="77"/>
              </a:rPr>
              <a:t> </a:t>
            </a:r>
            <a:r>
              <a:rPr lang="en-US" sz="1000" b="0" i="0" kern="1200" spc="20" err="1">
                <a:solidFill>
                  <a:srgbClr val="EEF2EC"/>
                </a:solidFill>
                <a:effectLst/>
                <a:latin typeface="Hind Light" panose="02000000000000000000" pitchFamily="2" charset="77"/>
                <a:ea typeface="Hind Medium" charset="0"/>
                <a:cs typeface="Hind Light" panose="02000000000000000000" pitchFamily="2" charset="77"/>
              </a:rPr>
              <a:t>Republica</a:t>
            </a:r>
            <a:r>
              <a:rPr lang="en-US" sz="1000" b="0" i="0" kern="1200" spc="20">
                <a:solidFill>
                  <a:srgbClr val="EEF2EC"/>
                </a:solidFill>
                <a:effectLst/>
                <a:latin typeface="Hind Light" panose="02000000000000000000" pitchFamily="2" charset="77"/>
                <a:ea typeface="Hind Medium" charset="0"/>
                <a:cs typeface="Hind Light" panose="02000000000000000000" pitchFamily="2" charset="77"/>
              </a:rPr>
              <a:t> de Mexico 6125</a:t>
            </a:r>
            <a:br>
              <a:rPr lang="en-US" b="0" i="0">
                <a:latin typeface="Hind Light" panose="02000000000000000000" pitchFamily="2" charset="77"/>
                <a:cs typeface="Hind Light" panose="02000000000000000000" pitchFamily="2" charset="77"/>
              </a:rPr>
            </a:br>
            <a:r>
              <a:rPr lang="en-US" sz="1000" b="0" i="0" kern="1200" spc="20">
                <a:solidFill>
                  <a:srgbClr val="EEF2EC"/>
                </a:solidFill>
                <a:effectLst/>
                <a:latin typeface="Hind Light" panose="02000000000000000000" pitchFamily="2" charset="77"/>
                <a:ea typeface="Hind Medium" charset="0"/>
                <a:cs typeface="Hind Light" panose="02000000000000000000" pitchFamily="2" charset="77"/>
              </a:rPr>
              <a:t>11000 Montevideo,</a:t>
            </a:r>
          </a:p>
          <a:p>
            <a:pPr fontAlgn="auto">
              <a:spcAft>
                <a:spcPts val="0"/>
              </a:spcAft>
              <a:defRPr/>
            </a:pPr>
            <a:r>
              <a:rPr lang="en-US" sz="1000" b="0" i="0" kern="1200" spc="20">
                <a:solidFill>
                  <a:srgbClr val="EEF2EC"/>
                </a:solidFill>
                <a:effectLst/>
                <a:latin typeface="Hind Light" panose="02000000000000000000" pitchFamily="2" charset="77"/>
                <a:ea typeface="Hind Medium" charset="0"/>
                <a:cs typeface="Hind Light" panose="02000000000000000000" pitchFamily="2" charset="77"/>
              </a:rPr>
              <a:t>Uruguay</a:t>
            </a:r>
            <a:endParaRPr lang="en-GB" b="0" i="0">
              <a:latin typeface="Hind Light" panose="02000000000000000000" pitchFamily="2" charset="77"/>
              <a:cs typeface="Hind Light" panose="02000000000000000000" pitchFamily="2" charset="77"/>
            </a:endParaRPr>
          </a:p>
        </p:txBody>
      </p:sp>
      <p:sp>
        <p:nvSpPr>
          <p:cNvPr id="15" name="U.S. Address">
            <a:extLst>
              <a:ext uri="{FF2B5EF4-FFF2-40B4-BE49-F238E27FC236}">
                <a16:creationId xmlns:a16="http://schemas.microsoft.com/office/drawing/2014/main" id="{BF0418D9-17C6-6C48-8223-5A517956EC44}"/>
              </a:ext>
            </a:extLst>
          </p:cNvPr>
          <p:cNvSpPr txBox="1">
            <a:spLocks/>
          </p:cNvSpPr>
          <p:nvPr userDrawn="1"/>
        </p:nvSpPr>
        <p:spPr>
          <a:xfrm>
            <a:off x="9888537" y="2653916"/>
            <a:ext cx="1575151" cy="633797"/>
          </a:xfrm>
          <a:prstGeom prst="rect">
            <a:avLst/>
          </a:prstGeom>
        </p:spPr>
        <p:txBody>
          <a:bodyPr lIns="0" tIns="0" rIns="0" bIns="0"/>
          <a:lstStyle>
            <a:lvl1pPr marL="0" indent="0" algn="l" defTabSz="914400" rtl="0" eaLnBrk="1" latinLnBrk="0" hangingPunct="1">
              <a:lnSpc>
                <a:spcPct val="100000"/>
              </a:lnSpc>
              <a:spcBef>
                <a:spcPts val="0"/>
              </a:spcBef>
              <a:buFont typeface="Arial" charset="0"/>
              <a:buNone/>
              <a:defRPr sz="1000" b="0" i="0" kern="1200" spc="20">
                <a:solidFill>
                  <a:srgbClr val="EEF2EC"/>
                </a:solidFill>
                <a:latin typeface="+mn-lt"/>
                <a:ea typeface="Hind Medium" charset="0"/>
                <a:cs typeface="Hind Medium" charset="0"/>
              </a:defRPr>
            </a:lvl1pPr>
            <a:lvl2pPr marL="0" indent="0" algn="l" defTabSz="914400" rtl="0" eaLnBrk="1" latinLnBrk="0" hangingPunct="1">
              <a:lnSpc>
                <a:spcPct val="100000"/>
              </a:lnSpc>
              <a:spcBef>
                <a:spcPts val="0"/>
              </a:spcBef>
              <a:buFont typeface="Arial" charset="0"/>
              <a:buNone/>
              <a:tabLst/>
              <a:defRPr sz="1000" b="0" i="0" kern="1200" spc="20">
                <a:solidFill>
                  <a:srgbClr val="EEF2EC"/>
                </a:solidFill>
                <a:latin typeface="Hind Medium" charset="0"/>
                <a:ea typeface="Hind Medium" charset="0"/>
                <a:cs typeface="Hind Medium" charset="0"/>
              </a:defRPr>
            </a:lvl2pPr>
            <a:lvl3pPr marL="0" indent="0" algn="l" defTabSz="914400" rtl="0" eaLnBrk="1" latinLnBrk="0" hangingPunct="1">
              <a:lnSpc>
                <a:spcPct val="100000"/>
              </a:lnSpc>
              <a:spcBef>
                <a:spcPts val="0"/>
              </a:spcBef>
              <a:spcAft>
                <a:spcPts val="1500"/>
              </a:spcAft>
              <a:buSzPct val="72000"/>
              <a:buFont typeface=".AppleSystemUIFont" charset="-120"/>
              <a:buNone/>
              <a:tabLst/>
              <a:defRPr sz="1000" kern="1200" spc="20" baseline="0">
                <a:solidFill>
                  <a:schemeClr val="bg1"/>
                </a:solidFill>
                <a:latin typeface="+mn-lt"/>
                <a:ea typeface="+mn-ea"/>
                <a:cs typeface="+mn-cs"/>
              </a:defRPr>
            </a:lvl3pPr>
            <a:lvl4pPr marL="630000" indent="-162000" algn="l" defTabSz="914400" rtl="0" eaLnBrk="1" latinLnBrk="0" hangingPunct="1">
              <a:lnSpc>
                <a:spcPct val="106000"/>
              </a:lnSpc>
              <a:spcBef>
                <a:spcPts val="0"/>
              </a:spcBef>
              <a:buSzPct val="90000"/>
              <a:buFont typeface=".AppleSystemUIFont" charset="-120"/>
              <a:buChar char="–"/>
              <a:tabLst/>
              <a:defRPr sz="1800" kern="1200" spc="20">
                <a:solidFill>
                  <a:srgbClr val="FFFFFF"/>
                </a:solidFill>
                <a:latin typeface="+mn-lt"/>
                <a:ea typeface="+mn-ea"/>
                <a:cs typeface="+mn-cs"/>
              </a:defRPr>
            </a:lvl4pPr>
            <a:lvl5pPr marL="630000" indent="-162000" algn="l" defTabSz="914400" rtl="0" eaLnBrk="1" latinLnBrk="0" hangingPunct="1">
              <a:lnSpc>
                <a:spcPct val="106000"/>
              </a:lnSpc>
              <a:spcBef>
                <a:spcPts val="0"/>
              </a:spcBef>
              <a:spcAft>
                <a:spcPts val="1500"/>
              </a:spcAft>
              <a:buSzPct val="90000"/>
              <a:buFont typeface=".AppleSystemUIFont" charset="-120"/>
              <a:buChar char="–"/>
              <a:tabLst/>
              <a:defRPr sz="1800" kern="1200" spc="2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defRPr/>
            </a:pPr>
            <a:r>
              <a:rPr lang="en-US" sz="1000" b="0" i="0" kern="1200" spc="20">
                <a:solidFill>
                  <a:srgbClr val="EEF2EC"/>
                </a:solidFill>
                <a:effectLst/>
                <a:latin typeface="Hind Light" panose="02000000000000000000" pitchFamily="2" charset="77"/>
                <a:ea typeface="Hind Medium" charset="0"/>
                <a:cs typeface="Hind Light" panose="02000000000000000000" pitchFamily="2" charset="77"/>
              </a:rPr>
              <a:t>11710 Plaza America Drive Suite 400</a:t>
            </a:r>
            <a:br>
              <a:rPr lang="en-US" b="0" i="0">
                <a:latin typeface="Hind Light" panose="02000000000000000000" pitchFamily="2" charset="77"/>
                <a:cs typeface="Hind Light" panose="02000000000000000000" pitchFamily="2" charset="77"/>
              </a:rPr>
            </a:br>
            <a:r>
              <a:rPr lang="en-US" sz="1000" b="0" i="0" kern="1200" spc="20">
                <a:solidFill>
                  <a:srgbClr val="EEF2EC"/>
                </a:solidFill>
                <a:effectLst/>
                <a:latin typeface="Hind Light" panose="02000000000000000000" pitchFamily="2" charset="77"/>
                <a:ea typeface="Hind Medium" charset="0"/>
                <a:cs typeface="Hind Light" panose="02000000000000000000" pitchFamily="2" charset="77"/>
              </a:rPr>
              <a:t>Reston, VA 20190</a:t>
            </a:r>
            <a:r>
              <a:rPr lang="de-DE" b="0" i="0">
                <a:latin typeface="Hind Light" panose="02000000000000000000" pitchFamily="2" charset="77"/>
                <a:cs typeface="Hind Light" panose="02000000000000000000" pitchFamily="2" charset="77"/>
              </a:rPr>
              <a:t>, USA</a:t>
            </a:r>
            <a:br>
              <a:rPr lang="de-DE" b="0" i="0">
                <a:latin typeface="Hind Light" panose="02000000000000000000" pitchFamily="2" charset="77"/>
                <a:cs typeface="Hind Light" panose="02000000000000000000" pitchFamily="2" charset="77"/>
              </a:rPr>
            </a:br>
            <a:endParaRPr lang="de-DE" b="0" i="0">
              <a:latin typeface="Hind Light" panose="02000000000000000000" pitchFamily="2" charset="77"/>
              <a:cs typeface="Hind Light" panose="02000000000000000000" pitchFamily="2" charset="77"/>
            </a:endParaRPr>
          </a:p>
          <a:p>
            <a:pPr fontAlgn="auto">
              <a:spcAft>
                <a:spcPts val="0"/>
              </a:spcAft>
              <a:defRPr/>
            </a:pPr>
            <a:endParaRPr lang="en-GB" b="0" i="0">
              <a:latin typeface="Hind Light" panose="02000000000000000000" pitchFamily="2" charset="77"/>
              <a:cs typeface="Hind Light" panose="02000000000000000000" pitchFamily="2" charset="77"/>
            </a:endParaRPr>
          </a:p>
        </p:txBody>
      </p:sp>
      <p:sp>
        <p:nvSpPr>
          <p:cNvPr id="14" name="Geneva Address">
            <a:extLst>
              <a:ext uri="{FF2B5EF4-FFF2-40B4-BE49-F238E27FC236}">
                <a16:creationId xmlns:a16="http://schemas.microsoft.com/office/drawing/2014/main" id="{B295026F-36C3-E04B-83A3-DD56B346C631}"/>
              </a:ext>
            </a:extLst>
          </p:cNvPr>
          <p:cNvSpPr txBox="1">
            <a:spLocks/>
          </p:cNvSpPr>
          <p:nvPr userDrawn="1"/>
        </p:nvSpPr>
        <p:spPr>
          <a:xfrm>
            <a:off x="7759669" y="2653916"/>
            <a:ext cx="1575151" cy="571144"/>
          </a:xfrm>
          <a:prstGeom prst="rect">
            <a:avLst/>
          </a:prstGeom>
        </p:spPr>
        <p:txBody>
          <a:bodyPr lIns="0" tIns="0" rIns="0" bIns="0"/>
          <a:lstStyle>
            <a:lvl1pPr marL="0" indent="0" algn="l" defTabSz="914400" rtl="0" eaLnBrk="1" latinLnBrk="0" hangingPunct="1">
              <a:lnSpc>
                <a:spcPct val="100000"/>
              </a:lnSpc>
              <a:spcBef>
                <a:spcPts val="0"/>
              </a:spcBef>
              <a:buFont typeface="Arial" charset="0"/>
              <a:buNone/>
              <a:defRPr sz="1000" b="0" i="0" kern="1200" spc="20">
                <a:solidFill>
                  <a:srgbClr val="EEF2EC"/>
                </a:solidFill>
                <a:latin typeface="+mn-lt"/>
                <a:ea typeface="Hind Medium" charset="0"/>
                <a:cs typeface="Hind Medium" charset="0"/>
              </a:defRPr>
            </a:lvl1pPr>
            <a:lvl2pPr marL="0" indent="0" algn="l" defTabSz="914400" rtl="0" eaLnBrk="1" latinLnBrk="0" hangingPunct="1">
              <a:lnSpc>
                <a:spcPct val="100000"/>
              </a:lnSpc>
              <a:spcBef>
                <a:spcPts val="0"/>
              </a:spcBef>
              <a:buFont typeface="Arial" charset="0"/>
              <a:buNone/>
              <a:tabLst/>
              <a:defRPr sz="1000" b="0" i="0" kern="1200" spc="20">
                <a:solidFill>
                  <a:srgbClr val="EEF2EC"/>
                </a:solidFill>
                <a:latin typeface="Hind Medium" charset="0"/>
                <a:ea typeface="Hind Medium" charset="0"/>
                <a:cs typeface="Hind Medium" charset="0"/>
              </a:defRPr>
            </a:lvl2pPr>
            <a:lvl3pPr marL="0" indent="0" algn="l" defTabSz="914400" rtl="0" eaLnBrk="1" latinLnBrk="0" hangingPunct="1">
              <a:lnSpc>
                <a:spcPct val="100000"/>
              </a:lnSpc>
              <a:spcBef>
                <a:spcPts val="0"/>
              </a:spcBef>
              <a:spcAft>
                <a:spcPts val="1500"/>
              </a:spcAft>
              <a:buSzPct val="72000"/>
              <a:buFont typeface=".AppleSystemUIFont" charset="-120"/>
              <a:buNone/>
              <a:tabLst/>
              <a:defRPr sz="1000" kern="1200" spc="20" baseline="0">
                <a:solidFill>
                  <a:schemeClr val="bg1"/>
                </a:solidFill>
                <a:latin typeface="+mn-lt"/>
                <a:ea typeface="+mn-ea"/>
                <a:cs typeface="+mn-cs"/>
              </a:defRPr>
            </a:lvl3pPr>
            <a:lvl4pPr marL="630000" indent="-162000" algn="l" defTabSz="914400" rtl="0" eaLnBrk="1" latinLnBrk="0" hangingPunct="1">
              <a:lnSpc>
                <a:spcPct val="106000"/>
              </a:lnSpc>
              <a:spcBef>
                <a:spcPts val="0"/>
              </a:spcBef>
              <a:buSzPct val="90000"/>
              <a:buFont typeface=".AppleSystemUIFont" charset="-120"/>
              <a:buChar char="–"/>
              <a:tabLst/>
              <a:defRPr sz="1800" kern="1200" spc="20">
                <a:solidFill>
                  <a:srgbClr val="FFFFFF"/>
                </a:solidFill>
                <a:latin typeface="+mn-lt"/>
                <a:ea typeface="+mn-ea"/>
                <a:cs typeface="+mn-cs"/>
              </a:defRPr>
            </a:lvl4pPr>
            <a:lvl5pPr marL="630000" indent="-162000" algn="l" defTabSz="914400" rtl="0" eaLnBrk="1" latinLnBrk="0" hangingPunct="1">
              <a:lnSpc>
                <a:spcPct val="106000"/>
              </a:lnSpc>
              <a:spcBef>
                <a:spcPts val="0"/>
              </a:spcBef>
              <a:spcAft>
                <a:spcPts val="1500"/>
              </a:spcAft>
              <a:buSzPct val="90000"/>
              <a:buFont typeface=".AppleSystemUIFont" charset="-120"/>
              <a:buChar char="–"/>
              <a:tabLst/>
              <a:defRPr sz="1800" kern="1200" spc="2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defRPr/>
            </a:pPr>
            <a:r>
              <a:rPr lang="en-US" sz="1000" b="0" i="0" kern="1200" spc="20">
                <a:solidFill>
                  <a:srgbClr val="EEF2EC"/>
                </a:solidFill>
                <a:effectLst/>
                <a:latin typeface="Hind Light" panose="02000000000000000000" pitchFamily="2" charset="77"/>
                <a:ea typeface="Hind Medium" charset="0"/>
                <a:cs typeface="Hind Light" panose="02000000000000000000" pitchFamily="2" charset="77"/>
              </a:rPr>
              <a:t>Rue Vallin 2</a:t>
            </a:r>
            <a:br>
              <a:rPr lang="en-US" b="0" i="0">
                <a:latin typeface="Hind Light" panose="02000000000000000000" pitchFamily="2" charset="77"/>
                <a:cs typeface="Hind Light" panose="02000000000000000000" pitchFamily="2" charset="77"/>
              </a:rPr>
            </a:br>
            <a:r>
              <a:rPr lang="en-US" sz="1000" b="0" i="0" kern="1200" spc="20">
                <a:solidFill>
                  <a:srgbClr val="EEF2EC"/>
                </a:solidFill>
                <a:effectLst/>
                <a:latin typeface="Hind Light" panose="02000000000000000000" pitchFamily="2" charset="77"/>
                <a:ea typeface="Hind Medium" charset="0"/>
                <a:cs typeface="Hind Light" panose="02000000000000000000" pitchFamily="2" charset="77"/>
              </a:rPr>
              <a:t>CH-1201 Geneva</a:t>
            </a:r>
            <a:br>
              <a:rPr lang="en-US" b="0" i="0">
                <a:latin typeface="Hind Light" panose="02000000000000000000" pitchFamily="2" charset="77"/>
                <a:cs typeface="Hind Light" panose="02000000000000000000" pitchFamily="2" charset="77"/>
              </a:rPr>
            </a:br>
            <a:r>
              <a:rPr lang="en-US" sz="1000" b="0" i="0" kern="1200" spc="20">
                <a:solidFill>
                  <a:srgbClr val="EEF2EC"/>
                </a:solidFill>
                <a:effectLst/>
                <a:latin typeface="Hind Light" panose="02000000000000000000" pitchFamily="2" charset="77"/>
                <a:ea typeface="Hind Medium" charset="0"/>
                <a:cs typeface="Hind Light" panose="02000000000000000000" pitchFamily="2" charset="77"/>
              </a:rPr>
              <a:t>Switzerland</a:t>
            </a:r>
            <a:endParaRPr lang="en-GB" b="0" i="0">
              <a:latin typeface="Hind Light" panose="02000000000000000000" pitchFamily="2" charset="77"/>
              <a:cs typeface="Hind Light" panose="02000000000000000000" pitchFamily="2" charset="77"/>
            </a:endParaRPr>
          </a:p>
        </p:txBody>
      </p:sp>
      <p:sp>
        <p:nvSpPr>
          <p:cNvPr id="8" name="Author">
            <a:extLst>
              <a:ext uri="{FF2B5EF4-FFF2-40B4-BE49-F238E27FC236}">
                <a16:creationId xmlns:a16="http://schemas.microsoft.com/office/drawing/2014/main" id="{9E8C90AF-93F0-074A-BD13-5E0F93028E48}"/>
              </a:ext>
            </a:extLst>
          </p:cNvPr>
          <p:cNvSpPr>
            <a:spLocks noGrp="1"/>
          </p:cNvSpPr>
          <p:nvPr>
            <p:ph type="body" sz="quarter" idx="10"/>
          </p:nvPr>
        </p:nvSpPr>
        <p:spPr>
          <a:xfrm>
            <a:off x="540000" y="4351780"/>
            <a:ext cx="4097551" cy="902123"/>
          </a:xfrm>
          <a:prstGeom prst="rect">
            <a:avLst/>
          </a:prstGeom>
        </p:spPr>
        <p:txBody>
          <a:bodyPr/>
          <a:lstStyle>
            <a:lvl1pPr marL="0" indent="0">
              <a:lnSpc>
                <a:spcPct val="117000"/>
              </a:lnSpc>
              <a:buFont typeface="Arial" charset="0"/>
              <a:buNone/>
              <a:defRPr sz="1500" b="0" i="0">
                <a:solidFill>
                  <a:srgbClr val="EEF2EC"/>
                </a:solidFill>
                <a:latin typeface="Hind Light" panose="02000000000000000000" pitchFamily="2" charset="77"/>
                <a:cs typeface="Hind Light" panose="02000000000000000000" pitchFamily="2" charset="77"/>
              </a:defRPr>
            </a:lvl1pPr>
            <a:lvl2pPr marL="0" indent="0">
              <a:lnSpc>
                <a:spcPct val="117000"/>
              </a:lnSpc>
              <a:buFont typeface="Arial" charset="0"/>
              <a:buNone/>
              <a:defRPr sz="1500" b="0" i="0">
                <a:solidFill>
                  <a:schemeClr val="bg1"/>
                </a:solidFill>
                <a:latin typeface="Hind Light" panose="02000000000000000000" pitchFamily="2" charset="77"/>
                <a:cs typeface="Hind Light" panose="02000000000000000000" pitchFamily="2" charset="77"/>
              </a:defRPr>
            </a:lvl2pPr>
            <a:lvl3pPr marL="0" indent="0">
              <a:lnSpc>
                <a:spcPct val="117000"/>
              </a:lnSpc>
              <a:buNone/>
              <a:defRPr sz="1500" b="0" i="0">
                <a:solidFill>
                  <a:schemeClr val="tx2"/>
                </a:solidFill>
                <a:latin typeface="Hind Light" panose="02000000000000000000" pitchFamily="2" charset="77"/>
                <a:cs typeface="Hind Light" panose="02000000000000000000" pitchFamily="2" charset="77"/>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p:txBody>
      </p:sp>
      <p:sp>
        <p:nvSpPr>
          <p:cNvPr id="7" name="Thank You">
            <a:extLst>
              <a:ext uri="{FF2B5EF4-FFF2-40B4-BE49-F238E27FC236}">
                <a16:creationId xmlns:a16="http://schemas.microsoft.com/office/drawing/2014/main" id="{30019D4F-FAFF-2943-9C9D-1A5488E68FD3}"/>
              </a:ext>
            </a:extLst>
          </p:cNvPr>
          <p:cNvSpPr txBox="1">
            <a:spLocks/>
          </p:cNvSpPr>
          <p:nvPr userDrawn="1"/>
        </p:nvSpPr>
        <p:spPr>
          <a:xfrm>
            <a:off x="540000" y="2281238"/>
            <a:ext cx="9001125" cy="1006475"/>
          </a:xfrm>
          <a:prstGeom prst="rect">
            <a:avLst/>
          </a:prstGeom>
        </p:spPr>
        <p:txBody>
          <a:bodyPr lIns="0" tIns="0" rIns="0" bIns="0">
            <a:spAutoFit/>
          </a:bodyPr>
          <a:lstStyle>
            <a:lvl1pPr algn="l" defTabSz="914400" rtl="0" eaLnBrk="1" latinLnBrk="0" hangingPunct="1">
              <a:lnSpc>
                <a:spcPct val="109000"/>
              </a:lnSpc>
              <a:spcBef>
                <a:spcPct val="0"/>
              </a:spcBef>
              <a:buNone/>
              <a:defRPr sz="6000" kern="1200" spc="20">
                <a:solidFill>
                  <a:schemeClr val="bg1"/>
                </a:solidFill>
                <a:latin typeface="+mj-lt"/>
                <a:ea typeface="+mj-ea"/>
                <a:cs typeface="+mj-cs"/>
              </a:defRPr>
            </a:lvl1pPr>
          </a:lstStyle>
          <a:p>
            <a:pPr fontAlgn="auto">
              <a:spcAft>
                <a:spcPts val="0"/>
              </a:spcAft>
              <a:defRPr/>
            </a:pPr>
            <a:r>
              <a:rPr lang="en-GB" b="0" i="0">
                <a:latin typeface="Hind Light" panose="02000000000000000000" pitchFamily="2" charset="77"/>
                <a:cs typeface="Hind Light" panose="02000000000000000000" pitchFamily="2" charset="77"/>
              </a:rPr>
              <a:t>Thank you.</a:t>
            </a:r>
          </a:p>
        </p:txBody>
      </p:sp>
    </p:spTree>
    <p:extLst>
      <p:ext uri="{BB962C8B-B14F-4D97-AF65-F5344CB8AC3E}">
        <p14:creationId xmlns:p14="http://schemas.microsoft.com/office/powerpoint/2010/main" val="20057139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022-Graci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ISOC Symbol">
            <a:extLst>
              <a:ext uri="{FF2B5EF4-FFF2-40B4-BE49-F238E27FC236}">
                <a16:creationId xmlns:a16="http://schemas.microsoft.com/office/drawing/2014/main" id="{761A59AB-8C9D-114E-951A-E8A15F4EAC0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3400" y="6145276"/>
            <a:ext cx="344424" cy="3444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ISOC URL">
            <a:extLst>
              <a:ext uri="{FF2B5EF4-FFF2-40B4-BE49-F238E27FC236}">
                <a16:creationId xmlns:a16="http://schemas.microsoft.com/office/drawing/2014/main" id="{33F2D433-6C5F-7B41-9745-057DE976E2FC}"/>
              </a:ext>
            </a:extLst>
          </p:cNvPr>
          <p:cNvSpPr txBox="1">
            <a:spLocks/>
          </p:cNvSpPr>
          <p:nvPr userDrawn="1"/>
        </p:nvSpPr>
        <p:spPr>
          <a:xfrm>
            <a:off x="1055433" y="6205387"/>
            <a:ext cx="1812925" cy="490524"/>
          </a:xfrm>
          <a:prstGeom prst="rect">
            <a:avLst/>
          </a:prstGeom>
        </p:spPr>
        <p:txBody>
          <a:bodyPr lIns="0" tIns="0" rIns="0" bIns="0"/>
          <a:lstStyle>
            <a:lvl1pPr marL="0" indent="0" algn="l" defTabSz="914400" rtl="0" eaLnBrk="1" latinLnBrk="0" hangingPunct="1">
              <a:lnSpc>
                <a:spcPct val="100000"/>
              </a:lnSpc>
              <a:spcBef>
                <a:spcPts val="0"/>
              </a:spcBef>
              <a:buFont typeface="Arial" charset="0"/>
              <a:buNone/>
              <a:defRPr sz="1000" b="0" i="0" kern="1200" spc="20">
                <a:solidFill>
                  <a:srgbClr val="EEF2EC"/>
                </a:solidFill>
                <a:latin typeface="+mn-lt"/>
                <a:ea typeface="Hind Medium" charset="0"/>
                <a:cs typeface="Hind Medium" charset="0"/>
              </a:defRPr>
            </a:lvl1pPr>
            <a:lvl2pPr marL="0" indent="0" algn="l" defTabSz="914400" rtl="0" eaLnBrk="1" latinLnBrk="0" hangingPunct="1">
              <a:lnSpc>
                <a:spcPct val="100000"/>
              </a:lnSpc>
              <a:spcBef>
                <a:spcPts val="0"/>
              </a:spcBef>
              <a:buFont typeface="Arial" charset="0"/>
              <a:buNone/>
              <a:tabLst/>
              <a:defRPr sz="1000" b="0" i="0" kern="1200" spc="20">
                <a:solidFill>
                  <a:srgbClr val="EEF2EC"/>
                </a:solidFill>
                <a:latin typeface="Hind Medium" charset="0"/>
                <a:ea typeface="Hind Medium" charset="0"/>
                <a:cs typeface="Hind Medium" charset="0"/>
              </a:defRPr>
            </a:lvl2pPr>
            <a:lvl3pPr marL="0" indent="0" algn="l" defTabSz="914400" rtl="0" eaLnBrk="1" latinLnBrk="0" hangingPunct="1">
              <a:lnSpc>
                <a:spcPct val="100000"/>
              </a:lnSpc>
              <a:spcBef>
                <a:spcPts val="0"/>
              </a:spcBef>
              <a:spcAft>
                <a:spcPts val="1500"/>
              </a:spcAft>
              <a:buSzPct val="72000"/>
              <a:buFont typeface=".AppleSystemUIFont" charset="-120"/>
              <a:buNone/>
              <a:tabLst/>
              <a:defRPr sz="1000" kern="1200" spc="20" baseline="0">
                <a:solidFill>
                  <a:schemeClr val="bg1"/>
                </a:solidFill>
                <a:latin typeface="+mn-lt"/>
                <a:ea typeface="+mn-ea"/>
                <a:cs typeface="+mn-cs"/>
              </a:defRPr>
            </a:lvl3pPr>
            <a:lvl4pPr marL="630000" indent="-162000" algn="l" defTabSz="914400" rtl="0" eaLnBrk="1" latinLnBrk="0" hangingPunct="1">
              <a:lnSpc>
                <a:spcPct val="106000"/>
              </a:lnSpc>
              <a:spcBef>
                <a:spcPts val="0"/>
              </a:spcBef>
              <a:buSzPct val="90000"/>
              <a:buFont typeface=".AppleSystemUIFont" charset="-120"/>
              <a:buChar char="–"/>
              <a:tabLst/>
              <a:defRPr sz="1800" kern="1200" spc="20">
                <a:solidFill>
                  <a:srgbClr val="FFFFFF"/>
                </a:solidFill>
                <a:latin typeface="+mn-lt"/>
                <a:ea typeface="+mn-ea"/>
                <a:cs typeface="+mn-cs"/>
              </a:defRPr>
            </a:lvl4pPr>
            <a:lvl5pPr marL="630000" indent="-162000" algn="l" defTabSz="914400" rtl="0" eaLnBrk="1" latinLnBrk="0" hangingPunct="1">
              <a:lnSpc>
                <a:spcPct val="106000"/>
              </a:lnSpc>
              <a:spcBef>
                <a:spcPts val="0"/>
              </a:spcBef>
              <a:spcAft>
                <a:spcPts val="1500"/>
              </a:spcAft>
              <a:buSzPct val="90000"/>
              <a:buFont typeface=".AppleSystemUIFont" charset="-120"/>
              <a:buChar char="–"/>
              <a:tabLst/>
              <a:defRPr sz="1800" kern="1200" spc="2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defRPr/>
            </a:pPr>
            <a:r>
              <a:rPr lang="en-GB" b="0" i="0" err="1">
                <a:latin typeface="Hind Light" panose="02000000000000000000" pitchFamily="2" charset="77"/>
                <a:cs typeface="Hind Light" panose="02000000000000000000" pitchFamily="2" charset="77"/>
              </a:rPr>
              <a:t>internetsociety.org</a:t>
            </a:r>
            <a:endParaRPr lang="en-GB" b="0" i="0">
              <a:latin typeface="Hind Light" panose="02000000000000000000" pitchFamily="2" charset="77"/>
              <a:cs typeface="Hind Light" panose="02000000000000000000" pitchFamily="2" charset="77"/>
            </a:endParaRPr>
          </a:p>
          <a:p>
            <a:pPr fontAlgn="auto">
              <a:spcAft>
                <a:spcPts val="0"/>
              </a:spcAft>
              <a:defRPr/>
            </a:pPr>
            <a:r>
              <a:rPr lang="en-GB" b="0" i="0">
                <a:latin typeface="Hind Light" panose="02000000000000000000" pitchFamily="2" charset="77"/>
                <a:cs typeface="Hind Light" panose="02000000000000000000" pitchFamily="2" charset="77"/>
              </a:rPr>
              <a:t>@internetsociety</a:t>
            </a:r>
          </a:p>
        </p:txBody>
      </p:sp>
      <p:sp>
        <p:nvSpPr>
          <p:cNvPr id="17" name="Singapore Address">
            <a:extLst>
              <a:ext uri="{FF2B5EF4-FFF2-40B4-BE49-F238E27FC236}">
                <a16:creationId xmlns:a16="http://schemas.microsoft.com/office/drawing/2014/main" id="{4501CE59-20AE-954C-B606-235AF1A8EA7E}"/>
              </a:ext>
            </a:extLst>
          </p:cNvPr>
          <p:cNvSpPr txBox="1">
            <a:spLocks/>
          </p:cNvSpPr>
          <p:nvPr userDrawn="1"/>
        </p:nvSpPr>
        <p:spPr>
          <a:xfrm>
            <a:off x="9888537" y="4432654"/>
            <a:ext cx="1575151" cy="633797"/>
          </a:xfrm>
          <a:prstGeom prst="rect">
            <a:avLst/>
          </a:prstGeom>
        </p:spPr>
        <p:txBody>
          <a:bodyPr lIns="0" tIns="0" rIns="0" bIns="0"/>
          <a:lstStyle>
            <a:lvl1pPr marL="0" indent="0" algn="l" defTabSz="914400" rtl="0" eaLnBrk="1" latinLnBrk="0" hangingPunct="1">
              <a:lnSpc>
                <a:spcPct val="100000"/>
              </a:lnSpc>
              <a:spcBef>
                <a:spcPts val="0"/>
              </a:spcBef>
              <a:buFont typeface="Arial" charset="0"/>
              <a:buNone/>
              <a:defRPr sz="1000" b="0" i="0" kern="1200" spc="20">
                <a:solidFill>
                  <a:srgbClr val="EEF2EC"/>
                </a:solidFill>
                <a:latin typeface="+mn-lt"/>
                <a:ea typeface="Hind Medium" charset="0"/>
                <a:cs typeface="Hind Medium" charset="0"/>
              </a:defRPr>
            </a:lvl1pPr>
            <a:lvl2pPr marL="0" indent="0" algn="l" defTabSz="914400" rtl="0" eaLnBrk="1" latinLnBrk="0" hangingPunct="1">
              <a:lnSpc>
                <a:spcPct val="100000"/>
              </a:lnSpc>
              <a:spcBef>
                <a:spcPts val="0"/>
              </a:spcBef>
              <a:buFont typeface="Arial" charset="0"/>
              <a:buNone/>
              <a:tabLst/>
              <a:defRPr sz="1000" b="0" i="0" kern="1200" spc="20">
                <a:solidFill>
                  <a:srgbClr val="EEF2EC"/>
                </a:solidFill>
                <a:latin typeface="Hind Medium" charset="0"/>
                <a:ea typeface="Hind Medium" charset="0"/>
                <a:cs typeface="Hind Medium" charset="0"/>
              </a:defRPr>
            </a:lvl2pPr>
            <a:lvl3pPr marL="0" indent="0" algn="l" defTabSz="914400" rtl="0" eaLnBrk="1" latinLnBrk="0" hangingPunct="1">
              <a:lnSpc>
                <a:spcPct val="100000"/>
              </a:lnSpc>
              <a:spcBef>
                <a:spcPts val="0"/>
              </a:spcBef>
              <a:spcAft>
                <a:spcPts val="1500"/>
              </a:spcAft>
              <a:buSzPct val="72000"/>
              <a:buFont typeface=".AppleSystemUIFont" charset="-120"/>
              <a:buNone/>
              <a:tabLst/>
              <a:defRPr sz="1000" kern="1200" spc="20" baseline="0">
                <a:solidFill>
                  <a:schemeClr val="bg1"/>
                </a:solidFill>
                <a:latin typeface="+mn-lt"/>
                <a:ea typeface="+mn-ea"/>
                <a:cs typeface="+mn-cs"/>
              </a:defRPr>
            </a:lvl3pPr>
            <a:lvl4pPr marL="630000" indent="-162000" algn="l" defTabSz="914400" rtl="0" eaLnBrk="1" latinLnBrk="0" hangingPunct="1">
              <a:lnSpc>
                <a:spcPct val="106000"/>
              </a:lnSpc>
              <a:spcBef>
                <a:spcPts val="0"/>
              </a:spcBef>
              <a:buSzPct val="90000"/>
              <a:buFont typeface=".AppleSystemUIFont" charset="-120"/>
              <a:buChar char="–"/>
              <a:tabLst/>
              <a:defRPr sz="1800" kern="1200" spc="20">
                <a:solidFill>
                  <a:srgbClr val="FFFFFF"/>
                </a:solidFill>
                <a:latin typeface="+mn-lt"/>
                <a:ea typeface="+mn-ea"/>
                <a:cs typeface="+mn-cs"/>
              </a:defRPr>
            </a:lvl4pPr>
            <a:lvl5pPr marL="630000" indent="-162000" algn="l" defTabSz="914400" rtl="0" eaLnBrk="1" latinLnBrk="0" hangingPunct="1">
              <a:lnSpc>
                <a:spcPct val="106000"/>
              </a:lnSpc>
              <a:spcBef>
                <a:spcPts val="0"/>
              </a:spcBef>
              <a:spcAft>
                <a:spcPts val="1500"/>
              </a:spcAft>
              <a:buSzPct val="90000"/>
              <a:buFont typeface=".AppleSystemUIFont" charset="-120"/>
              <a:buChar char="–"/>
              <a:tabLst/>
              <a:defRPr sz="1800" kern="1200" spc="2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000" b="0" i="0" u="none" strike="noStrike" kern="1200" spc="20">
                <a:solidFill>
                  <a:srgbClr val="EEF2EC"/>
                </a:solidFill>
                <a:effectLst/>
                <a:latin typeface="Hind Light" panose="02000000000000000000" pitchFamily="2" charset="77"/>
                <a:ea typeface="Hind Medium" charset="0"/>
                <a:cs typeface="Hind Light" panose="02000000000000000000" pitchFamily="2" charset="77"/>
              </a:rPr>
              <a:t>3 Temasek Avenue, Level 21</a:t>
            </a:r>
          </a:p>
          <a:p>
            <a:r>
              <a:rPr lang="en-US" sz="1000" b="0" i="0" u="none" strike="noStrike" kern="1200" spc="20">
                <a:solidFill>
                  <a:srgbClr val="EEF2EC"/>
                </a:solidFill>
                <a:effectLst/>
                <a:latin typeface="Hind Light" panose="02000000000000000000" pitchFamily="2" charset="77"/>
                <a:ea typeface="Hind Medium" charset="0"/>
                <a:cs typeface="Hind Light" panose="02000000000000000000" pitchFamily="2" charset="77"/>
              </a:rPr>
              <a:t>Centennial Tower</a:t>
            </a:r>
          </a:p>
          <a:p>
            <a:r>
              <a:rPr lang="en-US" sz="1000" b="0" i="0" u="none" strike="noStrike" kern="1200" spc="20">
                <a:solidFill>
                  <a:srgbClr val="EEF2EC"/>
                </a:solidFill>
                <a:effectLst/>
                <a:latin typeface="Hind Light" panose="02000000000000000000" pitchFamily="2" charset="77"/>
                <a:ea typeface="Hind Medium" charset="0"/>
                <a:cs typeface="Hind Light" panose="02000000000000000000" pitchFamily="2" charset="77"/>
              </a:rPr>
              <a:t>Singapore 039190</a:t>
            </a:r>
          </a:p>
        </p:txBody>
      </p:sp>
      <p:sp>
        <p:nvSpPr>
          <p:cNvPr id="18" name="Netherlands Address">
            <a:extLst>
              <a:ext uri="{FF2B5EF4-FFF2-40B4-BE49-F238E27FC236}">
                <a16:creationId xmlns:a16="http://schemas.microsoft.com/office/drawing/2014/main" id="{B741BCBA-A368-534D-A0BE-DCE2DC159809}"/>
              </a:ext>
            </a:extLst>
          </p:cNvPr>
          <p:cNvSpPr txBox="1">
            <a:spLocks/>
          </p:cNvSpPr>
          <p:nvPr userDrawn="1"/>
        </p:nvSpPr>
        <p:spPr>
          <a:xfrm>
            <a:off x="7759668" y="4432654"/>
            <a:ext cx="1575151" cy="633797"/>
          </a:xfrm>
          <a:prstGeom prst="rect">
            <a:avLst/>
          </a:prstGeom>
        </p:spPr>
        <p:txBody>
          <a:bodyPr lIns="0" tIns="0" rIns="0" bIns="0"/>
          <a:lstStyle>
            <a:lvl1pPr marL="0" indent="0" algn="l" defTabSz="914400" rtl="0" eaLnBrk="1" latinLnBrk="0" hangingPunct="1">
              <a:lnSpc>
                <a:spcPct val="100000"/>
              </a:lnSpc>
              <a:spcBef>
                <a:spcPts val="0"/>
              </a:spcBef>
              <a:buFont typeface="Arial" charset="0"/>
              <a:buNone/>
              <a:defRPr sz="1000" b="0" i="0" kern="1200" spc="20">
                <a:solidFill>
                  <a:srgbClr val="EEF2EC"/>
                </a:solidFill>
                <a:latin typeface="+mn-lt"/>
                <a:ea typeface="Hind Medium" charset="0"/>
                <a:cs typeface="Hind Medium" charset="0"/>
              </a:defRPr>
            </a:lvl1pPr>
            <a:lvl2pPr marL="0" indent="0" algn="l" defTabSz="914400" rtl="0" eaLnBrk="1" latinLnBrk="0" hangingPunct="1">
              <a:lnSpc>
                <a:spcPct val="100000"/>
              </a:lnSpc>
              <a:spcBef>
                <a:spcPts val="0"/>
              </a:spcBef>
              <a:buFont typeface="Arial" charset="0"/>
              <a:buNone/>
              <a:tabLst/>
              <a:defRPr sz="1000" b="0" i="0" kern="1200" spc="20">
                <a:solidFill>
                  <a:srgbClr val="EEF2EC"/>
                </a:solidFill>
                <a:latin typeface="Hind Medium" charset="0"/>
                <a:ea typeface="Hind Medium" charset="0"/>
                <a:cs typeface="Hind Medium" charset="0"/>
              </a:defRPr>
            </a:lvl2pPr>
            <a:lvl3pPr marL="0" indent="0" algn="l" defTabSz="914400" rtl="0" eaLnBrk="1" latinLnBrk="0" hangingPunct="1">
              <a:lnSpc>
                <a:spcPct val="100000"/>
              </a:lnSpc>
              <a:spcBef>
                <a:spcPts val="0"/>
              </a:spcBef>
              <a:spcAft>
                <a:spcPts val="1500"/>
              </a:spcAft>
              <a:buSzPct val="72000"/>
              <a:buFont typeface=".AppleSystemUIFont" charset="-120"/>
              <a:buNone/>
              <a:tabLst/>
              <a:defRPr sz="1000" kern="1200" spc="20" baseline="0">
                <a:solidFill>
                  <a:schemeClr val="bg1"/>
                </a:solidFill>
                <a:latin typeface="+mn-lt"/>
                <a:ea typeface="+mn-ea"/>
                <a:cs typeface="+mn-cs"/>
              </a:defRPr>
            </a:lvl3pPr>
            <a:lvl4pPr marL="630000" indent="-162000" algn="l" defTabSz="914400" rtl="0" eaLnBrk="1" latinLnBrk="0" hangingPunct="1">
              <a:lnSpc>
                <a:spcPct val="106000"/>
              </a:lnSpc>
              <a:spcBef>
                <a:spcPts val="0"/>
              </a:spcBef>
              <a:buSzPct val="90000"/>
              <a:buFont typeface=".AppleSystemUIFont" charset="-120"/>
              <a:buChar char="–"/>
              <a:tabLst/>
              <a:defRPr sz="1800" kern="1200" spc="20">
                <a:solidFill>
                  <a:srgbClr val="FFFFFF"/>
                </a:solidFill>
                <a:latin typeface="+mn-lt"/>
                <a:ea typeface="+mn-ea"/>
                <a:cs typeface="+mn-cs"/>
              </a:defRPr>
            </a:lvl4pPr>
            <a:lvl5pPr marL="630000" indent="-162000" algn="l" defTabSz="914400" rtl="0" eaLnBrk="1" latinLnBrk="0" hangingPunct="1">
              <a:lnSpc>
                <a:spcPct val="106000"/>
              </a:lnSpc>
              <a:spcBef>
                <a:spcPts val="0"/>
              </a:spcBef>
              <a:spcAft>
                <a:spcPts val="1500"/>
              </a:spcAft>
              <a:buSzPct val="90000"/>
              <a:buFont typeface=".AppleSystemUIFont" charset="-120"/>
              <a:buChar char="–"/>
              <a:tabLst/>
              <a:defRPr sz="1800" kern="1200" spc="2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defRPr/>
            </a:pPr>
            <a:r>
              <a:rPr lang="en-US" sz="1000" b="0" i="0" kern="1200" spc="20">
                <a:solidFill>
                  <a:srgbClr val="EEF2EC"/>
                </a:solidFill>
                <a:effectLst/>
                <a:latin typeface="Hind Light" panose="02000000000000000000" pitchFamily="2" charset="77"/>
                <a:ea typeface="Hind Medium" charset="0"/>
                <a:cs typeface="Hind Light" panose="02000000000000000000" pitchFamily="2" charset="77"/>
              </a:rPr>
              <a:t>Science Park 400</a:t>
            </a:r>
            <a:br>
              <a:rPr lang="en-US" b="0" i="0">
                <a:latin typeface="Hind Light" panose="02000000000000000000" pitchFamily="2" charset="77"/>
                <a:cs typeface="Hind Light" panose="02000000000000000000" pitchFamily="2" charset="77"/>
              </a:rPr>
            </a:br>
            <a:r>
              <a:rPr lang="en-US" sz="1000" b="0" i="0" kern="1200" spc="20">
                <a:solidFill>
                  <a:srgbClr val="EEF2EC"/>
                </a:solidFill>
                <a:effectLst/>
                <a:latin typeface="Hind Light" panose="02000000000000000000" pitchFamily="2" charset="77"/>
                <a:ea typeface="Hind Medium" charset="0"/>
                <a:cs typeface="Hind Light" panose="02000000000000000000" pitchFamily="2" charset="77"/>
              </a:rPr>
              <a:t>1098 XH Amsterdam</a:t>
            </a:r>
            <a:br>
              <a:rPr lang="en-US" b="0" i="0">
                <a:latin typeface="Hind Light" panose="02000000000000000000" pitchFamily="2" charset="77"/>
                <a:cs typeface="Hind Light" panose="02000000000000000000" pitchFamily="2" charset="77"/>
              </a:rPr>
            </a:br>
            <a:r>
              <a:rPr lang="en-US" sz="1000" b="0" i="0" kern="1200" spc="20">
                <a:solidFill>
                  <a:srgbClr val="EEF2EC"/>
                </a:solidFill>
                <a:effectLst/>
                <a:latin typeface="Hind Light" panose="02000000000000000000" pitchFamily="2" charset="77"/>
                <a:ea typeface="Hind Medium" charset="0"/>
                <a:cs typeface="Hind Light" panose="02000000000000000000" pitchFamily="2" charset="77"/>
              </a:rPr>
              <a:t>Netherlands</a:t>
            </a:r>
            <a:br>
              <a:rPr lang="de-DE" b="0" i="0">
                <a:latin typeface="Hind Light" panose="02000000000000000000" pitchFamily="2" charset="77"/>
                <a:cs typeface="Hind Light" panose="02000000000000000000" pitchFamily="2" charset="77"/>
              </a:rPr>
            </a:br>
            <a:endParaRPr lang="de-DE" b="0" i="0">
              <a:latin typeface="Hind Light" panose="02000000000000000000" pitchFamily="2" charset="77"/>
              <a:cs typeface="Hind Light" panose="02000000000000000000" pitchFamily="2" charset="77"/>
            </a:endParaRPr>
          </a:p>
          <a:p>
            <a:pPr fontAlgn="auto">
              <a:spcAft>
                <a:spcPts val="0"/>
              </a:spcAft>
              <a:defRPr/>
            </a:pPr>
            <a:endParaRPr lang="en-GB" b="0" i="0">
              <a:latin typeface="Hind Light" panose="02000000000000000000" pitchFamily="2" charset="77"/>
              <a:cs typeface="Hind Light" panose="02000000000000000000" pitchFamily="2" charset="77"/>
            </a:endParaRPr>
          </a:p>
        </p:txBody>
      </p:sp>
      <p:sp>
        <p:nvSpPr>
          <p:cNvPr id="19" name="Canada Address">
            <a:extLst>
              <a:ext uri="{FF2B5EF4-FFF2-40B4-BE49-F238E27FC236}">
                <a16:creationId xmlns:a16="http://schemas.microsoft.com/office/drawing/2014/main" id="{2C8582BB-E7A4-C847-B06F-7196F507671A}"/>
              </a:ext>
            </a:extLst>
          </p:cNvPr>
          <p:cNvSpPr txBox="1">
            <a:spLocks/>
          </p:cNvSpPr>
          <p:nvPr userDrawn="1"/>
        </p:nvSpPr>
        <p:spPr>
          <a:xfrm>
            <a:off x="9888537" y="3522746"/>
            <a:ext cx="1773238" cy="633797"/>
          </a:xfrm>
          <a:prstGeom prst="rect">
            <a:avLst/>
          </a:prstGeom>
        </p:spPr>
        <p:txBody>
          <a:bodyPr lIns="0" tIns="0" rIns="0" bIns="0"/>
          <a:lstStyle>
            <a:lvl1pPr marL="0" indent="0" algn="l" defTabSz="914400" rtl="0" eaLnBrk="1" latinLnBrk="0" hangingPunct="1">
              <a:lnSpc>
                <a:spcPct val="100000"/>
              </a:lnSpc>
              <a:spcBef>
                <a:spcPts val="0"/>
              </a:spcBef>
              <a:buFont typeface="Arial" charset="0"/>
              <a:buNone/>
              <a:defRPr sz="1000" b="0" i="0" kern="1200" spc="20">
                <a:solidFill>
                  <a:srgbClr val="EEF2EC"/>
                </a:solidFill>
                <a:latin typeface="+mn-lt"/>
                <a:ea typeface="Hind Medium" charset="0"/>
                <a:cs typeface="Hind Medium" charset="0"/>
              </a:defRPr>
            </a:lvl1pPr>
            <a:lvl2pPr marL="0" indent="0" algn="l" defTabSz="914400" rtl="0" eaLnBrk="1" latinLnBrk="0" hangingPunct="1">
              <a:lnSpc>
                <a:spcPct val="100000"/>
              </a:lnSpc>
              <a:spcBef>
                <a:spcPts val="0"/>
              </a:spcBef>
              <a:buFont typeface="Arial" charset="0"/>
              <a:buNone/>
              <a:tabLst/>
              <a:defRPr sz="1000" b="0" i="0" kern="1200" spc="20">
                <a:solidFill>
                  <a:srgbClr val="EEF2EC"/>
                </a:solidFill>
                <a:latin typeface="Hind Medium" charset="0"/>
                <a:ea typeface="Hind Medium" charset="0"/>
                <a:cs typeface="Hind Medium" charset="0"/>
              </a:defRPr>
            </a:lvl2pPr>
            <a:lvl3pPr marL="0" indent="0" algn="l" defTabSz="914400" rtl="0" eaLnBrk="1" latinLnBrk="0" hangingPunct="1">
              <a:lnSpc>
                <a:spcPct val="100000"/>
              </a:lnSpc>
              <a:spcBef>
                <a:spcPts val="0"/>
              </a:spcBef>
              <a:spcAft>
                <a:spcPts val="1500"/>
              </a:spcAft>
              <a:buSzPct val="72000"/>
              <a:buFont typeface=".AppleSystemUIFont" charset="-120"/>
              <a:buNone/>
              <a:tabLst/>
              <a:defRPr sz="1000" kern="1200" spc="20" baseline="0">
                <a:solidFill>
                  <a:schemeClr val="bg1"/>
                </a:solidFill>
                <a:latin typeface="+mn-lt"/>
                <a:ea typeface="+mn-ea"/>
                <a:cs typeface="+mn-cs"/>
              </a:defRPr>
            </a:lvl3pPr>
            <a:lvl4pPr marL="630000" indent="-162000" algn="l" defTabSz="914400" rtl="0" eaLnBrk="1" latinLnBrk="0" hangingPunct="1">
              <a:lnSpc>
                <a:spcPct val="106000"/>
              </a:lnSpc>
              <a:spcBef>
                <a:spcPts val="0"/>
              </a:spcBef>
              <a:buSzPct val="90000"/>
              <a:buFont typeface=".AppleSystemUIFont" charset="-120"/>
              <a:buChar char="–"/>
              <a:tabLst/>
              <a:defRPr sz="1800" kern="1200" spc="20">
                <a:solidFill>
                  <a:srgbClr val="FFFFFF"/>
                </a:solidFill>
                <a:latin typeface="+mn-lt"/>
                <a:ea typeface="+mn-ea"/>
                <a:cs typeface="+mn-cs"/>
              </a:defRPr>
            </a:lvl4pPr>
            <a:lvl5pPr marL="630000" indent="-162000" algn="l" defTabSz="914400" rtl="0" eaLnBrk="1" latinLnBrk="0" hangingPunct="1">
              <a:lnSpc>
                <a:spcPct val="106000"/>
              </a:lnSpc>
              <a:spcBef>
                <a:spcPts val="0"/>
              </a:spcBef>
              <a:spcAft>
                <a:spcPts val="1500"/>
              </a:spcAft>
              <a:buSzPct val="90000"/>
              <a:buFont typeface=".AppleSystemUIFont" charset="-120"/>
              <a:buChar char="–"/>
              <a:tabLst/>
              <a:defRPr sz="1800" kern="1200" spc="2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defRPr/>
            </a:pPr>
            <a:r>
              <a:rPr lang="en-US" sz="1000" b="0" i="0" kern="1200" spc="20">
                <a:solidFill>
                  <a:srgbClr val="EEF2EC"/>
                </a:solidFill>
                <a:effectLst/>
                <a:latin typeface="Hind Light" panose="02000000000000000000" pitchFamily="2" charset="77"/>
                <a:ea typeface="Hind Medium" charset="0"/>
                <a:cs typeface="Hind Light" panose="02000000000000000000" pitchFamily="2" charset="77"/>
              </a:rPr>
              <a:t>66 Centrepoint Drive</a:t>
            </a:r>
            <a:br>
              <a:rPr lang="en-US" b="0" i="0">
                <a:latin typeface="Hind Light" panose="02000000000000000000" pitchFamily="2" charset="77"/>
                <a:cs typeface="Hind Light" panose="02000000000000000000" pitchFamily="2" charset="77"/>
              </a:rPr>
            </a:br>
            <a:r>
              <a:rPr lang="en-US" sz="1000" b="0" i="0" kern="1200" spc="20">
                <a:solidFill>
                  <a:srgbClr val="EEF2EC"/>
                </a:solidFill>
                <a:effectLst/>
                <a:latin typeface="Hind Light" panose="02000000000000000000" pitchFamily="2" charset="77"/>
                <a:ea typeface="Hind Medium" charset="0"/>
                <a:cs typeface="Hind Light" panose="02000000000000000000" pitchFamily="2" charset="77"/>
              </a:rPr>
              <a:t>Nepean, Ontario, K2G 6J5</a:t>
            </a:r>
          </a:p>
          <a:p>
            <a:pPr fontAlgn="auto">
              <a:spcAft>
                <a:spcPts val="0"/>
              </a:spcAft>
              <a:defRPr/>
            </a:pPr>
            <a:r>
              <a:rPr lang="en-US" sz="1000" b="0" i="0" kern="1200" spc="20">
                <a:solidFill>
                  <a:srgbClr val="EEF2EC"/>
                </a:solidFill>
                <a:effectLst/>
                <a:latin typeface="Hind Light" panose="02000000000000000000" pitchFamily="2" charset="77"/>
                <a:ea typeface="Hind Medium" charset="0"/>
                <a:cs typeface="Hind Light" panose="02000000000000000000" pitchFamily="2" charset="77"/>
              </a:rPr>
              <a:t>Canada</a:t>
            </a:r>
            <a:endParaRPr lang="en-GB" b="0" i="0">
              <a:latin typeface="Hind Light" panose="02000000000000000000" pitchFamily="2" charset="77"/>
              <a:cs typeface="Hind Light" panose="02000000000000000000" pitchFamily="2" charset="77"/>
            </a:endParaRPr>
          </a:p>
        </p:txBody>
      </p:sp>
      <p:sp>
        <p:nvSpPr>
          <p:cNvPr id="16" name="Uruguay Address">
            <a:extLst>
              <a:ext uri="{FF2B5EF4-FFF2-40B4-BE49-F238E27FC236}">
                <a16:creationId xmlns:a16="http://schemas.microsoft.com/office/drawing/2014/main" id="{780AA1EA-F647-6F4E-91B2-72811C77E304}"/>
              </a:ext>
            </a:extLst>
          </p:cNvPr>
          <p:cNvSpPr txBox="1">
            <a:spLocks/>
          </p:cNvSpPr>
          <p:nvPr userDrawn="1"/>
        </p:nvSpPr>
        <p:spPr>
          <a:xfrm>
            <a:off x="7759669" y="3522746"/>
            <a:ext cx="1939700" cy="571144"/>
          </a:xfrm>
          <a:prstGeom prst="rect">
            <a:avLst/>
          </a:prstGeom>
        </p:spPr>
        <p:txBody>
          <a:bodyPr lIns="0" tIns="0" rIns="0" bIns="0"/>
          <a:lstStyle>
            <a:lvl1pPr marL="0" indent="0" algn="l" defTabSz="914400" rtl="0" eaLnBrk="1" latinLnBrk="0" hangingPunct="1">
              <a:lnSpc>
                <a:spcPct val="100000"/>
              </a:lnSpc>
              <a:spcBef>
                <a:spcPts val="0"/>
              </a:spcBef>
              <a:buFont typeface="Arial" charset="0"/>
              <a:buNone/>
              <a:defRPr sz="1000" b="0" i="0" kern="1200" spc="20">
                <a:solidFill>
                  <a:srgbClr val="EEF2EC"/>
                </a:solidFill>
                <a:latin typeface="+mn-lt"/>
                <a:ea typeface="Hind Medium" charset="0"/>
                <a:cs typeface="Hind Medium" charset="0"/>
              </a:defRPr>
            </a:lvl1pPr>
            <a:lvl2pPr marL="0" indent="0" algn="l" defTabSz="914400" rtl="0" eaLnBrk="1" latinLnBrk="0" hangingPunct="1">
              <a:lnSpc>
                <a:spcPct val="100000"/>
              </a:lnSpc>
              <a:spcBef>
                <a:spcPts val="0"/>
              </a:spcBef>
              <a:buFont typeface="Arial" charset="0"/>
              <a:buNone/>
              <a:tabLst/>
              <a:defRPr sz="1000" b="0" i="0" kern="1200" spc="20">
                <a:solidFill>
                  <a:srgbClr val="EEF2EC"/>
                </a:solidFill>
                <a:latin typeface="Hind Medium" charset="0"/>
                <a:ea typeface="Hind Medium" charset="0"/>
                <a:cs typeface="Hind Medium" charset="0"/>
              </a:defRPr>
            </a:lvl2pPr>
            <a:lvl3pPr marL="0" indent="0" algn="l" defTabSz="914400" rtl="0" eaLnBrk="1" latinLnBrk="0" hangingPunct="1">
              <a:lnSpc>
                <a:spcPct val="100000"/>
              </a:lnSpc>
              <a:spcBef>
                <a:spcPts val="0"/>
              </a:spcBef>
              <a:spcAft>
                <a:spcPts val="1500"/>
              </a:spcAft>
              <a:buSzPct val="72000"/>
              <a:buFont typeface=".AppleSystemUIFont" charset="-120"/>
              <a:buNone/>
              <a:tabLst/>
              <a:defRPr sz="1000" kern="1200" spc="20" baseline="0">
                <a:solidFill>
                  <a:schemeClr val="bg1"/>
                </a:solidFill>
                <a:latin typeface="+mn-lt"/>
                <a:ea typeface="+mn-ea"/>
                <a:cs typeface="+mn-cs"/>
              </a:defRPr>
            </a:lvl3pPr>
            <a:lvl4pPr marL="630000" indent="-162000" algn="l" defTabSz="914400" rtl="0" eaLnBrk="1" latinLnBrk="0" hangingPunct="1">
              <a:lnSpc>
                <a:spcPct val="106000"/>
              </a:lnSpc>
              <a:spcBef>
                <a:spcPts val="0"/>
              </a:spcBef>
              <a:buSzPct val="90000"/>
              <a:buFont typeface=".AppleSystemUIFont" charset="-120"/>
              <a:buChar char="–"/>
              <a:tabLst/>
              <a:defRPr sz="1800" kern="1200" spc="20">
                <a:solidFill>
                  <a:srgbClr val="FFFFFF"/>
                </a:solidFill>
                <a:latin typeface="+mn-lt"/>
                <a:ea typeface="+mn-ea"/>
                <a:cs typeface="+mn-cs"/>
              </a:defRPr>
            </a:lvl4pPr>
            <a:lvl5pPr marL="630000" indent="-162000" algn="l" defTabSz="914400" rtl="0" eaLnBrk="1" latinLnBrk="0" hangingPunct="1">
              <a:lnSpc>
                <a:spcPct val="106000"/>
              </a:lnSpc>
              <a:spcBef>
                <a:spcPts val="0"/>
              </a:spcBef>
              <a:spcAft>
                <a:spcPts val="1500"/>
              </a:spcAft>
              <a:buSzPct val="90000"/>
              <a:buFont typeface=".AppleSystemUIFont" charset="-120"/>
              <a:buChar char="–"/>
              <a:tabLst/>
              <a:defRPr sz="1800" kern="1200" spc="2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defRPr/>
            </a:pPr>
            <a:r>
              <a:rPr lang="en-US" sz="1000" b="0" i="0" kern="1200" spc="20" err="1">
                <a:solidFill>
                  <a:srgbClr val="EEF2EC"/>
                </a:solidFill>
                <a:effectLst/>
                <a:latin typeface="Hind Light" panose="02000000000000000000" pitchFamily="2" charset="77"/>
                <a:ea typeface="Hind Medium" charset="0"/>
                <a:cs typeface="Hind Light" panose="02000000000000000000" pitchFamily="2" charset="77"/>
              </a:rPr>
              <a:t>Rambla</a:t>
            </a:r>
            <a:r>
              <a:rPr lang="en-US" sz="1000" b="0" i="0" kern="1200" spc="20">
                <a:solidFill>
                  <a:srgbClr val="EEF2EC"/>
                </a:solidFill>
                <a:effectLst/>
                <a:latin typeface="Hind Light" panose="02000000000000000000" pitchFamily="2" charset="77"/>
                <a:ea typeface="Hind Medium" charset="0"/>
                <a:cs typeface="Hind Light" panose="02000000000000000000" pitchFamily="2" charset="77"/>
              </a:rPr>
              <a:t> </a:t>
            </a:r>
            <a:r>
              <a:rPr lang="en-US" sz="1000" b="0" i="0" kern="1200" spc="20" err="1">
                <a:solidFill>
                  <a:srgbClr val="EEF2EC"/>
                </a:solidFill>
                <a:effectLst/>
                <a:latin typeface="Hind Light" panose="02000000000000000000" pitchFamily="2" charset="77"/>
                <a:ea typeface="Hind Medium" charset="0"/>
                <a:cs typeface="Hind Light" panose="02000000000000000000" pitchFamily="2" charset="77"/>
              </a:rPr>
              <a:t>Republica</a:t>
            </a:r>
            <a:r>
              <a:rPr lang="en-US" sz="1000" b="0" i="0" kern="1200" spc="20">
                <a:solidFill>
                  <a:srgbClr val="EEF2EC"/>
                </a:solidFill>
                <a:effectLst/>
                <a:latin typeface="Hind Light" panose="02000000000000000000" pitchFamily="2" charset="77"/>
                <a:ea typeface="Hind Medium" charset="0"/>
                <a:cs typeface="Hind Light" panose="02000000000000000000" pitchFamily="2" charset="77"/>
              </a:rPr>
              <a:t> de Mexico 6125</a:t>
            </a:r>
            <a:br>
              <a:rPr lang="en-US" b="0" i="0">
                <a:latin typeface="Hind Light" panose="02000000000000000000" pitchFamily="2" charset="77"/>
                <a:cs typeface="Hind Light" panose="02000000000000000000" pitchFamily="2" charset="77"/>
              </a:rPr>
            </a:br>
            <a:r>
              <a:rPr lang="en-US" sz="1000" b="0" i="0" kern="1200" spc="20">
                <a:solidFill>
                  <a:srgbClr val="EEF2EC"/>
                </a:solidFill>
                <a:effectLst/>
                <a:latin typeface="Hind Light" panose="02000000000000000000" pitchFamily="2" charset="77"/>
                <a:ea typeface="Hind Medium" charset="0"/>
                <a:cs typeface="Hind Light" panose="02000000000000000000" pitchFamily="2" charset="77"/>
              </a:rPr>
              <a:t>11000 Montevideo,</a:t>
            </a:r>
          </a:p>
          <a:p>
            <a:pPr fontAlgn="auto">
              <a:spcAft>
                <a:spcPts val="0"/>
              </a:spcAft>
              <a:defRPr/>
            </a:pPr>
            <a:r>
              <a:rPr lang="en-US" sz="1000" b="0" i="0" kern="1200" spc="20">
                <a:solidFill>
                  <a:srgbClr val="EEF2EC"/>
                </a:solidFill>
                <a:effectLst/>
                <a:latin typeface="Hind Light" panose="02000000000000000000" pitchFamily="2" charset="77"/>
                <a:ea typeface="Hind Medium" charset="0"/>
                <a:cs typeface="Hind Light" panose="02000000000000000000" pitchFamily="2" charset="77"/>
              </a:rPr>
              <a:t>Uruguay</a:t>
            </a:r>
            <a:endParaRPr lang="en-GB" b="0" i="0">
              <a:latin typeface="Hind Light" panose="02000000000000000000" pitchFamily="2" charset="77"/>
              <a:cs typeface="Hind Light" panose="02000000000000000000" pitchFamily="2" charset="77"/>
            </a:endParaRPr>
          </a:p>
        </p:txBody>
      </p:sp>
      <p:sp>
        <p:nvSpPr>
          <p:cNvPr id="15" name="U.S. Address">
            <a:extLst>
              <a:ext uri="{FF2B5EF4-FFF2-40B4-BE49-F238E27FC236}">
                <a16:creationId xmlns:a16="http://schemas.microsoft.com/office/drawing/2014/main" id="{BF0418D9-17C6-6C48-8223-5A517956EC44}"/>
              </a:ext>
            </a:extLst>
          </p:cNvPr>
          <p:cNvSpPr txBox="1">
            <a:spLocks/>
          </p:cNvSpPr>
          <p:nvPr userDrawn="1"/>
        </p:nvSpPr>
        <p:spPr>
          <a:xfrm>
            <a:off x="9888537" y="2653916"/>
            <a:ext cx="1575151" cy="633797"/>
          </a:xfrm>
          <a:prstGeom prst="rect">
            <a:avLst/>
          </a:prstGeom>
        </p:spPr>
        <p:txBody>
          <a:bodyPr lIns="0" tIns="0" rIns="0" bIns="0"/>
          <a:lstStyle>
            <a:lvl1pPr marL="0" indent="0" algn="l" defTabSz="914400" rtl="0" eaLnBrk="1" latinLnBrk="0" hangingPunct="1">
              <a:lnSpc>
                <a:spcPct val="100000"/>
              </a:lnSpc>
              <a:spcBef>
                <a:spcPts val="0"/>
              </a:spcBef>
              <a:buFont typeface="Arial" charset="0"/>
              <a:buNone/>
              <a:defRPr sz="1000" b="0" i="0" kern="1200" spc="20">
                <a:solidFill>
                  <a:srgbClr val="EEF2EC"/>
                </a:solidFill>
                <a:latin typeface="+mn-lt"/>
                <a:ea typeface="Hind Medium" charset="0"/>
                <a:cs typeface="Hind Medium" charset="0"/>
              </a:defRPr>
            </a:lvl1pPr>
            <a:lvl2pPr marL="0" indent="0" algn="l" defTabSz="914400" rtl="0" eaLnBrk="1" latinLnBrk="0" hangingPunct="1">
              <a:lnSpc>
                <a:spcPct val="100000"/>
              </a:lnSpc>
              <a:spcBef>
                <a:spcPts val="0"/>
              </a:spcBef>
              <a:buFont typeface="Arial" charset="0"/>
              <a:buNone/>
              <a:tabLst/>
              <a:defRPr sz="1000" b="0" i="0" kern="1200" spc="20">
                <a:solidFill>
                  <a:srgbClr val="EEF2EC"/>
                </a:solidFill>
                <a:latin typeface="Hind Medium" charset="0"/>
                <a:ea typeface="Hind Medium" charset="0"/>
                <a:cs typeface="Hind Medium" charset="0"/>
              </a:defRPr>
            </a:lvl2pPr>
            <a:lvl3pPr marL="0" indent="0" algn="l" defTabSz="914400" rtl="0" eaLnBrk="1" latinLnBrk="0" hangingPunct="1">
              <a:lnSpc>
                <a:spcPct val="100000"/>
              </a:lnSpc>
              <a:spcBef>
                <a:spcPts val="0"/>
              </a:spcBef>
              <a:spcAft>
                <a:spcPts val="1500"/>
              </a:spcAft>
              <a:buSzPct val="72000"/>
              <a:buFont typeface=".AppleSystemUIFont" charset="-120"/>
              <a:buNone/>
              <a:tabLst/>
              <a:defRPr sz="1000" kern="1200" spc="20" baseline="0">
                <a:solidFill>
                  <a:schemeClr val="bg1"/>
                </a:solidFill>
                <a:latin typeface="+mn-lt"/>
                <a:ea typeface="+mn-ea"/>
                <a:cs typeface="+mn-cs"/>
              </a:defRPr>
            </a:lvl3pPr>
            <a:lvl4pPr marL="630000" indent="-162000" algn="l" defTabSz="914400" rtl="0" eaLnBrk="1" latinLnBrk="0" hangingPunct="1">
              <a:lnSpc>
                <a:spcPct val="106000"/>
              </a:lnSpc>
              <a:spcBef>
                <a:spcPts val="0"/>
              </a:spcBef>
              <a:buSzPct val="90000"/>
              <a:buFont typeface=".AppleSystemUIFont" charset="-120"/>
              <a:buChar char="–"/>
              <a:tabLst/>
              <a:defRPr sz="1800" kern="1200" spc="20">
                <a:solidFill>
                  <a:srgbClr val="FFFFFF"/>
                </a:solidFill>
                <a:latin typeface="+mn-lt"/>
                <a:ea typeface="+mn-ea"/>
                <a:cs typeface="+mn-cs"/>
              </a:defRPr>
            </a:lvl4pPr>
            <a:lvl5pPr marL="630000" indent="-162000" algn="l" defTabSz="914400" rtl="0" eaLnBrk="1" latinLnBrk="0" hangingPunct="1">
              <a:lnSpc>
                <a:spcPct val="106000"/>
              </a:lnSpc>
              <a:spcBef>
                <a:spcPts val="0"/>
              </a:spcBef>
              <a:spcAft>
                <a:spcPts val="1500"/>
              </a:spcAft>
              <a:buSzPct val="90000"/>
              <a:buFont typeface=".AppleSystemUIFont" charset="-120"/>
              <a:buChar char="–"/>
              <a:tabLst/>
              <a:defRPr sz="1800" kern="1200" spc="2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defRPr/>
            </a:pPr>
            <a:r>
              <a:rPr lang="en-US" sz="1000" b="0" i="0" kern="1200" spc="20">
                <a:solidFill>
                  <a:srgbClr val="EEF2EC"/>
                </a:solidFill>
                <a:effectLst/>
                <a:latin typeface="Hind Light" panose="02000000000000000000" pitchFamily="2" charset="77"/>
                <a:ea typeface="Hind Medium" charset="0"/>
                <a:cs typeface="Hind Light" panose="02000000000000000000" pitchFamily="2" charset="77"/>
              </a:rPr>
              <a:t>11710 Plaza America Drive Suite 400</a:t>
            </a:r>
            <a:br>
              <a:rPr lang="en-US" b="0" i="0">
                <a:latin typeface="Hind Light" panose="02000000000000000000" pitchFamily="2" charset="77"/>
                <a:cs typeface="Hind Light" panose="02000000000000000000" pitchFamily="2" charset="77"/>
              </a:rPr>
            </a:br>
            <a:r>
              <a:rPr lang="en-US" sz="1000" b="0" i="0" kern="1200" spc="20">
                <a:solidFill>
                  <a:srgbClr val="EEF2EC"/>
                </a:solidFill>
                <a:effectLst/>
                <a:latin typeface="Hind Light" panose="02000000000000000000" pitchFamily="2" charset="77"/>
                <a:ea typeface="Hind Medium" charset="0"/>
                <a:cs typeface="Hind Light" panose="02000000000000000000" pitchFamily="2" charset="77"/>
              </a:rPr>
              <a:t>Reston, VA 20190</a:t>
            </a:r>
            <a:r>
              <a:rPr lang="de-DE" b="0" i="0">
                <a:latin typeface="Hind Light" panose="02000000000000000000" pitchFamily="2" charset="77"/>
                <a:cs typeface="Hind Light" panose="02000000000000000000" pitchFamily="2" charset="77"/>
              </a:rPr>
              <a:t>, USA</a:t>
            </a:r>
            <a:br>
              <a:rPr lang="de-DE" b="0" i="0">
                <a:latin typeface="Hind Light" panose="02000000000000000000" pitchFamily="2" charset="77"/>
                <a:cs typeface="Hind Light" panose="02000000000000000000" pitchFamily="2" charset="77"/>
              </a:rPr>
            </a:br>
            <a:endParaRPr lang="de-DE" b="0" i="0">
              <a:latin typeface="Hind Light" panose="02000000000000000000" pitchFamily="2" charset="77"/>
              <a:cs typeface="Hind Light" panose="02000000000000000000" pitchFamily="2" charset="77"/>
            </a:endParaRPr>
          </a:p>
          <a:p>
            <a:pPr fontAlgn="auto">
              <a:spcAft>
                <a:spcPts val="0"/>
              </a:spcAft>
              <a:defRPr/>
            </a:pPr>
            <a:endParaRPr lang="en-GB" b="0" i="0">
              <a:latin typeface="Hind Light" panose="02000000000000000000" pitchFamily="2" charset="77"/>
              <a:cs typeface="Hind Light" panose="02000000000000000000" pitchFamily="2" charset="77"/>
            </a:endParaRPr>
          </a:p>
        </p:txBody>
      </p:sp>
      <p:sp>
        <p:nvSpPr>
          <p:cNvPr id="14" name="Geneva Address">
            <a:extLst>
              <a:ext uri="{FF2B5EF4-FFF2-40B4-BE49-F238E27FC236}">
                <a16:creationId xmlns:a16="http://schemas.microsoft.com/office/drawing/2014/main" id="{B295026F-36C3-E04B-83A3-DD56B346C631}"/>
              </a:ext>
            </a:extLst>
          </p:cNvPr>
          <p:cNvSpPr txBox="1">
            <a:spLocks/>
          </p:cNvSpPr>
          <p:nvPr userDrawn="1"/>
        </p:nvSpPr>
        <p:spPr>
          <a:xfrm>
            <a:off x="7759669" y="2653916"/>
            <a:ext cx="1575151" cy="571144"/>
          </a:xfrm>
          <a:prstGeom prst="rect">
            <a:avLst/>
          </a:prstGeom>
        </p:spPr>
        <p:txBody>
          <a:bodyPr lIns="0" tIns="0" rIns="0" bIns="0"/>
          <a:lstStyle>
            <a:lvl1pPr marL="0" indent="0" algn="l" defTabSz="914400" rtl="0" eaLnBrk="1" latinLnBrk="0" hangingPunct="1">
              <a:lnSpc>
                <a:spcPct val="100000"/>
              </a:lnSpc>
              <a:spcBef>
                <a:spcPts val="0"/>
              </a:spcBef>
              <a:buFont typeface="Arial" charset="0"/>
              <a:buNone/>
              <a:defRPr sz="1000" b="0" i="0" kern="1200" spc="20">
                <a:solidFill>
                  <a:srgbClr val="EEF2EC"/>
                </a:solidFill>
                <a:latin typeface="+mn-lt"/>
                <a:ea typeface="Hind Medium" charset="0"/>
                <a:cs typeface="Hind Medium" charset="0"/>
              </a:defRPr>
            </a:lvl1pPr>
            <a:lvl2pPr marL="0" indent="0" algn="l" defTabSz="914400" rtl="0" eaLnBrk="1" latinLnBrk="0" hangingPunct="1">
              <a:lnSpc>
                <a:spcPct val="100000"/>
              </a:lnSpc>
              <a:spcBef>
                <a:spcPts val="0"/>
              </a:spcBef>
              <a:buFont typeface="Arial" charset="0"/>
              <a:buNone/>
              <a:tabLst/>
              <a:defRPr sz="1000" b="0" i="0" kern="1200" spc="20">
                <a:solidFill>
                  <a:srgbClr val="EEF2EC"/>
                </a:solidFill>
                <a:latin typeface="Hind Medium" charset="0"/>
                <a:ea typeface="Hind Medium" charset="0"/>
                <a:cs typeface="Hind Medium" charset="0"/>
              </a:defRPr>
            </a:lvl2pPr>
            <a:lvl3pPr marL="0" indent="0" algn="l" defTabSz="914400" rtl="0" eaLnBrk="1" latinLnBrk="0" hangingPunct="1">
              <a:lnSpc>
                <a:spcPct val="100000"/>
              </a:lnSpc>
              <a:spcBef>
                <a:spcPts val="0"/>
              </a:spcBef>
              <a:spcAft>
                <a:spcPts val="1500"/>
              </a:spcAft>
              <a:buSzPct val="72000"/>
              <a:buFont typeface=".AppleSystemUIFont" charset="-120"/>
              <a:buNone/>
              <a:tabLst/>
              <a:defRPr sz="1000" kern="1200" spc="20" baseline="0">
                <a:solidFill>
                  <a:schemeClr val="bg1"/>
                </a:solidFill>
                <a:latin typeface="+mn-lt"/>
                <a:ea typeface="+mn-ea"/>
                <a:cs typeface="+mn-cs"/>
              </a:defRPr>
            </a:lvl3pPr>
            <a:lvl4pPr marL="630000" indent="-162000" algn="l" defTabSz="914400" rtl="0" eaLnBrk="1" latinLnBrk="0" hangingPunct="1">
              <a:lnSpc>
                <a:spcPct val="106000"/>
              </a:lnSpc>
              <a:spcBef>
                <a:spcPts val="0"/>
              </a:spcBef>
              <a:buSzPct val="90000"/>
              <a:buFont typeface=".AppleSystemUIFont" charset="-120"/>
              <a:buChar char="–"/>
              <a:tabLst/>
              <a:defRPr sz="1800" kern="1200" spc="20">
                <a:solidFill>
                  <a:srgbClr val="FFFFFF"/>
                </a:solidFill>
                <a:latin typeface="+mn-lt"/>
                <a:ea typeface="+mn-ea"/>
                <a:cs typeface="+mn-cs"/>
              </a:defRPr>
            </a:lvl4pPr>
            <a:lvl5pPr marL="630000" indent="-162000" algn="l" defTabSz="914400" rtl="0" eaLnBrk="1" latinLnBrk="0" hangingPunct="1">
              <a:lnSpc>
                <a:spcPct val="106000"/>
              </a:lnSpc>
              <a:spcBef>
                <a:spcPts val="0"/>
              </a:spcBef>
              <a:spcAft>
                <a:spcPts val="1500"/>
              </a:spcAft>
              <a:buSzPct val="90000"/>
              <a:buFont typeface=".AppleSystemUIFont" charset="-120"/>
              <a:buChar char="–"/>
              <a:tabLst/>
              <a:defRPr sz="1800" kern="1200" spc="2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defRPr/>
            </a:pPr>
            <a:r>
              <a:rPr lang="en-US" sz="1000" b="0" i="0" kern="1200" spc="20">
                <a:solidFill>
                  <a:srgbClr val="EEF2EC"/>
                </a:solidFill>
                <a:effectLst/>
                <a:latin typeface="Hind Light" panose="02000000000000000000" pitchFamily="2" charset="77"/>
                <a:ea typeface="Hind Medium" charset="0"/>
                <a:cs typeface="Hind Light" panose="02000000000000000000" pitchFamily="2" charset="77"/>
              </a:rPr>
              <a:t>Rue Vallin 2</a:t>
            </a:r>
            <a:br>
              <a:rPr lang="en-US" b="0" i="0">
                <a:latin typeface="Hind Light" panose="02000000000000000000" pitchFamily="2" charset="77"/>
                <a:cs typeface="Hind Light" panose="02000000000000000000" pitchFamily="2" charset="77"/>
              </a:rPr>
            </a:br>
            <a:r>
              <a:rPr lang="en-US" sz="1000" b="0" i="0" kern="1200" spc="20">
                <a:solidFill>
                  <a:srgbClr val="EEF2EC"/>
                </a:solidFill>
                <a:effectLst/>
                <a:latin typeface="Hind Light" panose="02000000000000000000" pitchFamily="2" charset="77"/>
                <a:ea typeface="Hind Medium" charset="0"/>
                <a:cs typeface="Hind Light" panose="02000000000000000000" pitchFamily="2" charset="77"/>
              </a:rPr>
              <a:t>CH-1201 Geneva</a:t>
            </a:r>
            <a:br>
              <a:rPr lang="en-US" b="0" i="0">
                <a:latin typeface="Hind Light" panose="02000000000000000000" pitchFamily="2" charset="77"/>
                <a:cs typeface="Hind Light" panose="02000000000000000000" pitchFamily="2" charset="77"/>
              </a:rPr>
            </a:br>
            <a:r>
              <a:rPr lang="en-US" sz="1000" b="0" i="0" kern="1200" spc="20">
                <a:solidFill>
                  <a:srgbClr val="EEF2EC"/>
                </a:solidFill>
                <a:effectLst/>
                <a:latin typeface="Hind Light" panose="02000000000000000000" pitchFamily="2" charset="77"/>
                <a:ea typeface="Hind Medium" charset="0"/>
                <a:cs typeface="Hind Light" panose="02000000000000000000" pitchFamily="2" charset="77"/>
              </a:rPr>
              <a:t>Switzerland</a:t>
            </a:r>
            <a:endParaRPr lang="en-GB" b="0" i="0">
              <a:latin typeface="Hind Light" panose="02000000000000000000" pitchFamily="2" charset="77"/>
              <a:cs typeface="Hind Light" panose="02000000000000000000" pitchFamily="2" charset="77"/>
            </a:endParaRPr>
          </a:p>
        </p:txBody>
      </p:sp>
      <p:sp>
        <p:nvSpPr>
          <p:cNvPr id="8" name="Author">
            <a:extLst>
              <a:ext uri="{FF2B5EF4-FFF2-40B4-BE49-F238E27FC236}">
                <a16:creationId xmlns:a16="http://schemas.microsoft.com/office/drawing/2014/main" id="{9E8C90AF-93F0-074A-BD13-5E0F93028E48}"/>
              </a:ext>
            </a:extLst>
          </p:cNvPr>
          <p:cNvSpPr>
            <a:spLocks noGrp="1"/>
          </p:cNvSpPr>
          <p:nvPr>
            <p:ph type="body" sz="quarter" idx="10"/>
          </p:nvPr>
        </p:nvSpPr>
        <p:spPr>
          <a:xfrm>
            <a:off x="540000" y="4351780"/>
            <a:ext cx="4097551" cy="902123"/>
          </a:xfrm>
          <a:prstGeom prst="rect">
            <a:avLst/>
          </a:prstGeom>
        </p:spPr>
        <p:txBody>
          <a:bodyPr/>
          <a:lstStyle>
            <a:lvl1pPr marL="0" indent="0">
              <a:lnSpc>
                <a:spcPct val="117000"/>
              </a:lnSpc>
              <a:buFont typeface="Arial" charset="0"/>
              <a:buNone/>
              <a:defRPr sz="1500" b="0" i="0">
                <a:solidFill>
                  <a:srgbClr val="EEF2EC"/>
                </a:solidFill>
                <a:latin typeface="Hind Light" panose="02000000000000000000" pitchFamily="2" charset="77"/>
                <a:cs typeface="Hind Light" panose="02000000000000000000" pitchFamily="2" charset="77"/>
              </a:defRPr>
            </a:lvl1pPr>
            <a:lvl2pPr marL="0" indent="0">
              <a:lnSpc>
                <a:spcPct val="117000"/>
              </a:lnSpc>
              <a:buFont typeface="Arial" charset="0"/>
              <a:buNone/>
              <a:defRPr sz="1500" b="0" i="0">
                <a:solidFill>
                  <a:schemeClr val="bg1"/>
                </a:solidFill>
                <a:latin typeface="Hind Light" panose="02000000000000000000" pitchFamily="2" charset="77"/>
                <a:cs typeface="Hind Light" panose="02000000000000000000" pitchFamily="2" charset="77"/>
              </a:defRPr>
            </a:lvl2pPr>
            <a:lvl3pPr marL="0" indent="0">
              <a:lnSpc>
                <a:spcPct val="117000"/>
              </a:lnSpc>
              <a:buNone/>
              <a:defRPr sz="1500" b="0" i="0">
                <a:solidFill>
                  <a:schemeClr val="tx2"/>
                </a:solidFill>
                <a:latin typeface="Hind Light" panose="02000000000000000000" pitchFamily="2" charset="77"/>
                <a:cs typeface="Hind Light" panose="02000000000000000000" pitchFamily="2" charset="77"/>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p:txBody>
      </p:sp>
      <p:sp>
        <p:nvSpPr>
          <p:cNvPr id="7" name="Gracias">
            <a:extLst>
              <a:ext uri="{FF2B5EF4-FFF2-40B4-BE49-F238E27FC236}">
                <a16:creationId xmlns:a16="http://schemas.microsoft.com/office/drawing/2014/main" id="{30019D4F-FAFF-2943-9C9D-1A5488E68FD3}"/>
              </a:ext>
            </a:extLst>
          </p:cNvPr>
          <p:cNvSpPr txBox="1">
            <a:spLocks/>
          </p:cNvSpPr>
          <p:nvPr userDrawn="1"/>
        </p:nvSpPr>
        <p:spPr>
          <a:xfrm>
            <a:off x="540000" y="2281238"/>
            <a:ext cx="9001125" cy="1006475"/>
          </a:xfrm>
          <a:prstGeom prst="rect">
            <a:avLst/>
          </a:prstGeom>
        </p:spPr>
        <p:txBody>
          <a:bodyPr lIns="0" tIns="0" rIns="0" bIns="0">
            <a:spAutoFit/>
          </a:bodyPr>
          <a:lstStyle>
            <a:lvl1pPr algn="l" defTabSz="914400" rtl="0" eaLnBrk="1" latinLnBrk="0" hangingPunct="1">
              <a:lnSpc>
                <a:spcPct val="109000"/>
              </a:lnSpc>
              <a:spcBef>
                <a:spcPct val="0"/>
              </a:spcBef>
              <a:buNone/>
              <a:defRPr sz="6000" kern="1200" spc="20">
                <a:solidFill>
                  <a:schemeClr val="bg1"/>
                </a:solidFill>
                <a:latin typeface="+mj-lt"/>
                <a:ea typeface="+mj-ea"/>
                <a:cs typeface="+mj-cs"/>
              </a:defRPr>
            </a:lvl1pPr>
          </a:lstStyle>
          <a:p>
            <a:pPr fontAlgn="auto">
              <a:spcAft>
                <a:spcPts val="0"/>
              </a:spcAft>
              <a:defRPr/>
            </a:pPr>
            <a:r>
              <a:rPr lang="en-GB" b="0" i="0">
                <a:latin typeface="Hind Light" panose="02000000000000000000" pitchFamily="2" charset="77"/>
                <a:cs typeface="Hind Light" panose="02000000000000000000" pitchFamily="2" charset="77"/>
              </a:rPr>
              <a:t>Gracias.</a:t>
            </a:r>
          </a:p>
        </p:txBody>
      </p:sp>
    </p:spTree>
    <p:extLst>
      <p:ext uri="{BB962C8B-B14F-4D97-AF65-F5344CB8AC3E}">
        <p14:creationId xmlns:p14="http://schemas.microsoft.com/office/powerpoint/2010/main" val="7866922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022-Merc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ISOC Symbol">
            <a:extLst>
              <a:ext uri="{FF2B5EF4-FFF2-40B4-BE49-F238E27FC236}">
                <a16:creationId xmlns:a16="http://schemas.microsoft.com/office/drawing/2014/main" id="{761A59AB-8C9D-114E-951A-E8A15F4EAC0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3400" y="6145276"/>
            <a:ext cx="344424" cy="3444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ISOC URL">
            <a:extLst>
              <a:ext uri="{FF2B5EF4-FFF2-40B4-BE49-F238E27FC236}">
                <a16:creationId xmlns:a16="http://schemas.microsoft.com/office/drawing/2014/main" id="{33F2D433-6C5F-7B41-9745-057DE976E2FC}"/>
              </a:ext>
            </a:extLst>
          </p:cNvPr>
          <p:cNvSpPr txBox="1">
            <a:spLocks/>
          </p:cNvSpPr>
          <p:nvPr userDrawn="1"/>
        </p:nvSpPr>
        <p:spPr>
          <a:xfrm>
            <a:off x="1055433" y="6205387"/>
            <a:ext cx="1812925" cy="490524"/>
          </a:xfrm>
          <a:prstGeom prst="rect">
            <a:avLst/>
          </a:prstGeom>
        </p:spPr>
        <p:txBody>
          <a:bodyPr lIns="0" tIns="0" rIns="0" bIns="0"/>
          <a:lstStyle>
            <a:lvl1pPr marL="0" indent="0" algn="l" defTabSz="914400" rtl="0" eaLnBrk="1" latinLnBrk="0" hangingPunct="1">
              <a:lnSpc>
                <a:spcPct val="100000"/>
              </a:lnSpc>
              <a:spcBef>
                <a:spcPts val="0"/>
              </a:spcBef>
              <a:buFont typeface="Arial" charset="0"/>
              <a:buNone/>
              <a:defRPr sz="1000" b="0" i="0" kern="1200" spc="20">
                <a:solidFill>
                  <a:srgbClr val="EEF2EC"/>
                </a:solidFill>
                <a:latin typeface="+mn-lt"/>
                <a:ea typeface="Hind Medium" charset="0"/>
                <a:cs typeface="Hind Medium" charset="0"/>
              </a:defRPr>
            </a:lvl1pPr>
            <a:lvl2pPr marL="0" indent="0" algn="l" defTabSz="914400" rtl="0" eaLnBrk="1" latinLnBrk="0" hangingPunct="1">
              <a:lnSpc>
                <a:spcPct val="100000"/>
              </a:lnSpc>
              <a:spcBef>
                <a:spcPts val="0"/>
              </a:spcBef>
              <a:buFont typeface="Arial" charset="0"/>
              <a:buNone/>
              <a:tabLst/>
              <a:defRPr sz="1000" b="0" i="0" kern="1200" spc="20">
                <a:solidFill>
                  <a:srgbClr val="EEF2EC"/>
                </a:solidFill>
                <a:latin typeface="Hind Medium" charset="0"/>
                <a:ea typeface="Hind Medium" charset="0"/>
                <a:cs typeface="Hind Medium" charset="0"/>
              </a:defRPr>
            </a:lvl2pPr>
            <a:lvl3pPr marL="0" indent="0" algn="l" defTabSz="914400" rtl="0" eaLnBrk="1" latinLnBrk="0" hangingPunct="1">
              <a:lnSpc>
                <a:spcPct val="100000"/>
              </a:lnSpc>
              <a:spcBef>
                <a:spcPts val="0"/>
              </a:spcBef>
              <a:spcAft>
                <a:spcPts val="1500"/>
              </a:spcAft>
              <a:buSzPct val="72000"/>
              <a:buFont typeface=".AppleSystemUIFont" charset="-120"/>
              <a:buNone/>
              <a:tabLst/>
              <a:defRPr sz="1000" kern="1200" spc="20" baseline="0">
                <a:solidFill>
                  <a:schemeClr val="bg1"/>
                </a:solidFill>
                <a:latin typeface="+mn-lt"/>
                <a:ea typeface="+mn-ea"/>
                <a:cs typeface="+mn-cs"/>
              </a:defRPr>
            </a:lvl3pPr>
            <a:lvl4pPr marL="630000" indent="-162000" algn="l" defTabSz="914400" rtl="0" eaLnBrk="1" latinLnBrk="0" hangingPunct="1">
              <a:lnSpc>
                <a:spcPct val="106000"/>
              </a:lnSpc>
              <a:spcBef>
                <a:spcPts val="0"/>
              </a:spcBef>
              <a:buSzPct val="90000"/>
              <a:buFont typeface=".AppleSystemUIFont" charset="-120"/>
              <a:buChar char="–"/>
              <a:tabLst/>
              <a:defRPr sz="1800" kern="1200" spc="20">
                <a:solidFill>
                  <a:srgbClr val="FFFFFF"/>
                </a:solidFill>
                <a:latin typeface="+mn-lt"/>
                <a:ea typeface="+mn-ea"/>
                <a:cs typeface="+mn-cs"/>
              </a:defRPr>
            </a:lvl4pPr>
            <a:lvl5pPr marL="630000" indent="-162000" algn="l" defTabSz="914400" rtl="0" eaLnBrk="1" latinLnBrk="0" hangingPunct="1">
              <a:lnSpc>
                <a:spcPct val="106000"/>
              </a:lnSpc>
              <a:spcBef>
                <a:spcPts val="0"/>
              </a:spcBef>
              <a:spcAft>
                <a:spcPts val="1500"/>
              </a:spcAft>
              <a:buSzPct val="90000"/>
              <a:buFont typeface=".AppleSystemUIFont" charset="-120"/>
              <a:buChar char="–"/>
              <a:tabLst/>
              <a:defRPr sz="1800" kern="1200" spc="2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defRPr/>
            </a:pPr>
            <a:r>
              <a:rPr lang="en-GB" b="0" i="0" err="1">
                <a:latin typeface="Hind Light" panose="02000000000000000000" pitchFamily="2" charset="77"/>
                <a:cs typeface="Hind Light" panose="02000000000000000000" pitchFamily="2" charset="77"/>
              </a:rPr>
              <a:t>internetsociety.org</a:t>
            </a:r>
            <a:endParaRPr lang="en-GB" b="0" i="0">
              <a:latin typeface="Hind Light" panose="02000000000000000000" pitchFamily="2" charset="77"/>
              <a:cs typeface="Hind Light" panose="02000000000000000000" pitchFamily="2" charset="77"/>
            </a:endParaRPr>
          </a:p>
          <a:p>
            <a:pPr fontAlgn="auto">
              <a:spcAft>
                <a:spcPts val="0"/>
              </a:spcAft>
              <a:defRPr/>
            </a:pPr>
            <a:r>
              <a:rPr lang="en-GB" b="0" i="0">
                <a:latin typeface="Hind Light" panose="02000000000000000000" pitchFamily="2" charset="77"/>
                <a:cs typeface="Hind Light" panose="02000000000000000000" pitchFamily="2" charset="77"/>
              </a:rPr>
              <a:t>@internetsociety</a:t>
            </a:r>
          </a:p>
        </p:txBody>
      </p:sp>
      <p:sp>
        <p:nvSpPr>
          <p:cNvPr id="17" name="Singapore Address">
            <a:extLst>
              <a:ext uri="{FF2B5EF4-FFF2-40B4-BE49-F238E27FC236}">
                <a16:creationId xmlns:a16="http://schemas.microsoft.com/office/drawing/2014/main" id="{4501CE59-20AE-954C-B606-235AF1A8EA7E}"/>
              </a:ext>
            </a:extLst>
          </p:cNvPr>
          <p:cNvSpPr txBox="1">
            <a:spLocks/>
          </p:cNvSpPr>
          <p:nvPr userDrawn="1"/>
        </p:nvSpPr>
        <p:spPr>
          <a:xfrm>
            <a:off x="9888537" y="4432654"/>
            <a:ext cx="1575151" cy="633797"/>
          </a:xfrm>
          <a:prstGeom prst="rect">
            <a:avLst/>
          </a:prstGeom>
        </p:spPr>
        <p:txBody>
          <a:bodyPr lIns="0" tIns="0" rIns="0" bIns="0"/>
          <a:lstStyle>
            <a:lvl1pPr marL="0" indent="0" algn="l" defTabSz="914400" rtl="0" eaLnBrk="1" latinLnBrk="0" hangingPunct="1">
              <a:lnSpc>
                <a:spcPct val="100000"/>
              </a:lnSpc>
              <a:spcBef>
                <a:spcPts val="0"/>
              </a:spcBef>
              <a:buFont typeface="Arial" charset="0"/>
              <a:buNone/>
              <a:defRPr sz="1000" b="0" i="0" kern="1200" spc="20">
                <a:solidFill>
                  <a:srgbClr val="EEF2EC"/>
                </a:solidFill>
                <a:latin typeface="+mn-lt"/>
                <a:ea typeface="Hind Medium" charset="0"/>
                <a:cs typeface="Hind Medium" charset="0"/>
              </a:defRPr>
            </a:lvl1pPr>
            <a:lvl2pPr marL="0" indent="0" algn="l" defTabSz="914400" rtl="0" eaLnBrk="1" latinLnBrk="0" hangingPunct="1">
              <a:lnSpc>
                <a:spcPct val="100000"/>
              </a:lnSpc>
              <a:spcBef>
                <a:spcPts val="0"/>
              </a:spcBef>
              <a:buFont typeface="Arial" charset="0"/>
              <a:buNone/>
              <a:tabLst/>
              <a:defRPr sz="1000" b="0" i="0" kern="1200" spc="20">
                <a:solidFill>
                  <a:srgbClr val="EEF2EC"/>
                </a:solidFill>
                <a:latin typeface="Hind Medium" charset="0"/>
                <a:ea typeface="Hind Medium" charset="0"/>
                <a:cs typeface="Hind Medium" charset="0"/>
              </a:defRPr>
            </a:lvl2pPr>
            <a:lvl3pPr marL="0" indent="0" algn="l" defTabSz="914400" rtl="0" eaLnBrk="1" latinLnBrk="0" hangingPunct="1">
              <a:lnSpc>
                <a:spcPct val="100000"/>
              </a:lnSpc>
              <a:spcBef>
                <a:spcPts val="0"/>
              </a:spcBef>
              <a:spcAft>
                <a:spcPts val="1500"/>
              </a:spcAft>
              <a:buSzPct val="72000"/>
              <a:buFont typeface=".AppleSystemUIFont" charset="-120"/>
              <a:buNone/>
              <a:tabLst/>
              <a:defRPr sz="1000" kern="1200" spc="20" baseline="0">
                <a:solidFill>
                  <a:schemeClr val="bg1"/>
                </a:solidFill>
                <a:latin typeface="+mn-lt"/>
                <a:ea typeface="+mn-ea"/>
                <a:cs typeface="+mn-cs"/>
              </a:defRPr>
            </a:lvl3pPr>
            <a:lvl4pPr marL="630000" indent="-162000" algn="l" defTabSz="914400" rtl="0" eaLnBrk="1" latinLnBrk="0" hangingPunct="1">
              <a:lnSpc>
                <a:spcPct val="106000"/>
              </a:lnSpc>
              <a:spcBef>
                <a:spcPts val="0"/>
              </a:spcBef>
              <a:buSzPct val="90000"/>
              <a:buFont typeface=".AppleSystemUIFont" charset="-120"/>
              <a:buChar char="–"/>
              <a:tabLst/>
              <a:defRPr sz="1800" kern="1200" spc="20">
                <a:solidFill>
                  <a:srgbClr val="FFFFFF"/>
                </a:solidFill>
                <a:latin typeface="+mn-lt"/>
                <a:ea typeface="+mn-ea"/>
                <a:cs typeface="+mn-cs"/>
              </a:defRPr>
            </a:lvl4pPr>
            <a:lvl5pPr marL="630000" indent="-162000" algn="l" defTabSz="914400" rtl="0" eaLnBrk="1" latinLnBrk="0" hangingPunct="1">
              <a:lnSpc>
                <a:spcPct val="106000"/>
              </a:lnSpc>
              <a:spcBef>
                <a:spcPts val="0"/>
              </a:spcBef>
              <a:spcAft>
                <a:spcPts val="1500"/>
              </a:spcAft>
              <a:buSzPct val="90000"/>
              <a:buFont typeface=".AppleSystemUIFont" charset="-120"/>
              <a:buChar char="–"/>
              <a:tabLst/>
              <a:defRPr sz="1800" kern="1200" spc="2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000" b="0" i="0" u="none" strike="noStrike" kern="1200" spc="20">
                <a:solidFill>
                  <a:srgbClr val="EEF2EC"/>
                </a:solidFill>
                <a:effectLst/>
                <a:latin typeface="Hind Light" panose="02000000000000000000" pitchFamily="2" charset="77"/>
                <a:ea typeface="Hind Medium" charset="0"/>
                <a:cs typeface="Hind Light" panose="02000000000000000000" pitchFamily="2" charset="77"/>
              </a:rPr>
              <a:t>3 Temasek Avenue, Level 21</a:t>
            </a:r>
          </a:p>
          <a:p>
            <a:r>
              <a:rPr lang="en-US" sz="1000" b="0" i="0" u="none" strike="noStrike" kern="1200" spc="20">
                <a:solidFill>
                  <a:srgbClr val="EEF2EC"/>
                </a:solidFill>
                <a:effectLst/>
                <a:latin typeface="Hind Light" panose="02000000000000000000" pitchFamily="2" charset="77"/>
                <a:ea typeface="Hind Medium" charset="0"/>
                <a:cs typeface="Hind Light" panose="02000000000000000000" pitchFamily="2" charset="77"/>
              </a:rPr>
              <a:t>Centennial Tower</a:t>
            </a:r>
          </a:p>
          <a:p>
            <a:r>
              <a:rPr lang="en-US" sz="1000" b="0" i="0" u="none" strike="noStrike" kern="1200" spc="20">
                <a:solidFill>
                  <a:srgbClr val="EEF2EC"/>
                </a:solidFill>
                <a:effectLst/>
                <a:latin typeface="Hind Light" panose="02000000000000000000" pitchFamily="2" charset="77"/>
                <a:ea typeface="Hind Medium" charset="0"/>
                <a:cs typeface="Hind Light" panose="02000000000000000000" pitchFamily="2" charset="77"/>
              </a:rPr>
              <a:t>Singapore 039190</a:t>
            </a:r>
          </a:p>
        </p:txBody>
      </p:sp>
      <p:sp>
        <p:nvSpPr>
          <p:cNvPr id="18" name="Netherlands Address">
            <a:extLst>
              <a:ext uri="{FF2B5EF4-FFF2-40B4-BE49-F238E27FC236}">
                <a16:creationId xmlns:a16="http://schemas.microsoft.com/office/drawing/2014/main" id="{B741BCBA-A368-534D-A0BE-DCE2DC159809}"/>
              </a:ext>
            </a:extLst>
          </p:cNvPr>
          <p:cNvSpPr txBox="1">
            <a:spLocks/>
          </p:cNvSpPr>
          <p:nvPr userDrawn="1"/>
        </p:nvSpPr>
        <p:spPr>
          <a:xfrm>
            <a:off x="7759668" y="4432654"/>
            <a:ext cx="1575151" cy="633797"/>
          </a:xfrm>
          <a:prstGeom prst="rect">
            <a:avLst/>
          </a:prstGeom>
        </p:spPr>
        <p:txBody>
          <a:bodyPr lIns="0" tIns="0" rIns="0" bIns="0"/>
          <a:lstStyle>
            <a:lvl1pPr marL="0" indent="0" algn="l" defTabSz="914400" rtl="0" eaLnBrk="1" latinLnBrk="0" hangingPunct="1">
              <a:lnSpc>
                <a:spcPct val="100000"/>
              </a:lnSpc>
              <a:spcBef>
                <a:spcPts val="0"/>
              </a:spcBef>
              <a:buFont typeface="Arial" charset="0"/>
              <a:buNone/>
              <a:defRPr sz="1000" b="0" i="0" kern="1200" spc="20">
                <a:solidFill>
                  <a:srgbClr val="EEF2EC"/>
                </a:solidFill>
                <a:latin typeface="+mn-lt"/>
                <a:ea typeface="Hind Medium" charset="0"/>
                <a:cs typeface="Hind Medium" charset="0"/>
              </a:defRPr>
            </a:lvl1pPr>
            <a:lvl2pPr marL="0" indent="0" algn="l" defTabSz="914400" rtl="0" eaLnBrk="1" latinLnBrk="0" hangingPunct="1">
              <a:lnSpc>
                <a:spcPct val="100000"/>
              </a:lnSpc>
              <a:spcBef>
                <a:spcPts val="0"/>
              </a:spcBef>
              <a:buFont typeface="Arial" charset="0"/>
              <a:buNone/>
              <a:tabLst/>
              <a:defRPr sz="1000" b="0" i="0" kern="1200" spc="20">
                <a:solidFill>
                  <a:srgbClr val="EEF2EC"/>
                </a:solidFill>
                <a:latin typeface="Hind Medium" charset="0"/>
                <a:ea typeface="Hind Medium" charset="0"/>
                <a:cs typeface="Hind Medium" charset="0"/>
              </a:defRPr>
            </a:lvl2pPr>
            <a:lvl3pPr marL="0" indent="0" algn="l" defTabSz="914400" rtl="0" eaLnBrk="1" latinLnBrk="0" hangingPunct="1">
              <a:lnSpc>
                <a:spcPct val="100000"/>
              </a:lnSpc>
              <a:spcBef>
                <a:spcPts val="0"/>
              </a:spcBef>
              <a:spcAft>
                <a:spcPts val="1500"/>
              </a:spcAft>
              <a:buSzPct val="72000"/>
              <a:buFont typeface=".AppleSystemUIFont" charset="-120"/>
              <a:buNone/>
              <a:tabLst/>
              <a:defRPr sz="1000" kern="1200" spc="20" baseline="0">
                <a:solidFill>
                  <a:schemeClr val="bg1"/>
                </a:solidFill>
                <a:latin typeface="+mn-lt"/>
                <a:ea typeface="+mn-ea"/>
                <a:cs typeface="+mn-cs"/>
              </a:defRPr>
            </a:lvl3pPr>
            <a:lvl4pPr marL="630000" indent="-162000" algn="l" defTabSz="914400" rtl="0" eaLnBrk="1" latinLnBrk="0" hangingPunct="1">
              <a:lnSpc>
                <a:spcPct val="106000"/>
              </a:lnSpc>
              <a:spcBef>
                <a:spcPts val="0"/>
              </a:spcBef>
              <a:buSzPct val="90000"/>
              <a:buFont typeface=".AppleSystemUIFont" charset="-120"/>
              <a:buChar char="–"/>
              <a:tabLst/>
              <a:defRPr sz="1800" kern="1200" spc="20">
                <a:solidFill>
                  <a:srgbClr val="FFFFFF"/>
                </a:solidFill>
                <a:latin typeface="+mn-lt"/>
                <a:ea typeface="+mn-ea"/>
                <a:cs typeface="+mn-cs"/>
              </a:defRPr>
            </a:lvl4pPr>
            <a:lvl5pPr marL="630000" indent="-162000" algn="l" defTabSz="914400" rtl="0" eaLnBrk="1" latinLnBrk="0" hangingPunct="1">
              <a:lnSpc>
                <a:spcPct val="106000"/>
              </a:lnSpc>
              <a:spcBef>
                <a:spcPts val="0"/>
              </a:spcBef>
              <a:spcAft>
                <a:spcPts val="1500"/>
              </a:spcAft>
              <a:buSzPct val="90000"/>
              <a:buFont typeface=".AppleSystemUIFont" charset="-120"/>
              <a:buChar char="–"/>
              <a:tabLst/>
              <a:defRPr sz="1800" kern="1200" spc="2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defRPr/>
            </a:pPr>
            <a:r>
              <a:rPr lang="en-US" sz="1000" b="0" i="0" kern="1200" spc="20">
                <a:solidFill>
                  <a:srgbClr val="EEF2EC"/>
                </a:solidFill>
                <a:effectLst/>
                <a:latin typeface="Hind Light" panose="02000000000000000000" pitchFamily="2" charset="77"/>
                <a:ea typeface="Hind Medium" charset="0"/>
                <a:cs typeface="Hind Light" panose="02000000000000000000" pitchFamily="2" charset="77"/>
              </a:rPr>
              <a:t>Science Park 400</a:t>
            </a:r>
            <a:br>
              <a:rPr lang="en-US" b="0" i="0">
                <a:latin typeface="Hind Light" panose="02000000000000000000" pitchFamily="2" charset="77"/>
                <a:cs typeface="Hind Light" panose="02000000000000000000" pitchFamily="2" charset="77"/>
              </a:rPr>
            </a:br>
            <a:r>
              <a:rPr lang="en-US" sz="1000" b="0" i="0" kern="1200" spc="20">
                <a:solidFill>
                  <a:srgbClr val="EEF2EC"/>
                </a:solidFill>
                <a:effectLst/>
                <a:latin typeface="Hind Light" panose="02000000000000000000" pitchFamily="2" charset="77"/>
                <a:ea typeface="Hind Medium" charset="0"/>
                <a:cs typeface="Hind Light" panose="02000000000000000000" pitchFamily="2" charset="77"/>
              </a:rPr>
              <a:t>1098 XH Amsterdam</a:t>
            </a:r>
            <a:br>
              <a:rPr lang="en-US" b="0" i="0">
                <a:latin typeface="Hind Light" panose="02000000000000000000" pitchFamily="2" charset="77"/>
                <a:cs typeface="Hind Light" panose="02000000000000000000" pitchFamily="2" charset="77"/>
              </a:rPr>
            </a:br>
            <a:r>
              <a:rPr lang="en-US" sz="1000" b="0" i="0" kern="1200" spc="20">
                <a:solidFill>
                  <a:srgbClr val="EEF2EC"/>
                </a:solidFill>
                <a:effectLst/>
                <a:latin typeface="Hind Light" panose="02000000000000000000" pitchFamily="2" charset="77"/>
                <a:ea typeface="Hind Medium" charset="0"/>
                <a:cs typeface="Hind Light" panose="02000000000000000000" pitchFamily="2" charset="77"/>
              </a:rPr>
              <a:t>Netherlands</a:t>
            </a:r>
            <a:br>
              <a:rPr lang="de-DE" b="0" i="0">
                <a:latin typeface="Hind Light" panose="02000000000000000000" pitchFamily="2" charset="77"/>
                <a:cs typeface="Hind Light" panose="02000000000000000000" pitchFamily="2" charset="77"/>
              </a:rPr>
            </a:br>
            <a:endParaRPr lang="de-DE" b="0" i="0">
              <a:latin typeface="Hind Light" panose="02000000000000000000" pitchFamily="2" charset="77"/>
              <a:cs typeface="Hind Light" panose="02000000000000000000" pitchFamily="2" charset="77"/>
            </a:endParaRPr>
          </a:p>
          <a:p>
            <a:pPr fontAlgn="auto">
              <a:spcAft>
                <a:spcPts val="0"/>
              </a:spcAft>
              <a:defRPr/>
            </a:pPr>
            <a:endParaRPr lang="en-GB" b="0" i="0">
              <a:latin typeface="Hind Light" panose="02000000000000000000" pitchFamily="2" charset="77"/>
              <a:cs typeface="Hind Light" panose="02000000000000000000" pitchFamily="2" charset="77"/>
            </a:endParaRPr>
          </a:p>
        </p:txBody>
      </p:sp>
      <p:sp>
        <p:nvSpPr>
          <p:cNvPr id="19" name="Canada Address">
            <a:extLst>
              <a:ext uri="{FF2B5EF4-FFF2-40B4-BE49-F238E27FC236}">
                <a16:creationId xmlns:a16="http://schemas.microsoft.com/office/drawing/2014/main" id="{2C8582BB-E7A4-C847-B06F-7196F507671A}"/>
              </a:ext>
            </a:extLst>
          </p:cNvPr>
          <p:cNvSpPr txBox="1">
            <a:spLocks/>
          </p:cNvSpPr>
          <p:nvPr userDrawn="1"/>
        </p:nvSpPr>
        <p:spPr>
          <a:xfrm>
            <a:off x="9888537" y="3522746"/>
            <a:ext cx="1773238" cy="633797"/>
          </a:xfrm>
          <a:prstGeom prst="rect">
            <a:avLst/>
          </a:prstGeom>
        </p:spPr>
        <p:txBody>
          <a:bodyPr lIns="0" tIns="0" rIns="0" bIns="0"/>
          <a:lstStyle>
            <a:lvl1pPr marL="0" indent="0" algn="l" defTabSz="914400" rtl="0" eaLnBrk="1" latinLnBrk="0" hangingPunct="1">
              <a:lnSpc>
                <a:spcPct val="100000"/>
              </a:lnSpc>
              <a:spcBef>
                <a:spcPts val="0"/>
              </a:spcBef>
              <a:buFont typeface="Arial" charset="0"/>
              <a:buNone/>
              <a:defRPr sz="1000" b="0" i="0" kern="1200" spc="20">
                <a:solidFill>
                  <a:srgbClr val="EEF2EC"/>
                </a:solidFill>
                <a:latin typeface="+mn-lt"/>
                <a:ea typeface="Hind Medium" charset="0"/>
                <a:cs typeface="Hind Medium" charset="0"/>
              </a:defRPr>
            </a:lvl1pPr>
            <a:lvl2pPr marL="0" indent="0" algn="l" defTabSz="914400" rtl="0" eaLnBrk="1" latinLnBrk="0" hangingPunct="1">
              <a:lnSpc>
                <a:spcPct val="100000"/>
              </a:lnSpc>
              <a:spcBef>
                <a:spcPts val="0"/>
              </a:spcBef>
              <a:buFont typeface="Arial" charset="0"/>
              <a:buNone/>
              <a:tabLst/>
              <a:defRPr sz="1000" b="0" i="0" kern="1200" spc="20">
                <a:solidFill>
                  <a:srgbClr val="EEF2EC"/>
                </a:solidFill>
                <a:latin typeface="Hind Medium" charset="0"/>
                <a:ea typeface="Hind Medium" charset="0"/>
                <a:cs typeface="Hind Medium" charset="0"/>
              </a:defRPr>
            </a:lvl2pPr>
            <a:lvl3pPr marL="0" indent="0" algn="l" defTabSz="914400" rtl="0" eaLnBrk="1" latinLnBrk="0" hangingPunct="1">
              <a:lnSpc>
                <a:spcPct val="100000"/>
              </a:lnSpc>
              <a:spcBef>
                <a:spcPts val="0"/>
              </a:spcBef>
              <a:spcAft>
                <a:spcPts val="1500"/>
              </a:spcAft>
              <a:buSzPct val="72000"/>
              <a:buFont typeface=".AppleSystemUIFont" charset="-120"/>
              <a:buNone/>
              <a:tabLst/>
              <a:defRPr sz="1000" kern="1200" spc="20" baseline="0">
                <a:solidFill>
                  <a:schemeClr val="bg1"/>
                </a:solidFill>
                <a:latin typeface="+mn-lt"/>
                <a:ea typeface="+mn-ea"/>
                <a:cs typeface="+mn-cs"/>
              </a:defRPr>
            </a:lvl3pPr>
            <a:lvl4pPr marL="630000" indent="-162000" algn="l" defTabSz="914400" rtl="0" eaLnBrk="1" latinLnBrk="0" hangingPunct="1">
              <a:lnSpc>
                <a:spcPct val="106000"/>
              </a:lnSpc>
              <a:spcBef>
                <a:spcPts val="0"/>
              </a:spcBef>
              <a:buSzPct val="90000"/>
              <a:buFont typeface=".AppleSystemUIFont" charset="-120"/>
              <a:buChar char="–"/>
              <a:tabLst/>
              <a:defRPr sz="1800" kern="1200" spc="20">
                <a:solidFill>
                  <a:srgbClr val="FFFFFF"/>
                </a:solidFill>
                <a:latin typeface="+mn-lt"/>
                <a:ea typeface="+mn-ea"/>
                <a:cs typeface="+mn-cs"/>
              </a:defRPr>
            </a:lvl4pPr>
            <a:lvl5pPr marL="630000" indent="-162000" algn="l" defTabSz="914400" rtl="0" eaLnBrk="1" latinLnBrk="0" hangingPunct="1">
              <a:lnSpc>
                <a:spcPct val="106000"/>
              </a:lnSpc>
              <a:spcBef>
                <a:spcPts val="0"/>
              </a:spcBef>
              <a:spcAft>
                <a:spcPts val="1500"/>
              </a:spcAft>
              <a:buSzPct val="90000"/>
              <a:buFont typeface=".AppleSystemUIFont" charset="-120"/>
              <a:buChar char="–"/>
              <a:tabLst/>
              <a:defRPr sz="1800" kern="1200" spc="2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defRPr/>
            </a:pPr>
            <a:r>
              <a:rPr lang="en-US" sz="1000" b="0" i="0" kern="1200" spc="20">
                <a:solidFill>
                  <a:srgbClr val="EEF2EC"/>
                </a:solidFill>
                <a:effectLst/>
                <a:latin typeface="Hind Light" panose="02000000000000000000" pitchFamily="2" charset="77"/>
                <a:ea typeface="Hind Medium" charset="0"/>
                <a:cs typeface="Hind Light" panose="02000000000000000000" pitchFamily="2" charset="77"/>
              </a:rPr>
              <a:t>66 Centrepoint Drive</a:t>
            </a:r>
            <a:br>
              <a:rPr lang="en-US" b="0" i="0">
                <a:latin typeface="Hind Light" panose="02000000000000000000" pitchFamily="2" charset="77"/>
                <a:cs typeface="Hind Light" panose="02000000000000000000" pitchFamily="2" charset="77"/>
              </a:rPr>
            </a:br>
            <a:r>
              <a:rPr lang="en-US" sz="1000" b="0" i="0" kern="1200" spc="20">
                <a:solidFill>
                  <a:srgbClr val="EEF2EC"/>
                </a:solidFill>
                <a:effectLst/>
                <a:latin typeface="Hind Light" panose="02000000000000000000" pitchFamily="2" charset="77"/>
                <a:ea typeface="Hind Medium" charset="0"/>
                <a:cs typeface="Hind Light" panose="02000000000000000000" pitchFamily="2" charset="77"/>
              </a:rPr>
              <a:t>Nepean, Ontario, K2G 6J5</a:t>
            </a:r>
          </a:p>
          <a:p>
            <a:pPr fontAlgn="auto">
              <a:spcAft>
                <a:spcPts val="0"/>
              </a:spcAft>
              <a:defRPr/>
            </a:pPr>
            <a:r>
              <a:rPr lang="en-US" sz="1000" b="0" i="0" kern="1200" spc="20">
                <a:solidFill>
                  <a:srgbClr val="EEF2EC"/>
                </a:solidFill>
                <a:effectLst/>
                <a:latin typeface="Hind Light" panose="02000000000000000000" pitchFamily="2" charset="77"/>
                <a:ea typeface="Hind Medium" charset="0"/>
                <a:cs typeface="Hind Light" panose="02000000000000000000" pitchFamily="2" charset="77"/>
              </a:rPr>
              <a:t>Canada</a:t>
            </a:r>
            <a:endParaRPr lang="en-GB" b="0" i="0">
              <a:latin typeface="Hind Light" panose="02000000000000000000" pitchFamily="2" charset="77"/>
              <a:cs typeface="Hind Light" panose="02000000000000000000" pitchFamily="2" charset="77"/>
            </a:endParaRPr>
          </a:p>
        </p:txBody>
      </p:sp>
      <p:sp>
        <p:nvSpPr>
          <p:cNvPr id="16" name="Uruguay Address">
            <a:extLst>
              <a:ext uri="{FF2B5EF4-FFF2-40B4-BE49-F238E27FC236}">
                <a16:creationId xmlns:a16="http://schemas.microsoft.com/office/drawing/2014/main" id="{780AA1EA-F647-6F4E-91B2-72811C77E304}"/>
              </a:ext>
            </a:extLst>
          </p:cNvPr>
          <p:cNvSpPr txBox="1">
            <a:spLocks/>
          </p:cNvSpPr>
          <p:nvPr userDrawn="1"/>
        </p:nvSpPr>
        <p:spPr>
          <a:xfrm>
            <a:off x="7759669" y="3522746"/>
            <a:ext cx="1939700" cy="571144"/>
          </a:xfrm>
          <a:prstGeom prst="rect">
            <a:avLst/>
          </a:prstGeom>
        </p:spPr>
        <p:txBody>
          <a:bodyPr lIns="0" tIns="0" rIns="0" bIns="0"/>
          <a:lstStyle>
            <a:lvl1pPr marL="0" indent="0" algn="l" defTabSz="914400" rtl="0" eaLnBrk="1" latinLnBrk="0" hangingPunct="1">
              <a:lnSpc>
                <a:spcPct val="100000"/>
              </a:lnSpc>
              <a:spcBef>
                <a:spcPts val="0"/>
              </a:spcBef>
              <a:buFont typeface="Arial" charset="0"/>
              <a:buNone/>
              <a:defRPr sz="1000" b="0" i="0" kern="1200" spc="20">
                <a:solidFill>
                  <a:srgbClr val="EEF2EC"/>
                </a:solidFill>
                <a:latin typeface="+mn-lt"/>
                <a:ea typeface="Hind Medium" charset="0"/>
                <a:cs typeface="Hind Medium" charset="0"/>
              </a:defRPr>
            </a:lvl1pPr>
            <a:lvl2pPr marL="0" indent="0" algn="l" defTabSz="914400" rtl="0" eaLnBrk="1" latinLnBrk="0" hangingPunct="1">
              <a:lnSpc>
                <a:spcPct val="100000"/>
              </a:lnSpc>
              <a:spcBef>
                <a:spcPts val="0"/>
              </a:spcBef>
              <a:buFont typeface="Arial" charset="0"/>
              <a:buNone/>
              <a:tabLst/>
              <a:defRPr sz="1000" b="0" i="0" kern="1200" spc="20">
                <a:solidFill>
                  <a:srgbClr val="EEF2EC"/>
                </a:solidFill>
                <a:latin typeface="Hind Medium" charset="0"/>
                <a:ea typeface="Hind Medium" charset="0"/>
                <a:cs typeface="Hind Medium" charset="0"/>
              </a:defRPr>
            </a:lvl2pPr>
            <a:lvl3pPr marL="0" indent="0" algn="l" defTabSz="914400" rtl="0" eaLnBrk="1" latinLnBrk="0" hangingPunct="1">
              <a:lnSpc>
                <a:spcPct val="100000"/>
              </a:lnSpc>
              <a:spcBef>
                <a:spcPts val="0"/>
              </a:spcBef>
              <a:spcAft>
                <a:spcPts val="1500"/>
              </a:spcAft>
              <a:buSzPct val="72000"/>
              <a:buFont typeface=".AppleSystemUIFont" charset="-120"/>
              <a:buNone/>
              <a:tabLst/>
              <a:defRPr sz="1000" kern="1200" spc="20" baseline="0">
                <a:solidFill>
                  <a:schemeClr val="bg1"/>
                </a:solidFill>
                <a:latin typeface="+mn-lt"/>
                <a:ea typeface="+mn-ea"/>
                <a:cs typeface="+mn-cs"/>
              </a:defRPr>
            </a:lvl3pPr>
            <a:lvl4pPr marL="630000" indent="-162000" algn="l" defTabSz="914400" rtl="0" eaLnBrk="1" latinLnBrk="0" hangingPunct="1">
              <a:lnSpc>
                <a:spcPct val="106000"/>
              </a:lnSpc>
              <a:spcBef>
                <a:spcPts val="0"/>
              </a:spcBef>
              <a:buSzPct val="90000"/>
              <a:buFont typeface=".AppleSystemUIFont" charset="-120"/>
              <a:buChar char="–"/>
              <a:tabLst/>
              <a:defRPr sz="1800" kern="1200" spc="20">
                <a:solidFill>
                  <a:srgbClr val="FFFFFF"/>
                </a:solidFill>
                <a:latin typeface="+mn-lt"/>
                <a:ea typeface="+mn-ea"/>
                <a:cs typeface="+mn-cs"/>
              </a:defRPr>
            </a:lvl4pPr>
            <a:lvl5pPr marL="630000" indent="-162000" algn="l" defTabSz="914400" rtl="0" eaLnBrk="1" latinLnBrk="0" hangingPunct="1">
              <a:lnSpc>
                <a:spcPct val="106000"/>
              </a:lnSpc>
              <a:spcBef>
                <a:spcPts val="0"/>
              </a:spcBef>
              <a:spcAft>
                <a:spcPts val="1500"/>
              </a:spcAft>
              <a:buSzPct val="90000"/>
              <a:buFont typeface=".AppleSystemUIFont" charset="-120"/>
              <a:buChar char="–"/>
              <a:tabLst/>
              <a:defRPr sz="1800" kern="1200" spc="2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defRPr/>
            </a:pPr>
            <a:r>
              <a:rPr lang="en-US" sz="1000" b="0" i="0" kern="1200" spc="20" err="1">
                <a:solidFill>
                  <a:srgbClr val="EEF2EC"/>
                </a:solidFill>
                <a:effectLst/>
                <a:latin typeface="Hind Light" panose="02000000000000000000" pitchFamily="2" charset="77"/>
                <a:ea typeface="Hind Medium" charset="0"/>
                <a:cs typeface="Hind Light" panose="02000000000000000000" pitchFamily="2" charset="77"/>
              </a:rPr>
              <a:t>Rambla</a:t>
            </a:r>
            <a:r>
              <a:rPr lang="en-US" sz="1000" b="0" i="0" kern="1200" spc="20">
                <a:solidFill>
                  <a:srgbClr val="EEF2EC"/>
                </a:solidFill>
                <a:effectLst/>
                <a:latin typeface="Hind Light" panose="02000000000000000000" pitchFamily="2" charset="77"/>
                <a:ea typeface="Hind Medium" charset="0"/>
                <a:cs typeface="Hind Light" panose="02000000000000000000" pitchFamily="2" charset="77"/>
              </a:rPr>
              <a:t> </a:t>
            </a:r>
            <a:r>
              <a:rPr lang="en-US" sz="1000" b="0" i="0" kern="1200" spc="20" err="1">
                <a:solidFill>
                  <a:srgbClr val="EEF2EC"/>
                </a:solidFill>
                <a:effectLst/>
                <a:latin typeface="Hind Light" panose="02000000000000000000" pitchFamily="2" charset="77"/>
                <a:ea typeface="Hind Medium" charset="0"/>
                <a:cs typeface="Hind Light" panose="02000000000000000000" pitchFamily="2" charset="77"/>
              </a:rPr>
              <a:t>Republica</a:t>
            </a:r>
            <a:r>
              <a:rPr lang="en-US" sz="1000" b="0" i="0" kern="1200" spc="20">
                <a:solidFill>
                  <a:srgbClr val="EEF2EC"/>
                </a:solidFill>
                <a:effectLst/>
                <a:latin typeface="Hind Light" panose="02000000000000000000" pitchFamily="2" charset="77"/>
                <a:ea typeface="Hind Medium" charset="0"/>
                <a:cs typeface="Hind Light" panose="02000000000000000000" pitchFamily="2" charset="77"/>
              </a:rPr>
              <a:t> de Mexico 6125</a:t>
            </a:r>
            <a:br>
              <a:rPr lang="en-US" b="0" i="0">
                <a:latin typeface="Hind Light" panose="02000000000000000000" pitchFamily="2" charset="77"/>
                <a:cs typeface="Hind Light" panose="02000000000000000000" pitchFamily="2" charset="77"/>
              </a:rPr>
            </a:br>
            <a:r>
              <a:rPr lang="en-US" sz="1000" b="0" i="0" kern="1200" spc="20">
                <a:solidFill>
                  <a:srgbClr val="EEF2EC"/>
                </a:solidFill>
                <a:effectLst/>
                <a:latin typeface="Hind Light" panose="02000000000000000000" pitchFamily="2" charset="77"/>
                <a:ea typeface="Hind Medium" charset="0"/>
                <a:cs typeface="Hind Light" panose="02000000000000000000" pitchFamily="2" charset="77"/>
              </a:rPr>
              <a:t>11000 Montevideo,</a:t>
            </a:r>
          </a:p>
          <a:p>
            <a:pPr fontAlgn="auto">
              <a:spcAft>
                <a:spcPts val="0"/>
              </a:spcAft>
              <a:defRPr/>
            </a:pPr>
            <a:r>
              <a:rPr lang="en-US" sz="1000" b="0" i="0" kern="1200" spc="20">
                <a:solidFill>
                  <a:srgbClr val="EEF2EC"/>
                </a:solidFill>
                <a:effectLst/>
                <a:latin typeface="Hind Light" panose="02000000000000000000" pitchFamily="2" charset="77"/>
                <a:ea typeface="Hind Medium" charset="0"/>
                <a:cs typeface="Hind Light" panose="02000000000000000000" pitchFamily="2" charset="77"/>
              </a:rPr>
              <a:t>Uruguay</a:t>
            </a:r>
            <a:endParaRPr lang="en-GB" b="0" i="0">
              <a:latin typeface="Hind Light" panose="02000000000000000000" pitchFamily="2" charset="77"/>
              <a:cs typeface="Hind Light" panose="02000000000000000000" pitchFamily="2" charset="77"/>
            </a:endParaRPr>
          </a:p>
        </p:txBody>
      </p:sp>
      <p:sp>
        <p:nvSpPr>
          <p:cNvPr id="15" name="U.S. Address">
            <a:extLst>
              <a:ext uri="{FF2B5EF4-FFF2-40B4-BE49-F238E27FC236}">
                <a16:creationId xmlns:a16="http://schemas.microsoft.com/office/drawing/2014/main" id="{BF0418D9-17C6-6C48-8223-5A517956EC44}"/>
              </a:ext>
            </a:extLst>
          </p:cNvPr>
          <p:cNvSpPr txBox="1">
            <a:spLocks/>
          </p:cNvSpPr>
          <p:nvPr userDrawn="1"/>
        </p:nvSpPr>
        <p:spPr>
          <a:xfrm>
            <a:off x="9888537" y="2653916"/>
            <a:ext cx="1575151" cy="633797"/>
          </a:xfrm>
          <a:prstGeom prst="rect">
            <a:avLst/>
          </a:prstGeom>
        </p:spPr>
        <p:txBody>
          <a:bodyPr lIns="0" tIns="0" rIns="0" bIns="0"/>
          <a:lstStyle>
            <a:lvl1pPr marL="0" indent="0" algn="l" defTabSz="914400" rtl="0" eaLnBrk="1" latinLnBrk="0" hangingPunct="1">
              <a:lnSpc>
                <a:spcPct val="100000"/>
              </a:lnSpc>
              <a:spcBef>
                <a:spcPts val="0"/>
              </a:spcBef>
              <a:buFont typeface="Arial" charset="0"/>
              <a:buNone/>
              <a:defRPr sz="1000" b="0" i="0" kern="1200" spc="20">
                <a:solidFill>
                  <a:srgbClr val="EEF2EC"/>
                </a:solidFill>
                <a:latin typeface="+mn-lt"/>
                <a:ea typeface="Hind Medium" charset="0"/>
                <a:cs typeface="Hind Medium" charset="0"/>
              </a:defRPr>
            </a:lvl1pPr>
            <a:lvl2pPr marL="0" indent="0" algn="l" defTabSz="914400" rtl="0" eaLnBrk="1" latinLnBrk="0" hangingPunct="1">
              <a:lnSpc>
                <a:spcPct val="100000"/>
              </a:lnSpc>
              <a:spcBef>
                <a:spcPts val="0"/>
              </a:spcBef>
              <a:buFont typeface="Arial" charset="0"/>
              <a:buNone/>
              <a:tabLst/>
              <a:defRPr sz="1000" b="0" i="0" kern="1200" spc="20">
                <a:solidFill>
                  <a:srgbClr val="EEF2EC"/>
                </a:solidFill>
                <a:latin typeface="Hind Medium" charset="0"/>
                <a:ea typeface="Hind Medium" charset="0"/>
                <a:cs typeface="Hind Medium" charset="0"/>
              </a:defRPr>
            </a:lvl2pPr>
            <a:lvl3pPr marL="0" indent="0" algn="l" defTabSz="914400" rtl="0" eaLnBrk="1" latinLnBrk="0" hangingPunct="1">
              <a:lnSpc>
                <a:spcPct val="100000"/>
              </a:lnSpc>
              <a:spcBef>
                <a:spcPts val="0"/>
              </a:spcBef>
              <a:spcAft>
                <a:spcPts val="1500"/>
              </a:spcAft>
              <a:buSzPct val="72000"/>
              <a:buFont typeface=".AppleSystemUIFont" charset="-120"/>
              <a:buNone/>
              <a:tabLst/>
              <a:defRPr sz="1000" kern="1200" spc="20" baseline="0">
                <a:solidFill>
                  <a:schemeClr val="bg1"/>
                </a:solidFill>
                <a:latin typeface="+mn-lt"/>
                <a:ea typeface="+mn-ea"/>
                <a:cs typeface="+mn-cs"/>
              </a:defRPr>
            </a:lvl3pPr>
            <a:lvl4pPr marL="630000" indent="-162000" algn="l" defTabSz="914400" rtl="0" eaLnBrk="1" latinLnBrk="0" hangingPunct="1">
              <a:lnSpc>
                <a:spcPct val="106000"/>
              </a:lnSpc>
              <a:spcBef>
                <a:spcPts val="0"/>
              </a:spcBef>
              <a:buSzPct val="90000"/>
              <a:buFont typeface=".AppleSystemUIFont" charset="-120"/>
              <a:buChar char="–"/>
              <a:tabLst/>
              <a:defRPr sz="1800" kern="1200" spc="20">
                <a:solidFill>
                  <a:srgbClr val="FFFFFF"/>
                </a:solidFill>
                <a:latin typeface="+mn-lt"/>
                <a:ea typeface="+mn-ea"/>
                <a:cs typeface="+mn-cs"/>
              </a:defRPr>
            </a:lvl4pPr>
            <a:lvl5pPr marL="630000" indent="-162000" algn="l" defTabSz="914400" rtl="0" eaLnBrk="1" latinLnBrk="0" hangingPunct="1">
              <a:lnSpc>
                <a:spcPct val="106000"/>
              </a:lnSpc>
              <a:spcBef>
                <a:spcPts val="0"/>
              </a:spcBef>
              <a:spcAft>
                <a:spcPts val="1500"/>
              </a:spcAft>
              <a:buSzPct val="90000"/>
              <a:buFont typeface=".AppleSystemUIFont" charset="-120"/>
              <a:buChar char="–"/>
              <a:tabLst/>
              <a:defRPr sz="1800" kern="1200" spc="2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defRPr/>
            </a:pPr>
            <a:r>
              <a:rPr lang="en-US" sz="1000" b="0" i="0" kern="1200" spc="20">
                <a:solidFill>
                  <a:srgbClr val="EEF2EC"/>
                </a:solidFill>
                <a:effectLst/>
                <a:latin typeface="Hind Light" panose="02000000000000000000" pitchFamily="2" charset="77"/>
                <a:ea typeface="Hind Medium" charset="0"/>
                <a:cs typeface="Hind Light" panose="02000000000000000000" pitchFamily="2" charset="77"/>
              </a:rPr>
              <a:t>11710 Plaza America Drive Suite 400</a:t>
            </a:r>
            <a:br>
              <a:rPr lang="en-US" b="0" i="0">
                <a:latin typeface="Hind Light" panose="02000000000000000000" pitchFamily="2" charset="77"/>
                <a:cs typeface="Hind Light" panose="02000000000000000000" pitchFamily="2" charset="77"/>
              </a:rPr>
            </a:br>
            <a:r>
              <a:rPr lang="en-US" sz="1000" b="0" i="0" kern="1200" spc="20">
                <a:solidFill>
                  <a:srgbClr val="EEF2EC"/>
                </a:solidFill>
                <a:effectLst/>
                <a:latin typeface="Hind Light" panose="02000000000000000000" pitchFamily="2" charset="77"/>
                <a:ea typeface="Hind Medium" charset="0"/>
                <a:cs typeface="Hind Light" panose="02000000000000000000" pitchFamily="2" charset="77"/>
              </a:rPr>
              <a:t>Reston, VA 20190</a:t>
            </a:r>
            <a:r>
              <a:rPr lang="de-DE" b="0" i="0">
                <a:latin typeface="Hind Light" panose="02000000000000000000" pitchFamily="2" charset="77"/>
                <a:cs typeface="Hind Light" panose="02000000000000000000" pitchFamily="2" charset="77"/>
              </a:rPr>
              <a:t>, USA</a:t>
            </a:r>
            <a:br>
              <a:rPr lang="de-DE" b="0" i="0">
                <a:latin typeface="Hind Light" panose="02000000000000000000" pitchFamily="2" charset="77"/>
                <a:cs typeface="Hind Light" panose="02000000000000000000" pitchFamily="2" charset="77"/>
              </a:rPr>
            </a:br>
            <a:endParaRPr lang="de-DE" b="0" i="0">
              <a:latin typeface="Hind Light" panose="02000000000000000000" pitchFamily="2" charset="77"/>
              <a:cs typeface="Hind Light" panose="02000000000000000000" pitchFamily="2" charset="77"/>
            </a:endParaRPr>
          </a:p>
          <a:p>
            <a:pPr fontAlgn="auto">
              <a:spcAft>
                <a:spcPts val="0"/>
              </a:spcAft>
              <a:defRPr/>
            </a:pPr>
            <a:endParaRPr lang="en-GB" b="0" i="0">
              <a:latin typeface="Hind Light" panose="02000000000000000000" pitchFamily="2" charset="77"/>
              <a:cs typeface="Hind Light" panose="02000000000000000000" pitchFamily="2" charset="77"/>
            </a:endParaRPr>
          </a:p>
        </p:txBody>
      </p:sp>
      <p:sp>
        <p:nvSpPr>
          <p:cNvPr id="14" name="Geneva Address">
            <a:extLst>
              <a:ext uri="{FF2B5EF4-FFF2-40B4-BE49-F238E27FC236}">
                <a16:creationId xmlns:a16="http://schemas.microsoft.com/office/drawing/2014/main" id="{B295026F-36C3-E04B-83A3-DD56B346C631}"/>
              </a:ext>
            </a:extLst>
          </p:cNvPr>
          <p:cNvSpPr txBox="1">
            <a:spLocks/>
          </p:cNvSpPr>
          <p:nvPr userDrawn="1"/>
        </p:nvSpPr>
        <p:spPr>
          <a:xfrm>
            <a:off x="7759669" y="2653916"/>
            <a:ext cx="1575151" cy="571144"/>
          </a:xfrm>
          <a:prstGeom prst="rect">
            <a:avLst/>
          </a:prstGeom>
        </p:spPr>
        <p:txBody>
          <a:bodyPr lIns="0" tIns="0" rIns="0" bIns="0"/>
          <a:lstStyle>
            <a:lvl1pPr marL="0" indent="0" algn="l" defTabSz="914400" rtl="0" eaLnBrk="1" latinLnBrk="0" hangingPunct="1">
              <a:lnSpc>
                <a:spcPct val="100000"/>
              </a:lnSpc>
              <a:spcBef>
                <a:spcPts val="0"/>
              </a:spcBef>
              <a:buFont typeface="Arial" charset="0"/>
              <a:buNone/>
              <a:defRPr sz="1000" b="0" i="0" kern="1200" spc="20">
                <a:solidFill>
                  <a:srgbClr val="EEF2EC"/>
                </a:solidFill>
                <a:latin typeface="+mn-lt"/>
                <a:ea typeface="Hind Medium" charset="0"/>
                <a:cs typeface="Hind Medium" charset="0"/>
              </a:defRPr>
            </a:lvl1pPr>
            <a:lvl2pPr marL="0" indent="0" algn="l" defTabSz="914400" rtl="0" eaLnBrk="1" latinLnBrk="0" hangingPunct="1">
              <a:lnSpc>
                <a:spcPct val="100000"/>
              </a:lnSpc>
              <a:spcBef>
                <a:spcPts val="0"/>
              </a:spcBef>
              <a:buFont typeface="Arial" charset="0"/>
              <a:buNone/>
              <a:tabLst/>
              <a:defRPr sz="1000" b="0" i="0" kern="1200" spc="20">
                <a:solidFill>
                  <a:srgbClr val="EEF2EC"/>
                </a:solidFill>
                <a:latin typeface="Hind Medium" charset="0"/>
                <a:ea typeface="Hind Medium" charset="0"/>
                <a:cs typeface="Hind Medium" charset="0"/>
              </a:defRPr>
            </a:lvl2pPr>
            <a:lvl3pPr marL="0" indent="0" algn="l" defTabSz="914400" rtl="0" eaLnBrk="1" latinLnBrk="0" hangingPunct="1">
              <a:lnSpc>
                <a:spcPct val="100000"/>
              </a:lnSpc>
              <a:spcBef>
                <a:spcPts val="0"/>
              </a:spcBef>
              <a:spcAft>
                <a:spcPts val="1500"/>
              </a:spcAft>
              <a:buSzPct val="72000"/>
              <a:buFont typeface=".AppleSystemUIFont" charset="-120"/>
              <a:buNone/>
              <a:tabLst/>
              <a:defRPr sz="1000" kern="1200" spc="20" baseline="0">
                <a:solidFill>
                  <a:schemeClr val="bg1"/>
                </a:solidFill>
                <a:latin typeface="+mn-lt"/>
                <a:ea typeface="+mn-ea"/>
                <a:cs typeface="+mn-cs"/>
              </a:defRPr>
            </a:lvl3pPr>
            <a:lvl4pPr marL="630000" indent="-162000" algn="l" defTabSz="914400" rtl="0" eaLnBrk="1" latinLnBrk="0" hangingPunct="1">
              <a:lnSpc>
                <a:spcPct val="106000"/>
              </a:lnSpc>
              <a:spcBef>
                <a:spcPts val="0"/>
              </a:spcBef>
              <a:buSzPct val="90000"/>
              <a:buFont typeface=".AppleSystemUIFont" charset="-120"/>
              <a:buChar char="–"/>
              <a:tabLst/>
              <a:defRPr sz="1800" kern="1200" spc="20">
                <a:solidFill>
                  <a:srgbClr val="FFFFFF"/>
                </a:solidFill>
                <a:latin typeface="+mn-lt"/>
                <a:ea typeface="+mn-ea"/>
                <a:cs typeface="+mn-cs"/>
              </a:defRPr>
            </a:lvl4pPr>
            <a:lvl5pPr marL="630000" indent="-162000" algn="l" defTabSz="914400" rtl="0" eaLnBrk="1" latinLnBrk="0" hangingPunct="1">
              <a:lnSpc>
                <a:spcPct val="106000"/>
              </a:lnSpc>
              <a:spcBef>
                <a:spcPts val="0"/>
              </a:spcBef>
              <a:spcAft>
                <a:spcPts val="1500"/>
              </a:spcAft>
              <a:buSzPct val="90000"/>
              <a:buFont typeface=".AppleSystemUIFont" charset="-120"/>
              <a:buChar char="–"/>
              <a:tabLst/>
              <a:defRPr sz="1800" kern="1200" spc="2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defRPr/>
            </a:pPr>
            <a:r>
              <a:rPr lang="en-US" sz="1000" b="0" i="0" kern="1200" spc="20">
                <a:solidFill>
                  <a:srgbClr val="EEF2EC"/>
                </a:solidFill>
                <a:effectLst/>
                <a:latin typeface="Hind Light" panose="02000000000000000000" pitchFamily="2" charset="77"/>
                <a:ea typeface="Hind Medium" charset="0"/>
                <a:cs typeface="Hind Light" panose="02000000000000000000" pitchFamily="2" charset="77"/>
              </a:rPr>
              <a:t>Rue Vallin 2</a:t>
            </a:r>
            <a:br>
              <a:rPr lang="en-US" b="0" i="0">
                <a:latin typeface="Hind Light" panose="02000000000000000000" pitchFamily="2" charset="77"/>
                <a:cs typeface="Hind Light" panose="02000000000000000000" pitchFamily="2" charset="77"/>
              </a:rPr>
            </a:br>
            <a:r>
              <a:rPr lang="en-US" sz="1000" b="0" i="0" kern="1200" spc="20">
                <a:solidFill>
                  <a:srgbClr val="EEF2EC"/>
                </a:solidFill>
                <a:effectLst/>
                <a:latin typeface="Hind Light" panose="02000000000000000000" pitchFamily="2" charset="77"/>
                <a:ea typeface="Hind Medium" charset="0"/>
                <a:cs typeface="Hind Light" panose="02000000000000000000" pitchFamily="2" charset="77"/>
              </a:rPr>
              <a:t>CH-1201 Geneva</a:t>
            </a:r>
            <a:br>
              <a:rPr lang="en-US" b="0" i="0">
                <a:latin typeface="Hind Light" panose="02000000000000000000" pitchFamily="2" charset="77"/>
                <a:cs typeface="Hind Light" panose="02000000000000000000" pitchFamily="2" charset="77"/>
              </a:rPr>
            </a:br>
            <a:r>
              <a:rPr lang="en-US" sz="1000" b="0" i="0" kern="1200" spc="20">
                <a:solidFill>
                  <a:srgbClr val="EEF2EC"/>
                </a:solidFill>
                <a:effectLst/>
                <a:latin typeface="Hind Light" panose="02000000000000000000" pitchFamily="2" charset="77"/>
                <a:ea typeface="Hind Medium" charset="0"/>
                <a:cs typeface="Hind Light" panose="02000000000000000000" pitchFamily="2" charset="77"/>
              </a:rPr>
              <a:t>Switzerland</a:t>
            </a:r>
            <a:endParaRPr lang="en-GB" b="0" i="0">
              <a:latin typeface="Hind Light" panose="02000000000000000000" pitchFamily="2" charset="77"/>
              <a:cs typeface="Hind Light" panose="02000000000000000000" pitchFamily="2" charset="77"/>
            </a:endParaRPr>
          </a:p>
        </p:txBody>
      </p:sp>
      <p:sp>
        <p:nvSpPr>
          <p:cNvPr id="8" name="Author">
            <a:extLst>
              <a:ext uri="{FF2B5EF4-FFF2-40B4-BE49-F238E27FC236}">
                <a16:creationId xmlns:a16="http://schemas.microsoft.com/office/drawing/2014/main" id="{9E8C90AF-93F0-074A-BD13-5E0F93028E48}"/>
              </a:ext>
            </a:extLst>
          </p:cNvPr>
          <p:cNvSpPr>
            <a:spLocks noGrp="1"/>
          </p:cNvSpPr>
          <p:nvPr>
            <p:ph type="body" sz="quarter" idx="10"/>
          </p:nvPr>
        </p:nvSpPr>
        <p:spPr>
          <a:xfrm>
            <a:off x="540000" y="4351780"/>
            <a:ext cx="4097551" cy="902123"/>
          </a:xfrm>
          <a:prstGeom prst="rect">
            <a:avLst/>
          </a:prstGeom>
        </p:spPr>
        <p:txBody>
          <a:bodyPr/>
          <a:lstStyle>
            <a:lvl1pPr marL="0" indent="0">
              <a:lnSpc>
                <a:spcPct val="117000"/>
              </a:lnSpc>
              <a:buFont typeface="Arial" charset="0"/>
              <a:buNone/>
              <a:defRPr sz="1500" b="0" i="0">
                <a:solidFill>
                  <a:srgbClr val="EEF2EC"/>
                </a:solidFill>
                <a:latin typeface="Hind Light" panose="02000000000000000000" pitchFamily="2" charset="77"/>
                <a:cs typeface="Hind Light" panose="02000000000000000000" pitchFamily="2" charset="77"/>
              </a:defRPr>
            </a:lvl1pPr>
            <a:lvl2pPr marL="0" indent="0">
              <a:lnSpc>
                <a:spcPct val="117000"/>
              </a:lnSpc>
              <a:buFont typeface="Arial" charset="0"/>
              <a:buNone/>
              <a:defRPr sz="1500" b="0" i="0">
                <a:solidFill>
                  <a:schemeClr val="bg1"/>
                </a:solidFill>
                <a:latin typeface="Hind Light" panose="02000000000000000000" pitchFamily="2" charset="77"/>
                <a:cs typeface="Hind Light" panose="02000000000000000000" pitchFamily="2" charset="77"/>
              </a:defRPr>
            </a:lvl2pPr>
            <a:lvl3pPr marL="0" indent="0">
              <a:lnSpc>
                <a:spcPct val="117000"/>
              </a:lnSpc>
              <a:buNone/>
              <a:defRPr sz="1500" b="0" i="0">
                <a:solidFill>
                  <a:schemeClr val="tx2"/>
                </a:solidFill>
                <a:latin typeface="Hind Light" panose="02000000000000000000" pitchFamily="2" charset="77"/>
                <a:cs typeface="Hind Light" panose="02000000000000000000" pitchFamily="2" charset="77"/>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p:txBody>
      </p:sp>
      <p:sp>
        <p:nvSpPr>
          <p:cNvPr id="7" name="Merci">
            <a:extLst>
              <a:ext uri="{FF2B5EF4-FFF2-40B4-BE49-F238E27FC236}">
                <a16:creationId xmlns:a16="http://schemas.microsoft.com/office/drawing/2014/main" id="{30019D4F-FAFF-2943-9C9D-1A5488E68FD3}"/>
              </a:ext>
            </a:extLst>
          </p:cNvPr>
          <p:cNvSpPr txBox="1">
            <a:spLocks/>
          </p:cNvSpPr>
          <p:nvPr userDrawn="1"/>
        </p:nvSpPr>
        <p:spPr>
          <a:xfrm>
            <a:off x="540000" y="2281238"/>
            <a:ext cx="9001125" cy="1006475"/>
          </a:xfrm>
          <a:prstGeom prst="rect">
            <a:avLst/>
          </a:prstGeom>
        </p:spPr>
        <p:txBody>
          <a:bodyPr lIns="0" tIns="0" rIns="0" bIns="0">
            <a:spAutoFit/>
          </a:bodyPr>
          <a:lstStyle>
            <a:lvl1pPr algn="l" defTabSz="914400" rtl="0" eaLnBrk="1" latinLnBrk="0" hangingPunct="1">
              <a:lnSpc>
                <a:spcPct val="109000"/>
              </a:lnSpc>
              <a:spcBef>
                <a:spcPct val="0"/>
              </a:spcBef>
              <a:buNone/>
              <a:defRPr sz="6000" kern="1200" spc="20">
                <a:solidFill>
                  <a:schemeClr val="bg1"/>
                </a:solidFill>
                <a:latin typeface="+mj-lt"/>
                <a:ea typeface="+mj-ea"/>
                <a:cs typeface="+mj-cs"/>
              </a:defRPr>
            </a:lvl1pPr>
          </a:lstStyle>
          <a:p>
            <a:pPr fontAlgn="auto">
              <a:spcAft>
                <a:spcPts val="0"/>
              </a:spcAft>
              <a:defRPr/>
            </a:pPr>
            <a:r>
              <a:rPr lang="en-GB" b="0" i="0">
                <a:latin typeface="Hind Light" panose="02000000000000000000" pitchFamily="2" charset="77"/>
                <a:cs typeface="Hind Light" panose="02000000000000000000" pitchFamily="2" charset="77"/>
              </a:rPr>
              <a:t>Merci.</a:t>
            </a:r>
          </a:p>
        </p:txBody>
      </p:sp>
    </p:spTree>
    <p:extLst>
      <p:ext uri="{BB962C8B-B14F-4D97-AF65-F5344CB8AC3E}">
        <p14:creationId xmlns:p14="http://schemas.microsoft.com/office/powerpoint/2010/main" val="8988729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Photo - Dark">
    <p:bg>
      <p:bgPr>
        <a:solidFill>
          <a:schemeClr val="tx1"/>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70D8F757-9E91-BA42-A489-16D413AFAE48}"/>
              </a:ext>
            </a:extLst>
          </p:cNvPr>
          <p:cNvSpPr>
            <a:spLocks noGrp="1"/>
          </p:cNvSpPr>
          <p:nvPr>
            <p:ph type="pic" idx="1" hasCustomPrompt="1"/>
          </p:nvPr>
        </p:nvSpPr>
        <p:spPr>
          <a:xfrm>
            <a:off x="6305106" y="566739"/>
            <a:ext cx="5489813" cy="5513386"/>
          </a:xfrm>
          <a:prstGeom prst="rect">
            <a:avLst/>
          </a:prstGeom>
        </p:spPr>
        <p:txBody>
          <a:bodyPr/>
          <a:lstStyle>
            <a:lvl1pPr marL="0" indent="0">
              <a:buNone/>
              <a:defRPr sz="32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Add picture</a:t>
            </a:r>
          </a:p>
        </p:txBody>
      </p:sp>
      <p:sp>
        <p:nvSpPr>
          <p:cNvPr id="9" name="Content Placeholder 3">
            <a:extLst>
              <a:ext uri="{FF2B5EF4-FFF2-40B4-BE49-F238E27FC236}">
                <a16:creationId xmlns:a16="http://schemas.microsoft.com/office/drawing/2014/main" id="{BAD3CD80-5D41-DC45-B32B-EEFB069F37EB}"/>
              </a:ext>
            </a:extLst>
          </p:cNvPr>
          <p:cNvSpPr>
            <a:spLocks noGrp="1"/>
          </p:cNvSpPr>
          <p:nvPr>
            <p:ph sz="quarter" idx="12"/>
          </p:nvPr>
        </p:nvSpPr>
        <p:spPr>
          <a:xfrm>
            <a:off x="457200" y="1371600"/>
            <a:ext cx="5486400" cy="4708525"/>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F27C2562-44F5-544B-A70B-0FE689F5A325}"/>
              </a:ext>
            </a:extLst>
          </p:cNvPr>
          <p:cNvSpPr>
            <a:spLocks noGrp="1"/>
          </p:cNvSpPr>
          <p:nvPr>
            <p:ph type="title"/>
          </p:nvPr>
        </p:nvSpPr>
        <p:spPr>
          <a:xfrm>
            <a:off x="457200" y="566739"/>
            <a:ext cx="5486400" cy="457200"/>
          </a:xfrm>
          <a:prstGeom prst="rect">
            <a:avLst/>
          </a:prstGeom>
        </p:spPr>
        <p:txBody>
          <a:bodyPr/>
          <a:lstStyle/>
          <a:p>
            <a:r>
              <a:rPr lang="en-US"/>
              <a:t>Click to edit Master title style</a:t>
            </a:r>
          </a:p>
        </p:txBody>
      </p:sp>
      <p:pic>
        <p:nvPicPr>
          <p:cNvPr id="13" name="Picture 12">
            <a:extLst>
              <a:ext uri="{FF2B5EF4-FFF2-40B4-BE49-F238E27FC236}">
                <a16:creationId xmlns:a16="http://schemas.microsoft.com/office/drawing/2014/main" id="{BB71FB00-288F-0042-B7B4-F1191DC4AA14}"/>
              </a:ext>
            </a:extLst>
          </p:cNvPr>
          <p:cNvPicPr>
            <a:picLocks noChangeAspect="1"/>
          </p:cNvPicPr>
          <p:nvPr userDrawn="1"/>
        </p:nvPicPr>
        <p:blipFill>
          <a:blip r:embed="rId2"/>
          <a:stretch>
            <a:fillRect/>
          </a:stretch>
        </p:blipFill>
        <p:spPr>
          <a:xfrm>
            <a:off x="457201" y="6262976"/>
            <a:ext cx="1609609" cy="365186"/>
          </a:xfrm>
          <a:prstGeom prst="rect">
            <a:avLst/>
          </a:prstGeom>
        </p:spPr>
      </p:pic>
      <p:sp>
        <p:nvSpPr>
          <p:cNvPr id="16" name="Slide Number Placeholder 5">
            <a:extLst>
              <a:ext uri="{FF2B5EF4-FFF2-40B4-BE49-F238E27FC236}">
                <a16:creationId xmlns:a16="http://schemas.microsoft.com/office/drawing/2014/main" id="{99036429-48DD-204E-8CC6-DF798489BB4C}"/>
              </a:ext>
            </a:extLst>
          </p:cNvPr>
          <p:cNvSpPr>
            <a:spLocks noGrp="1"/>
          </p:cNvSpPr>
          <p:nvPr>
            <p:ph type="sldNum" sz="quarter" idx="4"/>
          </p:nvPr>
        </p:nvSpPr>
        <p:spPr>
          <a:xfrm>
            <a:off x="11247120" y="6262976"/>
            <a:ext cx="547799" cy="365125"/>
          </a:xfrm>
          <a:prstGeom prst="rect">
            <a:avLst/>
          </a:prstGeom>
        </p:spPr>
        <p:txBody>
          <a:bodyPr vert="horz" lIns="91440" tIns="45720" rIns="91440" bIns="45720" rtlCol="0" anchor="ctr"/>
          <a:lstStyle>
            <a:lvl1pPr algn="r">
              <a:defRPr sz="1600" b="1">
                <a:solidFill>
                  <a:schemeClr val="tx2"/>
                </a:solidFill>
                <a:latin typeface="Hind Regular" panose="02000000000000000000" pitchFamily="2" charset="77"/>
                <a:cs typeface="Hind Regular" panose="02000000000000000000" pitchFamily="2" charset="77"/>
              </a:defRPr>
            </a:lvl1pPr>
          </a:lstStyle>
          <a:p>
            <a:fld id="{BE658135-D256-423C-BDFD-8359C7B16F67}" type="slidenum">
              <a:rPr lang="en-US" smtClean="0"/>
              <a:pPr/>
              <a:t>‹#›</a:t>
            </a:fld>
            <a:endParaRPr lang="en-US"/>
          </a:p>
        </p:txBody>
      </p:sp>
      <p:sp>
        <p:nvSpPr>
          <p:cNvPr id="17" name="Footer Placeholder 2">
            <a:extLst>
              <a:ext uri="{FF2B5EF4-FFF2-40B4-BE49-F238E27FC236}">
                <a16:creationId xmlns:a16="http://schemas.microsoft.com/office/drawing/2014/main" id="{3F1C4C34-B366-BE4F-9F97-6E759AA3FBDF}"/>
              </a:ext>
            </a:extLst>
          </p:cNvPr>
          <p:cNvSpPr>
            <a:spLocks noGrp="1"/>
          </p:cNvSpPr>
          <p:nvPr>
            <p:ph type="ftr" sz="quarter" idx="3"/>
          </p:nvPr>
        </p:nvSpPr>
        <p:spPr>
          <a:xfrm>
            <a:off x="3200400" y="6262975"/>
            <a:ext cx="8010144" cy="365125"/>
          </a:xfrm>
          <a:prstGeom prst="rect">
            <a:avLst/>
          </a:prstGeom>
        </p:spPr>
        <p:txBody>
          <a:bodyPr anchor="ctr"/>
          <a:lstStyle>
            <a:lvl1pPr algn="r">
              <a:defRPr sz="1000">
                <a:solidFill>
                  <a:schemeClr val="bg1"/>
                </a:solidFill>
                <a:latin typeface="+mj-lt"/>
                <a:ea typeface="Roboto" panose="02000000000000000000" pitchFamily="2" charset="0"/>
                <a:cs typeface="Roboto" panose="02000000000000000000" pitchFamily="2" charset="0"/>
              </a:defRPr>
            </a:lvl1pPr>
          </a:lstStyle>
          <a:p>
            <a:r>
              <a:rPr lang="en-US"/>
              <a:t>Copyright © 2021 Internet Society</a:t>
            </a:r>
          </a:p>
        </p:txBody>
      </p:sp>
    </p:spTree>
    <p:extLst>
      <p:ext uri="{BB962C8B-B14F-4D97-AF65-F5344CB8AC3E}">
        <p14:creationId xmlns:p14="http://schemas.microsoft.com/office/powerpoint/2010/main" val="3465768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022 Ground Blue divider">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ISOC symbol">
            <a:extLs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3400" y="6195284"/>
            <a:ext cx="344424" cy="3444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Slide Number">
            <a:extLst>
              <a:ext uri="{FF2B5EF4-FFF2-40B4-BE49-F238E27FC236}">
                <a16:creationId xmlns:a16="http://schemas.microsoft.com/office/drawing/2014/main" id="{8285C79F-AC8A-3745-A670-F7B1874587A3}"/>
              </a:ext>
            </a:extLst>
          </p:cNvPr>
          <p:cNvSpPr>
            <a:spLocks noGrp="1"/>
          </p:cNvSpPr>
          <p:nvPr>
            <p:ph type="sldNum" sz="quarter" idx="11"/>
          </p:nvPr>
        </p:nvSpPr>
        <p:spPr>
          <a:xfrm>
            <a:off x="8856920" y="6191770"/>
            <a:ext cx="2743200" cy="365125"/>
          </a:xfrm>
        </p:spPr>
        <p:txBody>
          <a:bodyPr/>
          <a:lstStyle>
            <a:lvl1pPr>
              <a:defRPr>
                <a:solidFill>
                  <a:schemeClr val="bg1"/>
                </a:solidFill>
              </a:defRPr>
            </a:lvl1pPr>
          </a:lstStyle>
          <a:p>
            <a:fld id="{DBE5F007-28FD-B845-A833-24BC97E499D9}" type="slidenum">
              <a:rPr lang="uk-UA" altLang="en-US" smtClean="0"/>
              <a:pPr/>
              <a:t>‹#›</a:t>
            </a:fld>
            <a:endParaRPr lang="uk-UA" altLang="en-US"/>
          </a:p>
        </p:txBody>
      </p:sp>
      <p:sp>
        <p:nvSpPr>
          <p:cNvPr id="3" name="Subtitle"/>
          <p:cNvSpPr>
            <a:spLocks noGrp="1"/>
          </p:cNvSpPr>
          <p:nvPr>
            <p:ph type="subTitle" idx="1" hasCustomPrompt="1"/>
          </p:nvPr>
        </p:nvSpPr>
        <p:spPr>
          <a:xfrm>
            <a:off x="540000" y="4279119"/>
            <a:ext cx="5715734" cy="433965"/>
          </a:xfrm>
          <a:prstGeom prst="rect">
            <a:avLst/>
          </a:prstGeom>
        </p:spPr>
        <p:txBody>
          <a:bodyPr wrap="square">
            <a:spAutoFit/>
          </a:bodyPr>
          <a:lstStyle>
            <a:lvl1pPr>
              <a:defRPr lang="en-GB" sz="2400" b="0" i="0" dirty="0">
                <a:solidFill>
                  <a:srgbClr val="EEF2EC"/>
                </a:solidFill>
                <a:latin typeface="Hind Light" panose="02000000000000000000" pitchFamily="2" charset="77"/>
                <a:ea typeface="+mj-ea"/>
                <a:cs typeface="Hind Light" panose="02000000000000000000" pitchFamily="2" charset="77"/>
              </a:defRPr>
            </a:lvl1pPr>
          </a:lstStyle>
          <a:p>
            <a:pPr lvl="0"/>
            <a:r>
              <a:rPr lang="en-US"/>
              <a:t>Click to edit divider subtitle</a:t>
            </a:r>
            <a:endParaRPr lang="en-GB"/>
          </a:p>
        </p:txBody>
      </p:sp>
      <p:sp>
        <p:nvSpPr>
          <p:cNvPr id="2" name="Title"/>
          <p:cNvSpPr>
            <a:spLocks noGrp="1"/>
          </p:cNvSpPr>
          <p:nvPr>
            <p:ph type="ctrTitle" hasCustomPrompt="1"/>
          </p:nvPr>
        </p:nvSpPr>
        <p:spPr>
          <a:xfrm>
            <a:off x="540000" y="2461259"/>
            <a:ext cx="11127883" cy="768224"/>
          </a:xfrm>
        </p:spPr>
        <p:txBody>
          <a:bodyPr lIns="91440" rIns="91440"/>
          <a:lstStyle>
            <a:lvl1pPr algn="l">
              <a:lnSpc>
                <a:spcPct val="104000"/>
              </a:lnSpc>
              <a:defRPr sz="4800">
                <a:solidFill>
                  <a:srgbClr val="EEF2EC"/>
                </a:solidFill>
              </a:defRPr>
            </a:lvl1pPr>
          </a:lstStyle>
          <a:p>
            <a:r>
              <a:rPr lang="en-US"/>
              <a:t>Click here to edit divider text</a:t>
            </a:r>
            <a:endParaRPr lang="en-GB"/>
          </a:p>
        </p:txBody>
      </p:sp>
    </p:spTree>
    <p:extLst>
      <p:ext uri="{BB962C8B-B14F-4D97-AF65-F5344CB8AC3E}">
        <p14:creationId xmlns:p14="http://schemas.microsoft.com/office/powerpoint/2010/main" val="32119982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022 Accent Orange divider">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1" name="ISOC Symbol">
            <a:extLst>
              <a:ext uri="{FF2B5EF4-FFF2-40B4-BE49-F238E27FC236}">
                <a16:creationId xmlns:a16="http://schemas.microsoft.com/office/drawing/2014/main" id="{B1B4F776-F712-0F42-9059-6A1A2DD32B9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3400" y="6195284"/>
            <a:ext cx="344424" cy="3444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Slide Number">
            <a:extLst>
              <a:ext uri="{FF2B5EF4-FFF2-40B4-BE49-F238E27FC236}">
                <a16:creationId xmlns:a16="http://schemas.microsoft.com/office/drawing/2014/main" id="{6419B79A-22E1-A140-BB35-748125B7BF92}"/>
              </a:ext>
            </a:extLst>
          </p:cNvPr>
          <p:cNvSpPr>
            <a:spLocks noGrp="1"/>
          </p:cNvSpPr>
          <p:nvPr>
            <p:ph type="sldNum" sz="quarter" idx="11"/>
          </p:nvPr>
        </p:nvSpPr>
        <p:spPr>
          <a:xfrm>
            <a:off x="8856920" y="6191770"/>
            <a:ext cx="2743200" cy="365125"/>
          </a:xfrm>
        </p:spPr>
        <p:txBody>
          <a:bodyPr/>
          <a:lstStyle>
            <a:lvl1pPr>
              <a:defRPr>
                <a:solidFill>
                  <a:schemeClr val="bg1"/>
                </a:solidFill>
              </a:defRPr>
            </a:lvl1pPr>
          </a:lstStyle>
          <a:p>
            <a:fld id="{DBE5F007-28FD-B845-A833-24BC97E499D9}" type="slidenum">
              <a:rPr lang="uk-UA" altLang="en-US" smtClean="0"/>
              <a:pPr/>
              <a:t>‹#›</a:t>
            </a:fld>
            <a:endParaRPr lang="uk-UA" altLang="en-US"/>
          </a:p>
        </p:txBody>
      </p:sp>
      <p:sp>
        <p:nvSpPr>
          <p:cNvPr id="3" name="Subtitle"/>
          <p:cNvSpPr>
            <a:spLocks noGrp="1"/>
          </p:cNvSpPr>
          <p:nvPr>
            <p:ph type="subTitle" idx="1" hasCustomPrompt="1"/>
          </p:nvPr>
        </p:nvSpPr>
        <p:spPr>
          <a:xfrm>
            <a:off x="540000" y="4279119"/>
            <a:ext cx="5715734" cy="433965"/>
          </a:xfrm>
          <a:prstGeom prst="rect">
            <a:avLst/>
          </a:prstGeom>
        </p:spPr>
        <p:txBody>
          <a:bodyPr wrap="square">
            <a:spAutoFit/>
          </a:bodyPr>
          <a:lstStyle>
            <a:lvl1pPr>
              <a:defRPr lang="en-GB" sz="2400" b="0" i="0" dirty="0">
                <a:solidFill>
                  <a:srgbClr val="EEF2EC"/>
                </a:solidFill>
                <a:latin typeface="Hind Light" panose="02000000000000000000" pitchFamily="2" charset="77"/>
                <a:ea typeface="+mj-ea"/>
                <a:cs typeface="Hind Light" panose="02000000000000000000" pitchFamily="2" charset="77"/>
              </a:defRPr>
            </a:lvl1pPr>
          </a:lstStyle>
          <a:p>
            <a:pPr lvl="0"/>
            <a:r>
              <a:rPr lang="en-US"/>
              <a:t>Click to edit divider subtitle</a:t>
            </a:r>
            <a:endParaRPr lang="en-GB"/>
          </a:p>
        </p:txBody>
      </p:sp>
      <p:sp>
        <p:nvSpPr>
          <p:cNvPr id="8" name="Title">
            <a:extLst>
              <a:ext uri="{FF2B5EF4-FFF2-40B4-BE49-F238E27FC236}">
                <a16:creationId xmlns:a16="http://schemas.microsoft.com/office/drawing/2014/main" id="{15BBDA41-205F-2742-B93C-1ED4DCAD55D2}"/>
              </a:ext>
            </a:extLst>
          </p:cNvPr>
          <p:cNvSpPr>
            <a:spLocks noGrp="1"/>
          </p:cNvSpPr>
          <p:nvPr>
            <p:ph type="ctrTitle" hasCustomPrompt="1"/>
          </p:nvPr>
        </p:nvSpPr>
        <p:spPr>
          <a:xfrm>
            <a:off x="540000" y="2461259"/>
            <a:ext cx="11127883" cy="768224"/>
          </a:xfrm>
        </p:spPr>
        <p:txBody>
          <a:bodyPr lIns="91440" rIns="91440"/>
          <a:lstStyle>
            <a:lvl1pPr algn="l">
              <a:lnSpc>
                <a:spcPct val="104000"/>
              </a:lnSpc>
              <a:defRPr sz="4800">
                <a:solidFill>
                  <a:srgbClr val="EEF2EC"/>
                </a:solidFill>
              </a:defRPr>
            </a:lvl1pPr>
          </a:lstStyle>
          <a:p>
            <a:r>
              <a:rPr lang="en-US"/>
              <a:t>Click here to edit divider text</a:t>
            </a:r>
            <a:endParaRPr lang="en-GB"/>
          </a:p>
        </p:txBody>
      </p:sp>
    </p:spTree>
    <p:extLst>
      <p:ext uri="{BB962C8B-B14F-4D97-AF65-F5344CB8AC3E}">
        <p14:creationId xmlns:p14="http://schemas.microsoft.com/office/powerpoint/2010/main" val="35406187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022 Ground Green divider">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1" name="ISOC Symbol">
            <a:extLst>
              <a:ext uri="{FF2B5EF4-FFF2-40B4-BE49-F238E27FC236}">
                <a16:creationId xmlns:a16="http://schemas.microsoft.com/office/drawing/2014/main" id="{196D39AE-67AE-E14E-81C6-D3D9E0063BE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3400" y="6195284"/>
            <a:ext cx="344424" cy="3444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Slide Number">
            <a:extLst>
              <a:ext uri="{FF2B5EF4-FFF2-40B4-BE49-F238E27FC236}">
                <a16:creationId xmlns:a16="http://schemas.microsoft.com/office/drawing/2014/main" id="{FEB59307-87E7-EE48-AC25-230FBB5A1C5F}"/>
              </a:ext>
            </a:extLst>
          </p:cNvPr>
          <p:cNvSpPr>
            <a:spLocks noGrp="1"/>
          </p:cNvSpPr>
          <p:nvPr>
            <p:ph type="sldNum" sz="quarter" idx="11"/>
          </p:nvPr>
        </p:nvSpPr>
        <p:spPr>
          <a:xfrm>
            <a:off x="8856920" y="6191770"/>
            <a:ext cx="2743200" cy="365125"/>
          </a:xfrm>
        </p:spPr>
        <p:txBody>
          <a:bodyPr/>
          <a:lstStyle>
            <a:lvl1pPr>
              <a:defRPr>
                <a:solidFill>
                  <a:schemeClr val="bg1"/>
                </a:solidFill>
              </a:defRPr>
            </a:lvl1pPr>
          </a:lstStyle>
          <a:p>
            <a:fld id="{DBE5F007-28FD-B845-A833-24BC97E499D9}" type="slidenum">
              <a:rPr lang="uk-UA" altLang="en-US" smtClean="0"/>
              <a:pPr/>
              <a:t>‹#›</a:t>
            </a:fld>
            <a:endParaRPr lang="uk-UA" altLang="en-US">
              <a:solidFill>
                <a:schemeClr val="bg1"/>
              </a:solidFill>
            </a:endParaRPr>
          </a:p>
        </p:txBody>
      </p:sp>
      <p:sp>
        <p:nvSpPr>
          <p:cNvPr id="3" name="Subtitle"/>
          <p:cNvSpPr>
            <a:spLocks noGrp="1"/>
          </p:cNvSpPr>
          <p:nvPr>
            <p:ph type="subTitle" idx="1" hasCustomPrompt="1"/>
          </p:nvPr>
        </p:nvSpPr>
        <p:spPr>
          <a:xfrm>
            <a:off x="540000" y="4279119"/>
            <a:ext cx="5715734" cy="433965"/>
          </a:xfrm>
          <a:prstGeom prst="rect">
            <a:avLst/>
          </a:prstGeom>
        </p:spPr>
        <p:txBody>
          <a:bodyPr wrap="square">
            <a:spAutoFit/>
          </a:bodyPr>
          <a:lstStyle>
            <a:lvl1pPr>
              <a:defRPr lang="en-GB" sz="2400" b="0" i="0" dirty="0">
                <a:solidFill>
                  <a:srgbClr val="EEF2EC"/>
                </a:solidFill>
                <a:latin typeface="Hind Light" panose="02000000000000000000" pitchFamily="2" charset="77"/>
                <a:ea typeface="+mj-ea"/>
                <a:cs typeface="Hind Light" panose="02000000000000000000" pitchFamily="2" charset="77"/>
              </a:defRPr>
            </a:lvl1pPr>
          </a:lstStyle>
          <a:p>
            <a:pPr lvl="0"/>
            <a:r>
              <a:rPr lang="en-US"/>
              <a:t>Click to edit divider subtitle</a:t>
            </a:r>
            <a:endParaRPr lang="en-GB"/>
          </a:p>
        </p:txBody>
      </p:sp>
      <p:sp>
        <p:nvSpPr>
          <p:cNvPr id="8" name="Title">
            <a:extLst>
              <a:ext uri="{FF2B5EF4-FFF2-40B4-BE49-F238E27FC236}">
                <a16:creationId xmlns:a16="http://schemas.microsoft.com/office/drawing/2014/main" id="{15BBDA41-205F-2742-B93C-1ED4DCAD55D2}"/>
              </a:ext>
            </a:extLst>
          </p:cNvPr>
          <p:cNvSpPr>
            <a:spLocks noGrp="1"/>
          </p:cNvSpPr>
          <p:nvPr>
            <p:ph type="ctrTitle" hasCustomPrompt="1"/>
          </p:nvPr>
        </p:nvSpPr>
        <p:spPr>
          <a:xfrm>
            <a:off x="540000" y="2461259"/>
            <a:ext cx="11127883" cy="768224"/>
          </a:xfrm>
        </p:spPr>
        <p:txBody>
          <a:bodyPr lIns="91440" rIns="91440"/>
          <a:lstStyle>
            <a:lvl1pPr algn="l">
              <a:lnSpc>
                <a:spcPct val="104000"/>
              </a:lnSpc>
              <a:defRPr sz="4800">
                <a:solidFill>
                  <a:srgbClr val="EEF2EC"/>
                </a:solidFill>
              </a:defRPr>
            </a:lvl1pPr>
          </a:lstStyle>
          <a:p>
            <a:r>
              <a:rPr lang="en-US"/>
              <a:t>Click here to edit divider text</a:t>
            </a:r>
            <a:endParaRPr lang="en-GB"/>
          </a:p>
        </p:txBody>
      </p:sp>
    </p:spTree>
    <p:extLst>
      <p:ext uri="{BB962C8B-B14F-4D97-AF65-F5344CB8AC3E}">
        <p14:creationId xmlns:p14="http://schemas.microsoft.com/office/powerpoint/2010/main" val="33172910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022 Large Statement Depth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ISOC Symbol">
            <a:extLst>
              <a:ext uri="{FF2B5EF4-FFF2-40B4-BE49-F238E27FC236}">
                <a16:creationId xmlns:a16="http://schemas.microsoft.com/office/drawing/2014/main" id="{BE591B25-402B-894E-B123-A3EEC262BDD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3400" y="6195284"/>
            <a:ext cx="344424" cy="3444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Slide Number">
            <a:extLst>
              <a:ext uri="{FF2B5EF4-FFF2-40B4-BE49-F238E27FC236}">
                <a16:creationId xmlns:a16="http://schemas.microsoft.com/office/drawing/2014/main" id="{E9FE4699-7B30-0F4F-B541-E21F86AAB2FA}"/>
              </a:ext>
            </a:extLst>
          </p:cNvPr>
          <p:cNvSpPr>
            <a:spLocks noGrp="1"/>
          </p:cNvSpPr>
          <p:nvPr>
            <p:ph type="sldNum" sz="quarter" idx="11"/>
          </p:nvPr>
        </p:nvSpPr>
        <p:spPr>
          <a:xfrm>
            <a:off x="8856920" y="6191770"/>
            <a:ext cx="2743200" cy="365125"/>
          </a:xfrm>
        </p:spPr>
        <p:txBody>
          <a:bodyPr/>
          <a:lstStyle>
            <a:lvl1pPr>
              <a:defRPr>
                <a:solidFill>
                  <a:schemeClr val="bg1"/>
                </a:solidFill>
              </a:defRPr>
            </a:lvl1pPr>
          </a:lstStyle>
          <a:p>
            <a:fld id="{DBE5F007-28FD-B845-A833-24BC97E499D9}" type="slidenum">
              <a:rPr lang="uk-UA" altLang="en-US" smtClean="0"/>
              <a:pPr/>
              <a:t>‹#›</a:t>
            </a:fld>
            <a:endParaRPr lang="uk-UA" altLang="en-US">
              <a:solidFill>
                <a:schemeClr val="bg1"/>
              </a:solidFill>
            </a:endParaRPr>
          </a:p>
        </p:txBody>
      </p:sp>
      <p:sp>
        <p:nvSpPr>
          <p:cNvPr id="8" name="Main Content">
            <a:extLst>
              <a:ext uri="{FF2B5EF4-FFF2-40B4-BE49-F238E27FC236}">
                <a16:creationId xmlns:a16="http://schemas.microsoft.com/office/drawing/2014/main" id="{2E0EBDDF-042C-1744-AE46-71F2DF54D880}"/>
              </a:ext>
            </a:extLst>
          </p:cNvPr>
          <p:cNvSpPr>
            <a:spLocks noGrp="1"/>
          </p:cNvSpPr>
          <p:nvPr>
            <p:ph sz="quarter" idx="12"/>
          </p:nvPr>
        </p:nvSpPr>
        <p:spPr>
          <a:xfrm>
            <a:off x="879593" y="2067951"/>
            <a:ext cx="10205749" cy="2799471"/>
          </a:xfrm>
        </p:spPr>
        <p:txBody>
          <a:bodyPr anchor="ctr">
            <a:normAutofit/>
          </a:bodyPr>
          <a:lstStyle>
            <a:lvl1pPr algn="ctr">
              <a:defRPr sz="4800">
                <a:solidFill>
                  <a:schemeClr val="bg1"/>
                </a:solidFill>
              </a:defRPr>
            </a:lvl1pPr>
            <a:lvl2pPr>
              <a:buNone/>
              <a:defRPr/>
            </a:lvl2pPr>
          </a:lstStyle>
          <a:p>
            <a:pPr lvl="0"/>
            <a:r>
              <a:rPr lang="en-US"/>
              <a:t>Click to edit Master text styles</a:t>
            </a:r>
          </a:p>
        </p:txBody>
      </p:sp>
    </p:spTree>
    <p:extLst>
      <p:ext uri="{BB962C8B-B14F-4D97-AF65-F5344CB8AC3E}">
        <p14:creationId xmlns:p14="http://schemas.microsoft.com/office/powerpoint/2010/main" val="34959186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022 Large Statement Accent 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ISOC Symbol">
            <a:extLst>
              <a:ext uri="{FF2B5EF4-FFF2-40B4-BE49-F238E27FC236}">
                <a16:creationId xmlns:a16="http://schemas.microsoft.com/office/drawing/2014/main" id="{F464B3E2-8374-A544-A6C1-E318F6E9172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5168" y="6191770"/>
            <a:ext cx="344424" cy="3444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Slide Number"/>
          <p:cNvSpPr>
            <a:spLocks noGrp="1"/>
          </p:cNvSpPr>
          <p:nvPr>
            <p:ph type="sldNum" sz="quarter" idx="11"/>
          </p:nvPr>
        </p:nvSpPr>
        <p:spPr>
          <a:xfrm>
            <a:off x="8856920" y="6191770"/>
            <a:ext cx="2743200" cy="365125"/>
          </a:xfrm>
        </p:spPr>
        <p:txBody>
          <a:bodyPr/>
          <a:lstStyle>
            <a:lvl1pPr>
              <a:defRPr>
                <a:solidFill>
                  <a:schemeClr val="tx1"/>
                </a:solidFill>
              </a:defRPr>
            </a:lvl1pPr>
          </a:lstStyle>
          <a:p>
            <a:fld id="{DBE5F007-28FD-B845-A833-24BC97E499D9}" type="slidenum">
              <a:rPr lang="uk-UA" altLang="en-US" smtClean="0"/>
              <a:pPr/>
              <a:t>‹#›</a:t>
            </a:fld>
            <a:endParaRPr lang="uk-UA" altLang="en-US">
              <a:solidFill>
                <a:schemeClr val="tx1"/>
              </a:solidFill>
            </a:endParaRPr>
          </a:p>
        </p:txBody>
      </p:sp>
      <p:sp>
        <p:nvSpPr>
          <p:cNvPr id="3" name="Main Content">
            <a:extLst>
              <a:ext uri="{FF2B5EF4-FFF2-40B4-BE49-F238E27FC236}">
                <a16:creationId xmlns:a16="http://schemas.microsoft.com/office/drawing/2014/main" id="{ADF46D6C-541E-9F40-B7AA-4D21FB7F09DE}"/>
              </a:ext>
            </a:extLst>
          </p:cNvPr>
          <p:cNvSpPr>
            <a:spLocks noGrp="1"/>
          </p:cNvSpPr>
          <p:nvPr>
            <p:ph sz="quarter" idx="12"/>
          </p:nvPr>
        </p:nvSpPr>
        <p:spPr>
          <a:xfrm>
            <a:off x="879593" y="2067951"/>
            <a:ext cx="10205749" cy="2799471"/>
          </a:xfrm>
        </p:spPr>
        <p:txBody>
          <a:bodyPr anchor="ctr">
            <a:normAutofit/>
          </a:bodyPr>
          <a:lstStyle>
            <a:lvl1pPr algn="ctr">
              <a:defRPr sz="4800"/>
            </a:lvl1pPr>
            <a:lvl2pPr>
              <a:buNone/>
              <a:defRPr/>
            </a:lvl2pPr>
          </a:lstStyle>
          <a:p>
            <a:pPr lvl="0"/>
            <a:r>
              <a:rPr lang="en-US"/>
              <a:t>Click to edit Master text styles</a:t>
            </a:r>
          </a:p>
        </p:txBody>
      </p:sp>
    </p:spTree>
    <p:extLst>
      <p:ext uri="{BB962C8B-B14F-4D97-AF65-F5344CB8AC3E}">
        <p14:creationId xmlns:p14="http://schemas.microsoft.com/office/powerpoint/2010/main" val="31814443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022 Title and Content">
    <p:spTree>
      <p:nvGrpSpPr>
        <p:cNvPr id="1" name=""/>
        <p:cNvGrpSpPr/>
        <p:nvPr/>
      </p:nvGrpSpPr>
      <p:grpSpPr>
        <a:xfrm>
          <a:off x="0" y="0"/>
          <a:ext cx="0" cy="0"/>
          <a:chOff x="0" y="0"/>
          <a:chExt cx="0" cy="0"/>
        </a:xfrm>
      </p:grpSpPr>
      <p:pic>
        <p:nvPicPr>
          <p:cNvPr id="8" name="ISOC Symbol">
            <a:extLst>
              <a:ext uri="{FF2B5EF4-FFF2-40B4-BE49-F238E27FC236}">
                <a16:creationId xmlns:a16="http://schemas.microsoft.com/office/drawing/2014/main" id="{D81B4F08-7334-2149-9EA5-905CA174316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5168" y="6191770"/>
            <a:ext cx="344424" cy="3444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Slide Number">
            <a:extLst>
              <a:ext uri="{FF2B5EF4-FFF2-40B4-BE49-F238E27FC236}">
                <a16:creationId xmlns:a16="http://schemas.microsoft.com/office/drawing/2014/main" id="{36ED3E37-FF79-FE49-8427-154242BBCB11}"/>
              </a:ext>
            </a:extLst>
          </p:cNvPr>
          <p:cNvSpPr>
            <a:spLocks noGrp="1"/>
          </p:cNvSpPr>
          <p:nvPr>
            <p:ph type="sldNum" sz="quarter" idx="11"/>
          </p:nvPr>
        </p:nvSpPr>
        <p:spPr>
          <a:xfrm>
            <a:off x="8856920" y="6191770"/>
            <a:ext cx="2743200" cy="365125"/>
          </a:xfrm>
        </p:spPr>
        <p:txBody>
          <a:bodyPr/>
          <a:lstStyle>
            <a:lvl1pPr>
              <a:defRPr>
                <a:solidFill>
                  <a:schemeClr val="tx1"/>
                </a:solidFill>
              </a:defRPr>
            </a:lvl1pPr>
          </a:lstStyle>
          <a:p>
            <a:fld id="{DBE5F007-28FD-B845-A833-24BC97E499D9}" type="slidenum">
              <a:rPr lang="uk-UA" altLang="en-US" smtClean="0"/>
              <a:pPr/>
              <a:t>‹#›</a:t>
            </a:fld>
            <a:endParaRPr lang="uk-UA" altLang="en-US">
              <a:solidFill>
                <a:schemeClr val="tx1"/>
              </a:solidFill>
            </a:endParaRPr>
          </a:p>
        </p:txBody>
      </p:sp>
      <p:sp>
        <p:nvSpPr>
          <p:cNvPr id="5" name="Main Content">
            <a:extLst>
              <a:ext uri="{FF2B5EF4-FFF2-40B4-BE49-F238E27FC236}">
                <a16:creationId xmlns:a16="http://schemas.microsoft.com/office/drawing/2014/main" id="{FE6995CB-E8F1-9145-91FB-1FC5F2C24960}"/>
              </a:ext>
            </a:extLst>
          </p:cNvPr>
          <p:cNvSpPr>
            <a:spLocks noGrp="1"/>
          </p:cNvSpPr>
          <p:nvPr>
            <p:ph sz="quarter" idx="12"/>
          </p:nvPr>
        </p:nvSpPr>
        <p:spPr>
          <a:xfrm>
            <a:off x="544132" y="1389380"/>
            <a:ext cx="11115675" cy="4451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5A3D5433-C30F-7B45-99E2-D91CD7AC98DE}"/>
              </a:ext>
            </a:extLst>
          </p:cNvPr>
          <p:cNvSpPr>
            <a:spLocks noGrp="1"/>
          </p:cNvSpPr>
          <p:nvPr>
            <p:ph type="title"/>
          </p:nvPr>
        </p:nvSpPr>
        <p:spPr>
          <a:xfrm>
            <a:off x="541338" y="566739"/>
            <a:ext cx="11109600" cy="563042"/>
          </a:xfrm>
        </p:spPr>
        <p:txBody>
          <a:bodyPr/>
          <a:lstStyle/>
          <a:p>
            <a:r>
              <a:rPr lang="en-US"/>
              <a:t>Click to edit Master title style</a:t>
            </a:r>
          </a:p>
        </p:txBody>
      </p:sp>
    </p:spTree>
    <p:extLst>
      <p:ext uri="{BB962C8B-B14F-4D97-AF65-F5344CB8AC3E}">
        <p14:creationId xmlns:p14="http://schemas.microsoft.com/office/powerpoint/2010/main" val="817572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022 2-column Title and Content">
    <p:spTree>
      <p:nvGrpSpPr>
        <p:cNvPr id="1" name=""/>
        <p:cNvGrpSpPr/>
        <p:nvPr/>
      </p:nvGrpSpPr>
      <p:grpSpPr>
        <a:xfrm>
          <a:off x="0" y="0"/>
          <a:ext cx="0" cy="0"/>
          <a:chOff x="0" y="0"/>
          <a:chExt cx="0" cy="0"/>
        </a:xfrm>
      </p:grpSpPr>
      <p:pic>
        <p:nvPicPr>
          <p:cNvPr id="8" name="ISOC Symbol">
            <a:extLst>
              <a:ext uri="{FF2B5EF4-FFF2-40B4-BE49-F238E27FC236}">
                <a16:creationId xmlns:a16="http://schemas.microsoft.com/office/drawing/2014/main" id="{D81B4F08-7334-2149-9EA5-905CA174316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5168" y="6191770"/>
            <a:ext cx="344424" cy="3444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Slide Number">
            <a:extLst>
              <a:ext uri="{FF2B5EF4-FFF2-40B4-BE49-F238E27FC236}">
                <a16:creationId xmlns:a16="http://schemas.microsoft.com/office/drawing/2014/main" id="{36ED3E37-FF79-FE49-8427-154242BBCB11}"/>
              </a:ext>
            </a:extLst>
          </p:cNvPr>
          <p:cNvSpPr>
            <a:spLocks noGrp="1"/>
          </p:cNvSpPr>
          <p:nvPr>
            <p:ph type="sldNum" sz="quarter" idx="11"/>
          </p:nvPr>
        </p:nvSpPr>
        <p:spPr>
          <a:xfrm>
            <a:off x="8856920" y="6191770"/>
            <a:ext cx="2743200" cy="365125"/>
          </a:xfrm>
        </p:spPr>
        <p:txBody>
          <a:bodyPr/>
          <a:lstStyle>
            <a:lvl1pPr>
              <a:defRPr>
                <a:solidFill>
                  <a:schemeClr val="tx1"/>
                </a:solidFill>
              </a:defRPr>
            </a:lvl1pPr>
          </a:lstStyle>
          <a:p>
            <a:fld id="{DBE5F007-28FD-B845-A833-24BC97E499D9}" type="slidenum">
              <a:rPr lang="uk-UA" altLang="en-US" smtClean="0"/>
              <a:pPr/>
              <a:t>‹#›</a:t>
            </a:fld>
            <a:endParaRPr lang="uk-UA" altLang="en-US">
              <a:solidFill>
                <a:schemeClr val="tx1"/>
              </a:solidFill>
            </a:endParaRPr>
          </a:p>
        </p:txBody>
      </p:sp>
      <p:sp>
        <p:nvSpPr>
          <p:cNvPr id="6" name="Main Content-Right">
            <a:extLst>
              <a:ext uri="{FF2B5EF4-FFF2-40B4-BE49-F238E27FC236}">
                <a16:creationId xmlns:a16="http://schemas.microsoft.com/office/drawing/2014/main" id="{03B27AED-85A0-F24B-81DD-66759D7A43CB}"/>
              </a:ext>
            </a:extLst>
          </p:cNvPr>
          <p:cNvSpPr>
            <a:spLocks noGrp="1"/>
          </p:cNvSpPr>
          <p:nvPr>
            <p:ph sz="quarter" idx="13"/>
          </p:nvPr>
        </p:nvSpPr>
        <p:spPr>
          <a:xfrm>
            <a:off x="6270757" y="1389380"/>
            <a:ext cx="5329363" cy="4451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Main Content-Left">
            <a:extLst>
              <a:ext uri="{FF2B5EF4-FFF2-40B4-BE49-F238E27FC236}">
                <a16:creationId xmlns:a16="http://schemas.microsoft.com/office/drawing/2014/main" id="{FE6995CB-E8F1-9145-91FB-1FC5F2C24960}"/>
              </a:ext>
            </a:extLst>
          </p:cNvPr>
          <p:cNvSpPr>
            <a:spLocks noGrp="1"/>
          </p:cNvSpPr>
          <p:nvPr>
            <p:ph sz="quarter" idx="12"/>
          </p:nvPr>
        </p:nvSpPr>
        <p:spPr>
          <a:xfrm>
            <a:off x="544132" y="1389380"/>
            <a:ext cx="5329363" cy="4451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5A3D5433-C30F-7B45-99E2-D91CD7AC98DE}"/>
              </a:ext>
            </a:extLst>
          </p:cNvPr>
          <p:cNvSpPr>
            <a:spLocks noGrp="1"/>
          </p:cNvSpPr>
          <p:nvPr>
            <p:ph type="title"/>
          </p:nvPr>
        </p:nvSpPr>
        <p:spPr>
          <a:xfrm>
            <a:off x="541338" y="566739"/>
            <a:ext cx="11109600" cy="563042"/>
          </a:xfrm>
        </p:spPr>
        <p:txBody>
          <a:bodyPr/>
          <a:lstStyle/>
          <a:p>
            <a:r>
              <a:rPr lang="en-US"/>
              <a:t>Click to edit Master title style</a:t>
            </a:r>
          </a:p>
        </p:txBody>
      </p:sp>
    </p:spTree>
    <p:extLst>
      <p:ext uri="{BB962C8B-B14F-4D97-AF65-F5344CB8AC3E}">
        <p14:creationId xmlns:p14="http://schemas.microsoft.com/office/powerpoint/2010/main" val="2916660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022 Picture with Caption">
    <p:spTree>
      <p:nvGrpSpPr>
        <p:cNvPr id="1" name=""/>
        <p:cNvGrpSpPr/>
        <p:nvPr/>
      </p:nvGrpSpPr>
      <p:grpSpPr>
        <a:xfrm>
          <a:off x="0" y="0"/>
          <a:ext cx="0" cy="0"/>
          <a:chOff x="0" y="0"/>
          <a:chExt cx="0" cy="0"/>
        </a:xfrm>
      </p:grpSpPr>
      <p:pic>
        <p:nvPicPr>
          <p:cNvPr id="12" name="ISOC Symbol">
            <a:extLst>
              <a:ext uri="{FF2B5EF4-FFF2-40B4-BE49-F238E27FC236}">
                <a16:creationId xmlns:a16="http://schemas.microsoft.com/office/drawing/2014/main" id="{124B8441-C70C-8E4C-A92B-CBD41F5AA90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5168" y="6191770"/>
            <a:ext cx="344424" cy="3444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Slide Number">
            <a:extLst>
              <a:ext uri="{FF2B5EF4-FFF2-40B4-BE49-F238E27FC236}">
                <a16:creationId xmlns:a16="http://schemas.microsoft.com/office/drawing/2014/main" id="{B04A428A-CB40-9B4A-BC0D-90E12859CDB7}"/>
              </a:ext>
            </a:extLst>
          </p:cNvPr>
          <p:cNvSpPr>
            <a:spLocks noGrp="1"/>
          </p:cNvSpPr>
          <p:nvPr>
            <p:ph type="sldNum" sz="quarter" idx="11"/>
          </p:nvPr>
        </p:nvSpPr>
        <p:spPr>
          <a:xfrm>
            <a:off x="8856920" y="6191770"/>
            <a:ext cx="2743200" cy="365125"/>
          </a:xfrm>
        </p:spPr>
        <p:txBody>
          <a:bodyPr/>
          <a:lstStyle>
            <a:lvl1pPr>
              <a:defRPr>
                <a:solidFill>
                  <a:schemeClr val="tx1"/>
                </a:solidFill>
              </a:defRPr>
            </a:lvl1pPr>
          </a:lstStyle>
          <a:p>
            <a:fld id="{DBE5F007-28FD-B845-A833-24BC97E499D9}" type="slidenum">
              <a:rPr lang="uk-UA" altLang="en-US" smtClean="0"/>
              <a:pPr/>
              <a:t>‹#›</a:t>
            </a:fld>
            <a:endParaRPr lang="uk-UA" altLang="en-US">
              <a:solidFill>
                <a:schemeClr val="tx1"/>
              </a:solidFill>
            </a:endParaRPr>
          </a:p>
        </p:txBody>
      </p:sp>
      <p:sp>
        <p:nvSpPr>
          <p:cNvPr id="3" name="Picture Placeholder">
            <a:extLst>
              <a:ext uri="{FF2B5EF4-FFF2-40B4-BE49-F238E27FC236}">
                <a16:creationId xmlns:a16="http://schemas.microsoft.com/office/drawing/2014/main" id="{1004C492-DDD5-E14C-8F97-9F57C2F76282}"/>
              </a:ext>
            </a:extLst>
          </p:cNvPr>
          <p:cNvSpPr>
            <a:spLocks noGrp="1"/>
          </p:cNvSpPr>
          <p:nvPr>
            <p:ph type="pic" idx="1"/>
          </p:nvPr>
        </p:nvSpPr>
        <p:spPr>
          <a:xfrm>
            <a:off x="6305106" y="0"/>
            <a:ext cx="5886893"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Main Content">
            <a:extLst>
              <a:ext uri="{FF2B5EF4-FFF2-40B4-BE49-F238E27FC236}">
                <a16:creationId xmlns:a16="http://schemas.microsoft.com/office/drawing/2014/main" id="{822E8AE2-50D4-754F-844E-C2D1E259E67D}"/>
              </a:ext>
            </a:extLst>
          </p:cNvPr>
          <p:cNvSpPr>
            <a:spLocks noGrp="1"/>
          </p:cNvSpPr>
          <p:nvPr>
            <p:ph sz="quarter" idx="12"/>
          </p:nvPr>
        </p:nvSpPr>
        <p:spPr>
          <a:xfrm>
            <a:off x="548640" y="1389380"/>
            <a:ext cx="5564373" cy="4708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a:extLst>
              <a:ext uri="{FF2B5EF4-FFF2-40B4-BE49-F238E27FC236}">
                <a16:creationId xmlns:a16="http://schemas.microsoft.com/office/drawing/2014/main" id="{CD902B53-9D84-C24C-93E5-6DA34EE3DC51}"/>
              </a:ext>
            </a:extLst>
          </p:cNvPr>
          <p:cNvSpPr>
            <a:spLocks noGrp="1"/>
          </p:cNvSpPr>
          <p:nvPr>
            <p:ph type="title"/>
          </p:nvPr>
        </p:nvSpPr>
        <p:spPr>
          <a:xfrm>
            <a:off x="540771" y="566739"/>
            <a:ext cx="5564373" cy="563042"/>
          </a:xfrm>
        </p:spPr>
        <p:txBody>
          <a:bodyPr/>
          <a:lstStyle/>
          <a:p>
            <a:r>
              <a:rPr lang="en-US"/>
              <a:t>Click to edit Master title style</a:t>
            </a:r>
          </a:p>
        </p:txBody>
      </p:sp>
    </p:spTree>
    <p:extLst>
      <p:ext uri="{BB962C8B-B14F-4D97-AF65-F5344CB8AC3E}">
        <p14:creationId xmlns:p14="http://schemas.microsoft.com/office/powerpoint/2010/main" val="19755028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Slide Number"/>
          <p:cNvSpPr>
            <a:spLocks noGrp="1"/>
          </p:cNvSpPr>
          <p:nvPr>
            <p:ph type="sldNum" sz="quarter" idx="4"/>
          </p:nvPr>
        </p:nvSpPr>
        <p:spPr>
          <a:xfrm>
            <a:off x="8918575" y="6342063"/>
            <a:ext cx="2743200" cy="173037"/>
          </a:xfrm>
          <a:prstGeom prst="rect">
            <a:avLst/>
          </a:prstGeom>
        </p:spPr>
        <p:txBody>
          <a:bodyPr vert="horz" wrap="square" lIns="0" tIns="0" rIns="0" bIns="0" numCol="1" anchor="t" anchorCtr="0" compatLnSpc="1">
            <a:prstTxWarp prst="textNoShape">
              <a:avLst/>
            </a:prstTxWarp>
          </a:bodyPr>
          <a:lstStyle>
            <a:lvl1pPr algn="r">
              <a:defRPr sz="1000"/>
            </a:lvl1pPr>
          </a:lstStyle>
          <a:p>
            <a:fld id="{F4C3A41F-A775-1140-95F7-087AA6C6EBC6}" type="slidenum">
              <a:rPr lang="en-GB" altLang="en-US" noProof="0" smtClean="0"/>
              <a:pPr/>
              <a:t>‹#›</a:t>
            </a:fld>
            <a:endParaRPr lang="en-GB" altLang="en-US" noProof="0"/>
          </a:p>
        </p:txBody>
      </p:sp>
      <p:sp>
        <p:nvSpPr>
          <p:cNvPr id="3" name="Main Text">
            <a:extLst>
              <a:ext uri="{FF2B5EF4-FFF2-40B4-BE49-F238E27FC236}">
                <a16:creationId xmlns:a16="http://schemas.microsoft.com/office/drawing/2014/main" id="{438CC12A-6611-6D4D-A5AD-D4A40ADCC648}"/>
              </a:ext>
            </a:extLst>
          </p:cNvPr>
          <p:cNvSpPr>
            <a:spLocks noGrp="1"/>
          </p:cNvSpPr>
          <p:nvPr>
            <p:ph type="body" idx="1"/>
          </p:nvPr>
        </p:nvSpPr>
        <p:spPr>
          <a:xfrm>
            <a:off x="552174" y="1388182"/>
            <a:ext cx="11639826" cy="46194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cNvSpPr>
            <a:spLocks noGrp="1"/>
          </p:cNvSpPr>
          <p:nvPr>
            <p:ph type="title"/>
          </p:nvPr>
        </p:nvSpPr>
        <p:spPr>
          <a:xfrm>
            <a:off x="541337" y="566739"/>
            <a:ext cx="11628483" cy="603694"/>
          </a:xfrm>
          <a:prstGeom prst="rect">
            <a:avLst/>
          </a:prstGeom>
        </p:spPr>
        <p:txBody>
          <a:bodyPr vert="horz" wrap="square" lIns="0" tIns="0" rIns="0" bIns="0" rtlCol="0" anchor="t" anchorCtr="0">
            <a:noAutofit/>
          </a:bodyPr>
          <a:lstStyle/>
          <a:p>
            <a:r>
              <a:rPr lang="en-US" noProof="0"/>
              <a:t>Click to add a Master title</a:t>
            </a:r>
            <a:endParaRPr lang="en-GB" noProof="0"/>
          </a:p>
        </p:txBody>
      </p:sp>
    </p:spTree>
    <p:extLst>
      <p:ext uri="{BB962C8B-B14F-4D97-AF65-F5344CB8AC3E}">
        <p14:creationId xmlns:p14="http://schemas.microsoft.com/office/powerpoint/2010/main" val="282818577"/>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78" r:id="rId7"/>
    <p:sldLayoutId id="2147483795" r:id="rId8"/>
    <p:sldLayoutId id="2147483786" r:id="rId9"/>
    <p:sldLayoutId id="2147483787" r:id="rId10"/>
    <p:sldLayoutId id="2147483788" r:id="rId11"/>
    <p:sldLayoutId id="2147483789" r:id="rId12"/>
    <p:sldLayoutId id="2147483793" r:id="rId13"/>
    <p:sldLayoutId id="2147483794" r:id="rId14"/>
    <p:sldLayoutId id="2147483796" r:id="rId15"/>
  </p:sldLayoutIdLst>
  <mc:AlternateContent xmlns:mc="http://schemas.openxmlformats.org/markup-compatibility/2006" xmlns:p14="http://schemas.microsoft.com/office/powerpoint/2010/main">
    <mc:Choice Requires="p14">
      <p:transition p14:dur="10"/>
    </mc:Choice>
    <mc:Fallback xmlns="">
      <p:transition/>
    </mc:Fallback>
  </mc:AlternateContent>
  <p:hf hdr="0" dt="0"/>
  <p:txStyles>
    <p:titleStyle>
      <a:lvl1pPr algn="l" rtl="0" eaLnBrk="1" fontAlgn="base" hangingPunct="1">
        <a:lnSpc>
          <a:spcPct val="106000"/>
        </a:lnSpc>
        <a:spcBef>
          <a:spcPct val="0"/>
        </a:spcBef>
        <a:spcAft>
          <a:spcPct val="0"/>
        </a:spcAft>
        <a:defRPr sz="3000" kern="1200" spc="20">
          <a:solidFill>
            <a:schemeClr val="tx2"/>
          </a:solidFill>
          <a:latin typeface="+mj-lt"/>
          <a:ea typeface="ＭＳ Ｐゴシック" charset="-128"/>
          <a:cs typeface="+mj-cs"/>
        </a:defRPr>
      </a:lvl1pPr>
      <a:lvl2pPr algn="l" rtl="0" eaLnBrk="1" fontAlgn="base" hangingPunct="1">
        <a:lnSpc>
          <a:spcPct val="106000"/>
        </a:lnSpc>
        <a:spcBef>
          <a:spcPct val="0"/>
        </a:spcBef>
        <a:spcAft>
          <a:spcPct val="0"/>
        </a:spcAft>
        <a:defRPr sz="2400">
          <a:solidFill>
            <a:schemeClr val="tx2"/>
          </a:solidFill>
          <a:latin typeface="Hind Light" charset="0"/>
          <a:ea typeface="ＭＳ Ｐゴシック" charset="-128"/>
        </a:defRPr>
      </a:lvl2pPr>
      <a:lvl3pPr algn="l" rtl="0" eaLnBrk="1" fontAlgn="base" hangingPunct="1">
        <a:lnSpc>
          <a:spcPct val="106000"/>
        </a:lnSpc>
        <a:spcBef>
          <a:spcPct val="0"/>
        </a:spcBef>
        <a:spcAft>
          <a:spcPct val="0"/>
        </a:spcAft>
        <a:defRPr sz="2400">
          <a:solidFill>
            <a:schemeClr val="tx2"/>
          </a:solidFill>
          <a:latin typeface="Hind Light" charset="0"/>
          <a:ea typeface="ＭＳ Ｐゴシック" charset="-128"/>
        </a:defRPr>
      </a:lvl3pPr>
      <a:lvl4pPr algn="l" rtl="0" eaLnBrk="1" fontAlgn="base" hangingPunct="1">
        <a:lnSpc>
          <a:spcPct val="106000"/>
        </a:lnSpc>
        <a:spcBef>
          <a:spcPct val="0"/>
        </a:spcBef>
        <a:spcAft>
          <a:spcPct val="0"/>
        </a:spcAft>
        <a:defRPr sz="2400">
          <a:solidFill>
            <a:schemeClr val="tx2"/>
          </a:solidFill>
          <a:latin typeface="Hind Light" charset="0"/>
          <a:ea typeface="ＭＳ Ｐゴシック" charset="-128"/>
        </a:defRPr>
      </a:lvl4pPr>
      <a:lvl5pPr algn="l" rtl="0" eaLnBrk="1" fontAlgn="base" hangingPunct="1">
        <a:lnSpc>
          <a:spcPct val="106000"/>
        </a:lnSpc>
        <a:spcBef>
          <a:spcPct val="0"/>
        </a:spcBef>
        <a:spcAft>
          <a:spcPct val="0"/>
        </a:spcAft>
        <a:defRPr sz="2400">
          <a:solidFill>
            <a:schemeClr val="tx2"/>
          </a:solidFill>
          <a:latin typeface="Hind Light" charset="0"/>
          <a:ea typeface="ＭＳ Ｐゴシック" charset="-128"/>
        </a:defRPr>
      </a:lvl5pPr>
      <a:lvl6pPr marL="457200" algn="l" rtl="0" eaLnBrk="1" fontAlgn="base" hangingPunct="1">
        <a:lnSpc>
          <a:spcPct val="106000"/>
        </a:lnSpc>
        <a:spcBef>
          <a:spcPct val="0"/>
        </a:spcBef>
        <a:spcAft>
          <a:spcPct val="0"/>
        </a:spcAft>
        <a:defRPr sz="2400">
          <a:solidFill>
            <a:schemeClr val="tx2"/>
          </a:solidFill>
          <a:latin typeface="Hind Light" charset="0"/>
          <a:ea typeface="ＭＳ Ｐゴシック" charset="-128"/>
        </a:defRPr>
      </a:lvl6pPr>
      <a:lvl7pPr marL="914400" algn="l" rtl="0" eaLnBrk="1" fontAlgn="base" hangingPunct="1">
        <a:lnSpc>
          <a:spcPct val="106000"/>
        </a:lnSpc>
        <a:spcBef>
          <a:spcPct val="0"/>
        </a:spcBef>
        <a:spcAft>
          <a:spcPct val="0"/>
        </a:spcAft>
        <a:defRPr sz="2400">
          <a:solidFill>
            <a:schemeClr val="tx2"/>
          </a:solidFill>
          <a:latin typeface="Hind Light" charset="0"/>
          <a:ea typeface="ＭＳ Ｐゴシック" charset="-128"/>
        </a:defRPr>
      </a:lvl7pPr>
      <a:lvl8pPr marL="1371600" algn="l" rtl="0" eaLnBrk="1" fontAlgn="base" hangingPunct="1">
        <a:lnSpc>
          <a:spcPct val="106000"/>
        </a:lnSpc>
        <a:spcBef>
          <a:spcPct val="0"/>
        </a:spcBef>
        <a:spcAft>
          <a:spcPct val="0"/>
        </a:spcAft>
        <a:defRPr sz="2400">
          <a:solidFill>
            <a:schemeClr val="tx2"/>
          </a:solidFill>
          <a:latin typeface="Hind Light" charset="0"/>
          <a:ea typeface="ＭＳ Ｐゴシック" charset="-128"/>
        </a:defRPr>
      </a:lvl8pPr>
      <a:lvl9pPr marL="1828800" algn="l" rtl="0" eaLnBrk="1" fontAlgn="base" hangingPunct="1">
        <a:lnSpc>
          <a:spcPct val="106000"/>
        </a:lnSpc>
        <a:spcBef>
          <a:spcPct val="0"/>
        </a:spcBef>
        <a:spcAft>
          <a:spcPct val="0"/>
        </a:spcAft>
        <a:defRPr sz="2400">
          <a:solidFill>
            <a:schemeClr val="tx2"/>
          </a:solidFill>
          <a:latin typeface="Hind Light" charset="0"/>
          <a:ea typeface="ＭＳ Ｐゴシック" charset="-128"/>
        </a:defRPr>
      </a:lvl9pPr>
    </p:titleStyle>
    <p:bodyStyle>
      <a:lvl1pPr algn="l" rtl="0" eaLnBrk="1" fontAlgn="base" hangingPunct="1">
        <a:lnSpc>
          <a:spcPct val="106000"/>
        </a:lnSpc>
        <a:spcBef>
          <a:spcPct val="0"/>
        </a:spcBef>
        <a:spcAft>
          <a:spcPts val="0"/>
        </a:spcAft>
        <a:buFont typeface="Arial" charset="0"/>
        <a:defRPr sz="2400" kern="1200" spc="20">
          <a:solidFill>
            <a:schemeClr val="tx1"/>
          </a:solidFill>
          <a:latin typeface="+mn-lt"/>
          <a:ea typeface="Hind Medium" charset="0"/>
          <a:cs typeface="Hind Medium" charset="0"/>
        </a:defRPr>
      </a:lvl1pPr>
      <a:lvl2pPr marL="690563" indent="-227013" algn="l" rtl="0" eaLnBrk="1" fontAlgn="base" hangingPunct="1">
        <a:lnSpc>
          <a:spcPct val="113000"/>
        </a:lnSpc>
        <a:spcBef>
          <a:spcPct val="0"/>
        </a:spcBef>
        <a:spcAft>
          <a:spcPct val="0"/>
        </a:spcAft>
        <a:buFont typeface="Arial" panose="020B0604020202020204" pitchFamily="34" charset="0"/>
        <a:buChar char="•"/>
        <a:tabLst/>
        <a:defRPr sz="2000" kern="1200" spc="20">
          <a:solidFill>
            <a:schemeClr val="tx1"/>
          </a:solidFill>
          <a:latin typeface="+mn-lt"/>
          <a:ea typeface="ＭＳ Ｐゴシック" charset="-128"/>
          <a:cs typeface="+mn-cs"/>
        </a:defRPr>
      </a:lvl2pPr>
      <a:lvl3pPr marL="1147763" indent="-228600" algn="l" rtl="0" eaLnBrk="1" fontAlgn="base" hangingPunct="1">
        <a:lnSpc>
          <a:spcPct val="113000"/>
        </a:lnSpc>
        <a:spcBef>
          <a:spcPct val="0"/>
        </a:spcBef>
        <a:spcAft>
          <a:spcPts val="0"/>
        </a:spcAft>
        <a:buSzPct val="100000"/>
        <a:buFont typeface="Arial" panose="020B0604020202020204" pitchFamily="34" charset="0"/>
        <a:buChar char="•"/>
        <a:tabLst/>
        <a:defRPr sz="1800" kern="1200" spc="20">
          <a:solidFill>
            <a:schemeClr val="tx1"/>
          </a:solidFill>
          <a:latin typeface="+mn-lt"/>
          <a:ea typeface="ＭＳ Ｐゴシック" charset="-128"/>
          <a:cs typeface="+mn-cs"/>
        </a:defRPr>
      </a:lvl3pPr>
      <a:lvl4pPr marL="1603375" indent="-227013" algn="l" rtl="0" eaLnBrk="1" fontAlgn="base" hangingPunct="1">
        <a:lnSpc>
          <a:spcPct val="113000"/>
        </a:lnSpc>
        <a:spcBef>
          <a:spcPct val="0"/>
        </a:spcBef>
        <a:spcAft>
          <a:spcPct val="0"/>
        </a:spcAft>
        <a:buSzPct val="100000"/>
        <a:buFont typeface="Arial" panose="020B0604020202020204" pitchFamily="34" charset="0"/>
        <a:buChar char="•"/>
        <a:tabLst/>
        <a:defRPr sz="1600" kern="1200" spc="20">
          <a:solidFill>
            <a:schemeClr val="tx1"/>
          </a:solidFill>
          <a:latin typeface="+mn-lt"/>
          <a:ea typeface="ＭＳ Ｐゴシック" charset="-128"/>
          <a:cs typeface="+mn-cs"/>
        </a:defRPr>
      </a:lvl4pPr>
      <a:lvl5pPr marL="2060575" indent="-228600" algn="l" rtl="0" eaLnBrk="1" fontAlgn="base" hangingPunct="1">
        <a:lnSpc>
          <a:spcPct val="112000"/>
        </a:lnSpc>
        <a:spcBef>
          <a:spcPct val="0"/>
        </a:spcBef>
        <a:spcAft>
          <a:spcPts val="0"/>
        </a:spcAft>
        <a:buSzPct val="100000"/>
        <a:buFont typeface="Arial" panose="020B0604020202020204" pitchFamily="34" charset="0"/>
        <a:buChar char="•"/>
        <a:tabLst/>
        <a:defRPr sz="1400" kern="1200" spc="20">
          <a:solidFill>
            <a:schemeClr val="tx1"/>
          </a:solidFill>
          <a:latin typeface="+mn-lt"/>
          <a:ea typeface="ＭＳ Ｐゴシック" charset="-128"/>
          <a:cs typeface="+mn-cs"/>
        </a:defRPr>
      </a:lvl5pPr>
      <a:lvl6pPr marL="685800" indent="-228600" algn="l" defTabSz="914400" rtl="0" eaLnBrk="1" latinLnBrk="0" hangingPunct="1">
        <a:lnSpc>
          <a:spcPct val="112000"/>
        </a:lnSpc>
        <a:spcBef>
          <a:spcPts val="0"/>
        </a:spcBef>
        <a:buFont typeface="Arial" panose="020B0604020202020204" pitchFamily="34" charset="0"/>
        <a:buChar char="•"/>
        <a:tabLst/>
        <a:defRPr sz="1800" kern="1200">
          <a:solidFill>
            <a:schemeClr val="tx1"/>
          </a:solidFill>
          <a:latin typeface="+mn-lt"/>
          <a:ea typeface="+mn-ea"/>
          <a:cs typeface="+mn-cs"/>
        </a:defRPr>
      </a:lvl6pPr>
      <a:lvl7pPr marL="914400" indent="-228600" algn="l" defTabSz="914400" rtl="0" eaLnBrk="1" latinLnBrk="0" hangingPunct="1">
        <a:lnSpc>
          <a:spcPct val="112000"/>
        </a:lnSpc>
        <a:spcBef>
          <a:spcPts val="0"/>
        </a:spcBef>
        <a:buFont typeface="Arial" panose="020B0604020202020204" pitchFamily="34" charset="0"/>
        <a:buChar char="•"/>
        <a:tabLst/>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s://pulse.internetsociety.org/wp-content/uploads/2021/11/Internet-Society-Pulse-IRI-Methodology-October-2021-v1.0-Final-EN.pdf"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0.png"/><Relationship Id="rId7"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8.xml"/><Relationship Id="rId1" Type="http://schemas.openxmlformats.org/officeDocument/2006/relationships/slideLayout" Target="../slideLayouts/slideLayout9.xml"/><Relationship Id="rId4" Type="http://schemas.openxmlformats.org/officeDocument/2006/relationships/image" Target="../media/image83.png"/></Relationships>
</file>

<file path=ppt/slides/_rels/slide4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8AD0D3B-578B-5E48-A03E-1D70E177EAEA}"/>
              </a:ext>
            </a:extLst>
          </p:cNvPr>
          <p:cNvSpPr>
            <a:spLocks noGrp="1"/>
          </p:cNvSpPr>
          <p:nvPr>
            <p:ph sz="quarter" idx="12"/>
          </p:nvPr>
        </p:nvSpPr>
        <p:spPr/>
        <p:txBody>
          <a:bodyPr vert="horz" lIns="91440" tIns="45720" rIns="91440" bIns="45720" rtlCol="0" anchor="t">
            <a:normAutofit/>
          </a:bodyPr>
          <a:lstStyle/>
          <a:p>
            <a:r>
              <a:rPr lang="en-US">
                <a:cs typeface="Hind Medium"/>
              </a:rPr>
              <a:t>May 2024</a:t>
            </a:r>
          </a:p>
        </p:txBody>
      </p:sp>
      <p:sp>
        <p:nvSpPr>
          <p:cNvPr id="7" name="Content Placeholder 6">
            <a:extLst>
              <a:ext uri="{FF2B5EF4-FFF2-40B4-BE49-F238E27FC236}">
                <a16:creationId xmlns:a16="http://schemas.microsoft.com/office/drawing/2014/main" id="{B6FA09DE-F739-C741-9EBF-02D46588FE92}"/>
              </a:ext>
            </a:extLst>
          </p:cNvPr>
          <p:cNvSpPr>
            <a:spLocks noGrp="1"/>
          </p:cNvSpPr>
          <p:nvPr>
            <p:ph sz="quarter" idx="13"/>
          </p:nvPr>
        </p:nvSpPr>
        <p:spPr/>
        <p:txBody>
          <a:bodyPr/>
          <a:lstStyle/>
          <a:p>
            <a:r>
              <a:rPr lang="en-US">
                <a:cs typeface="Hind Medium"/>
              </a:rPr>
              <a:t>Robbie Mitchell</a:t>
            </a:r>
            <a:endParaRPr lang="en-US"/>
          </a:p>
          <a:p>
            <a:r>
              <a:rPr lang="en-US">
                <a:cs typeface="Hind Medium"/>
              </a:rPr>
              <a:t>mitchell@isoc.org</a:t>
            </a:r>
          </a:p>
        </p:txBody>
      </p:sp>
      <p:sp>
        <p:nvSpPr>
          <p:cNvPr id="2" name="Title 1">
            <a:extLst>
              <a:ext uri="{FF2B5EF4-FFF2-40B4-BE49-F238E27FC236}">
                <a16:creationId xmlns:a16="http://schemas.microsoft.com/office/drawing/2014/main" id="{A978A0BD-ECE4-1245-8F57-85F2A97729E0}"/>
              </a:ext>
            </a:extLst>
          </p:cNvPr>
          <p:cNvSpPr>
            <a:spLocks noGrp="1"/>
          </p:cNvSpPr>
          <p:nvPr>
            <p:ph type="ctrTitle"/>
          </p:nvPr>
        </p:nvSpPr>
        <p:spPr>
          <a:xfrm>
            <a:off x="540000" y="2708455"/>
            <a:ext cx="6580910" cy="587191"/>
          </a:xfrm>
        </p:spPr>
        <p:txBody>
          <a:bodyPr>
            <a:normAutofit fontScale="90000"/>
          </a:bodyPr>
          <a:lstStyle/>
          <a:p>
            <a:r>
              <a:rPr lang="en-AU" b="1" dirty="0"/>
              <a:t>Indexing Internet Resilience in Central Asia</a:t>
            </a:r>
            <a:endParaRPr lang="en-US" dirty="0">
              <a:ea typeface="ＭＳ Ｐゴシック"/>
            </a:endParaRPr>
          </a:p>
        </p:txBody>
      </p:sp>
    </p:spTree>
    <p:extLst>
      <p:ext uri="{BB962C8B-B14F-4D97-AF65-F5344CB8AC3E}">
        <p14:creationId xmlns:p14="http://schemas.microsoft.com/office/powerpoint/2010/main" val="3348928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ADB0DD-BD83-A8D6-5FE5-51B37F94589A}"/>
              </a:ext>
            </a:extLst>
          </p:cNvPr>
          <p:cNvSpPr>
            <a:spLocks noGrp="1"/>
          </p:cNvSpPr>
          <p:nvPr>
            <p:ph type="sldNum" sz="quarter" idx="11"/>
          </p:nvPr>
        </p:nvSpPr>
        <p:spPr/>
        <p:txBody>
          <a:bodyPr/>
          <a:lstStyle/>
          <a:p>
            <a:fld id="{DBE5F007-28FD-B845-A833-24BC97E499D9}" type="slidenum">
              <a:rPr lang="uk-UA" altLang="en-US" smtClean="0"/>
              <a:pPr/>
              <a:t>10</a:t>
            </a:fld>
            <a:endParaRPr lang="uk-UA" altLang="en-US">
              <a:solidFill>
                <a:schemeClr val="tx1"/>
              </a:solidFill>
            </a:endParaRPr>
          </a:p>
        </p:txBody>
      </p:sp>
      <p:sp>
        <p:nvSpPr>
          <p:cNvPr id="4" name="Content Placeholder 3">
            <a:extLst>
              <a:ext uri="{FF2B5EF4-FFF2-40B4-BE49-F238E27FC236}">
                <a16:creationId xmlns:a16="http://schemas.microsoft.com/office/drawing/2014/main" id="{A05941CC-74CD-74AB-605E-63CEBE88D3B3}"/>
              </a:ext>
            </a:extLst>
          </p:cNvPr>
          <p:cNvSpPr>
            <a:spLocks noGrp="1"/>
          </p:cNvSpPr>
          <p:nvPr>
            <p:ph sz="quarter" idx="12"/>
          </p:nvPr>
        </p:nvSpPr>
        <p:spPr>
          <a:xfrm>
            <a:off x="548640" y="2259106"/>
            <a:ext cx="5995595" cy="3838799"/>
          </a:xfrm>
        </p:spPr>
        <p:txBody>
          <a:bodyPr>
            <a:normAutofit/>
          </a:bodyPr>
          <a:lstStyle/>
          <a:p>
            <a:r>
              <a:rPr lang="en-US" sz="3200" dirty="0"/>
              <a:t>A resilient Internet connection maintains an acceptable level of service despite faults and challenges to normal operation.</a:t>
            </a:r>
          </a:p>
        </p:txBody>
      </p:sp>
      <p:sp>
        <p:nvSpPr>
          <p:cNvPr id="5" name="Title 4">
            <a:extLst>
              <a:ext uri="{FF2B5EF4-FFF2-40B4-BE49-F238E27FC236}">
                <a16:creationId xmlns:a16="http://schemas.microsoft.com/office/drawing/2014/main" id="{31666667-3828-B0FF-DDB0-073A6E990F62}"/>
              </a:ext>
            </a:extLst>
          </p:cNvPr>
          <p:cNvSpPr>
            <a:spLocks noGrp="1"/>
          </p:cNvSpPr>
          <p:nvPr>
            <p:ph type="title"/>
          </p:nvPr>
        </p:nvSpPr>
        <p:spPr/>
        <p:txBody>
          <a:bodyPr/>
          <a:lstStyle/>
          <a:p>
            <a:r>
              <a:rPr lang="en-US" dirty="0"/>
              <a:t>Resilience</a:t>
            </a:r>
          </a:p>
        </p:txBody>
      </p:sp>
      <p:pic>
        <p:nvPicPr>
          <p:cNvPr id="7" name="Picture 6" descr="A library with a sign&#10;&#10;Description automatically generated with medium confidence">
            <a:extLst>
              <a:ext uri="{FF2B5EF4-FFF2-40B4-BE49-F238E27FC236}">
                <a16:creationId xmlns:a16="http://schemas.microsoft.com/office/drawing/2014/main" id="{67EBB2CA-E3EA-B507-29F6-C12F1598FA60}"/>
              </a:ext>
            </a:extLst>
          </p:cNvPr>
          <p:cNvPicPr>
            <a:picLocks noChangeAspect="1"/>
          </p:cNvPicPr>
          <p:nvPr/>
        </p:nvPicPr>
        <p:blipFill rotWithShape="1">
          <a:blip r:embed="rId3"/>
          <a:srcRect l="28981"/>
          <a:stretch/>
        </p:blipFill>
        <p:spPr>
          <a:xfrm>
            <a:off x="6795246" y="453502"/>
            <a:ext cx="7126343" cy="5644403"/>
          </a:xfrm>
          <a:prstGeom prst="rect">
            <a:avLst/>
          </a:prstGeom>
        </p:spPr>
      </p:pic>
    </p:spTree>
    <p:extLst>
      <p:ext uri="{BB962C8B-B14F-4D97-AF65-F5344CB8AC3E}">
        <p14:creationId xmlns:p14="http://schemas.microsoft.com/office/powerpoint/2010/main" val="22987146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C38ED6-9846-0C3E-8230-17DC89B308E3}"/>
              </a:ext>
            </a:extLst>
          </p:cNvPr>
          <p:cNvSpPr>
            <a:spLocks noGrp="1"/>
          </p:cNvSpPr>
          <p:nvPr>
            <p:ph type="sldNum" sz="quarter" idx="11"/>
          </p:nvPr>
        </p:nvSpPr>
        <p:spPr/>
        <p:txBody>
          <a:bodyPr/>
          <a:lstStyle/>
          <a:p>
            <a:fld id="{DBE5F007-28FD-B845-A833-24BC97E499D9}" type="slidenum">
              <a:rPr lang="uk-UA" altLang="en-US" smtClean="0"/>
              <a:pPr/>
              <a:t>11</a:t>
            </a:fld>
            <a:endParaRPr lang="uk-UA" altLang="en-US">
              <a:solidFill>
                <a:schemeClr val="tx1"/>
              </a:solidFill>
            </a:endParaRPr>
          </a:p>
        </p:txBody>
      </p:sp>
      <p:sp>
        <p:nvSpPr>
          <p:cNvPr id="5" name="Content Placeholder 4">
            <a:extLst>
              <a:ext uri="{FF2B5EF4-FFF2-40B4-BE49-F238E27FC236}">
                <a16:creationId xmlns:a16="http://schemas.microsoft.com/office/drawing/2014/main" id="{20B95D55-2DB6-A151-3E4D-66FBCBD62B29}"/>
              </a:ext>
            </a:extLst>
          </p:cNvPr>
          <p:cNvSpPr>
            <a:spLocks noGrp="1"/>
          </p:cNvSpPr>
          <p:nvPr>
            <p:ph sz="quarter" idx="12"/>
          </p:nvPr>
        </p:nvSpPr>
        <p:spPr>
          <a:xfrm>
            <a:off x="544132" y="1250168"/>
            <a:ext cx="11108349" cy="677985"/>
          </a:xfrm>
        </p:spPr>
        <p:txBody>
          <a:bodyPr vert="horz" lIns="91440" tIns="45720" rIns="91440" bIns="45720" rtlCol="0" anchor="t">
            <a:noAutofit/>
          </a:bodyPr>
          <a:lstStyle/>
          <a:p>
            <a:r>
              <a:rPr lang="en-US" sz="2000">
                <a:latin typeface="Arial"/>
                <a:cs typeface="Arial"/>
              </a:rPr>
              <a:t>The framework collates around 30 sets of public metric data that relate to </a:t>
            </a:r>
            <a:r>
              <a:rPr lang="en-US" sz="2000" b="1">
                <a:latin typeface="Arial"/>
                <a:cs typeface="Arial"/>
              </a:rPr>
              <a:t>four pillars</a:t>
            </a:r>
            <a:r>
              <a:rPr lang="en-US" sz="2000">
                <a:latin typeface="Arial"/>
                <a:cs typeface="Arial"/>
              </a:rPr>
              <a:t> of a resilient Internet:</a:t>
            </a:r>
          </a:p>
        </p:txBody>
      </p:sp>
      <p:sp>
        <p:nvSpPr>
          <p:cNvPr id="4" name="Title 3">
            <a:extLst>
              <a:ext uri="{FF2B5EF4-FFF2-40B4-BE49-F238E27FC236}">
                <a16:creationId xmlns:a16="http://schemas.microsoft.com/office/drawing/2014/main" id="{D68B1DE5-C71E-78D3-C63B-49F4ACF1550C}"/>
              </a:ext>
            </a:extLst>
          </p:cNvPr>
          <p:cNvSpPr>
            <a:spLocks noGrp="1"/>
          </p:cNvSpPr>
          <p:nvPr>
            <p:ph type="title"/>
          </p:nvPr>
        </p:nvSpPr>
        <p:spPr/>
        <p:txBody>
          <a:bodyPr/>
          <a:lstStyle/>
          <a:p>
            <a:r>
              <a:rPr lang="en-US"/>
              <a:t>The Internet Resiliency Index (IRI)</a:t>
            </a:r>
          </a:p>
        </p:txBody>
      </p:sp>
      <p:sp>
        <p:nvSpPr>
          <p:cNvPr id="9" name="TextBox 8">
            <a:extLst>
              <a:ext uri="{FF2B5EF4-FFF2-40B4-BE49-F238E27FC236}">
                <a16:creationId xmlns:a16="http://schemas.microsoft.com/office/drawing/2014/main" id="{E158A97C-0179-0937-FB2A-C2A783EB67F6}"/>
              </a:ext>
            </a:extLst>
          </p:cNvPr>
          <p:cNvSpPr txBox="1"/>
          <p:nvPr/>
        </p:nvSpPr>
        <p:spPr>
          <a:xfrm>
            <a:off x="1267327" y="5956730"/>
            <a:ext cx="8412231" cy="800219"/>
          </a:xfrm>
          <a:prstGeom prst="rect">
            <a:avLst/>
          </a:prstGeom>
          <a:noFill/>
        </p:spPr>
        <p:txBody>
          <a:bodyPr wrap="square" lIns="91440" tIns="45720" rIns="91440" bIns="45720" anchor="t">
            <a:spAutoFit/>
          </a:bodyPr>
          <a:lstStyle/>
          <a:p>
            <a:r>
              <a:rPr lang="en-US" sz="1400" b="1" u="sng" dirty="0">
                <a:solidFill>
                  <a:srgbClr val="FFFFFF"/>
                </a:solidFill>
                <a:highlight>
                  <a:srgbClr val="000014"/>
                </a:highlight>
                <a:latin typeface="Hind Light"/>
                <a:ea typeface="ＭＳ Ｐゴシック"/>
                <a:cs typeface="Hind Light"/>
                <a:hlinkClick r:id="rId3">
                  <a:extLst>
                    <a:ext uri="{A12FA001-AC4F-418D-AE19-62706E023703}">
                      <ahyp:hlinkClr xmlns:ahyp="http://schemas.microsoft.com/office/drawing/2018/hyperlinkcolor" val="tx"/>
                    </a:ext>
                  </a:extLst>
                </a:hlinkClick>
              </a:rPr>
              <a:t>Methodology</a:t>
            </a:r>
            <a:r>
              <a:rPr lang="en-US" sz="1400" b="1" u="sng" dirty="0">
                <a:solidFill>
                  <a:srgbClr val="0C1C2C"/>
                </a:solidFill>
                <a:highlight>
                  <a:srgbClr val="000014"/>
                </a:highlight>
                <a:latin typeface="Hind Light"/>
                <a:ea typeface="ＭＳ Ｐゴシック"/>
                <a:cs typeface="Hind Light"/>
                <a:hlinkClick r:id="rId3">
                  <a:extLst>
                    <a:ext uri="{A12FA001-AC4F-418D-AE19-62706E023703}">
                      <ahyp:hlinkClr xmlns:ahyp="http://schemas.microsoft.com/office/drawing/2018/hyperlinkcolor" val="tx"/>
                    </a:ext>
                  </a:extLst>
                </a:hlinkClick>
              </a:rPr>
              <a:t>:</a:t>
            </a:r>
            <a:r>
              <a:rPr lang="en-US" sz="1400" dirty="0">
                <a:solidFill>
                  <a:srgbClr val="FFFFFF"/>
                </a:solidFill>
                <a:highlight>
                  <a:srgbClr val="000014"/>
                </a:highlight>
                <a:latin typeface="Hind Light"/>
                <a:ea typeface="ＭＳ Ｐゴシック"/>
                <a:cs typeface="Hind Light"/>
                <a:hlinkClick r:id="rId3">
                  <a:extLst>
                    <a:ext uri="{A12FA001-AC4F-418D-AE19-62706E023703}">
                      <ahyp:hlinkClr xmlns:ahyp="http://schemas.microsoft.com/office/drawing/2018/hyperlinkcolor" val="tx"/>
                    </a:ext>
                  </a:extLst>
                </a:hlinkClick>
              </a:rPr>
              <a:t> </a:t>
            </a:r>
            <a:r>
              <a:rPr lang="en-US" sz="1400" dirty="0">
                <a:solidFill>
                  <a:srgbClr val="FFFFFF"/>
                </a:solidFill>
                <a:highlight>
                  <a:srgbClr val="000014"/>
                </a:highlight>
                <a:latin typeface="Hind Light"/>
                <a:ea typeface="ＭＳ Ｐゴシック"/>
                <a:cs typeface="Hind Light"/>
              </a:rPr>
              <a:t>https://</a:t>
            </a:r>
            <a:r>
              <a:rPr lang="en-US" sz="1400" dirty="0" err="1">
                <a:solidFill>
                  <a:srgbClr val="FFFFFF"/>
                </a:solidFill>
                <a:highlight>
                  <a:srgbClr val="000014"/>
                </a:highlight>
                <a:latin typeface="Hind Light"/>
                <a:ea typeface="ＭＳ Ｐゴシック"/>
                <a:cs typeface="Hind Light"/>
              </a:rPr>
              <a:t>pulse.internetsociety.org</a:t>
            </a:r>
            <a:r>
              <a:rPr lang="en-US" sz="1400" dirty="0">
                <a:solidFill>
                  <a:srgbClr val="FFFFFF"/>
                </a:solidFill>
                <a:highlight>
                  <a:srgbClr val="000014"/>
                </a:highlight>
                <a:latin typeface="Hind Light"/>
                <a:ea typeface="ＭＳ Ｐゴシック"/>
                <a:cs typeface="Hind Light"/>
              </a:rPr>
              <a:t>/wp-content/uploads/2023/07/Internet-Society-Pulse-IRI-Methodology-July-2023-v2.0-Final-EN.pdf</a:t>
            </a:r>
          </a:p>
          <a:p>
            <a:endParaRPr lang="en-US" dirty="0"/>
          </a:p>
        </p:txBody>
      </p:sp>
      <p:sp>
        <p:nvSpPr>
          <p:cNvPr id="6" name="Rectangle 5">
            <a:extLst>
              <a:ext uri="{FF2B5EF4-FFF2-40B4-BE49-F238E27FC236}">
                <a16:creationId xmlns:a16="http://schemas.microsoft.com/office/drawing/2014/main" id="{65407720-6747-F8F5-F3A1-0EA519BE8184}"/>
              </a:ext>
            </a:extLst>
          </p:cNvPr>
          <p:cNvSpPr/>
          <p:nvPr/>
        </p:nvSpPr>
        <p:spPr>
          <a:xfrm>
            <a:off x="1096108" y="2063262"/>
            <a:ext cx="2028091" cy="3654667"/>
          </a:xfrm>
          <a:prstGeom prst="rect">
            <a:avLst/>
          </a:prstGeom>
          <a:solidFill>
            <a:srgbClr val="3A82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cs typeface="Hind Light"/>
            </a:endParaRPr>
          </a:p>
          <a:p>
            <a:pPr algn="ctr"/>
            <a:r>
              <a:rPr lang="en-US" b="1">
                <a:cs typeface="Hind Light"/>
              </a:rPr>
              <a:t>Infrastructure</a:t>
            </a:r>
            <a:endParaRPr lang="en-US"/>
          </a:p>
          <a:p>
            <a:pPr algn="ctr"/>
            <a:endParaRPr lang="en-US" b="1">
              <a:cs typeface="Hind Light"/>
            </a:endParaRPr>
          </a:p>
          <a:p>
            <a:pPr algn="ctr"/>
            <a:endParaRPr lang="en-US" b="1">
              <a:latin typeface="Hind Light"/>
              <a:cs typeface="Hind Light"/>
            </a:endParaRPr>
          </a:p>
          <a:p>
            <a:pPr algn="ctr"/>
            <a:endParaRPr lang="en-US" b="1">
              <a:latin typeface="Hind Light"/>
              <a:cs typeface="Hind Light"/>
            </a:endParaRPr>
          </a:p>
          <a:p>
            <a:pPr algn="ctr"/>
            <a:endParaRPr lang="en-US">
              <a:latin typeface="Hind Light"/>
              <a:cs typeface="Hind Light"/>
            </a:endParaRPr>
          </a:p>
          <a:p>
            <a:pPr algn="ctr"/>
            <a:r>
              <a:rPr lang="en-US" sz="1600">
                <a:latin typeface="Arial"/>
                <a:cs typeface="Arial"/>
              </a:rPr>
              <a:t>The existence and availability of physical infrastructure that provides Internet</a:t>
            </a:r>
            <a:br>
              <a:rPr lang="en-US" sz="1600">
                <a:latin typeface="Arial"/>
                <a:cs typeface="Arial"/>
              </a:rPr>
            </a:br>
            <a:r>
              <a:rPr lang="en-US" sz="1600">
                <a:latin typeface="Arial"/>
                <a:cs typeface="Arial"/>
              </a:rPr>
              <a:t>connectivity.</a:t>
            </a:r>
            <a:endParaRPr lang="en-US" sz="1600">
              <a:cs typeface="Hind Light"/>
            </a:endParaRPr>
          </a:p>
          <a:p>
            <a:pPr algn="ctr"/>
            <a:endParaRPr lang="en-US">
              <a:cs typeface="Hind Light"/>
            </a:endParaRPr>
          </a:p>
        </p:txBody>
      </p:sp>
      <p:sp>
        <p:nvSpPr>
          <p:cNvPr id="8" name="Rectangle 7">
            <a:extLst>
              <a:ext uri="{FF2B5EF4-FFF2-40B4-BE49-F238E27FC236}">
                <a16:creationId xmlns:a16="http://schemas.microsoft.com/office/drawing/2014/main" id="{6F1F5487-8E75-6F36-16D9-8B74C977C077}"/>
              </a:ext>
            </a:extLst>
          </p:cNvPr>
          <p:cNvSpPr/>
          <p:nvPr/>
        </p:nvSpPr>
        <p:spPr>
          <a:xfrm>
            <a:off x="3719146" y="2063262"/>
            <a:ext cx="2028091" cy="3654667"/>
          </a:xfrm>
          <a:prstGeom prst="rect">
            <a:avLst/>
          </a:prstGeom>
          <a:solidFill>
            <a:srgbClr val="3EB3A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a:cs typeface="Hind Light"/>
            </a:endParaRPr>
          </a:p>
          <a:p>
            <a:pPr algn="ctr"/>
            <a:r>
              <a:rPr lang="en-US" b="1">
                <a:cs typeface="Hind Light"/>
              </a:rPr>
              <a:t>Performance</a:t>
            </a:r>
            <a:endParaRPr lang="en-US"/>
          </a:p>
          <a:p>
            <a:pPr algn="ctr"/>
            <a:endParaRPr lang="en-US" b="1">
              <a:cs typeface="Hind Light"/>
            </a:endParaRPr>
          </a:p>
          <a:p>
            <a:pPr algn="ctr"/>
            <a:endParaRPr lang="en-US" b="1">
              <a:latin typeface="Hind Light"/>
              <a:cs typeface="Hind Light"/>
            </a:endParaRPr>
          </a:p>
          <a:p>
            <a:pPr algn="ctr"/>
            <a:endParaRPr lang="en-US" b="1">
              <a:latin typeface="Hind Light"/>
              <a:cs typeface="Hind Light"/>
            </a:endParaRPr>
          </a:p>
          <a:p>
            <a:pPr algn="ctr"/>
            <a:endParaRPr lang="en-US">
              <a:latin typeface="Hind Light"/>
              <a:cs typeface="Hind Light"/>
            </a:endParaRPr>
          </a:p>
          <a:p>
            <a:pPr algn="ctr"/>
            <a:r>
              <a:rPr lang="en-US" sz="1600">
                <a:latin typeface="Arial"/>
                <a:cs typeface="Arial"/>
              </a:rPr>
              <a:t>The ability of the network to provide end-users with seamless and reliable access to Internet services.</a:t>
            </a:r>
            <a:endParaRPr lang="en-US" sz="1600">
              <a:cs typeface="Hind Light"/>
            </a:endParaRPr>
          </a:p>
          <a:p>
            <a:pPr algn="ctr"/>
            <a:endParaRPr lang="en-US">
              <a:cs typeface="Hind Light"/>
            </a:endParaRPr>
          </a:p>
        </p:txBody>
      </p:sp>
      <p:sp>
        <p:nvSpPr>
          <p:cNvPr id="10" name="Rectangle 9">
            <a:extLst>
              <a:ext uri="{FF2B5EF4-FFF2-40B4-BE49-F238E27FC236}">
                <a16:creationId xmlns:a16="http://schemas.microsoft.com/office/drawing/2014/main" id="{2B77F800-DD15-22A9-DA2B-A5C3546FF019}"/>
              </a:ext>
            </a:extLst>
          </p:cNvPr>
          <p:cNvSpPr/>
          <p:nvPr/>
        </p:nvSpPr>
        <p:spPr>
          <a:xfrm>
            <a:off x="6408127" y="2063262"/>
            <a:ext cx="2028091" cy="3654667"/>
          </a:xfrm>
          <a:prstGeom prst="rect">
            <a:avLst/>
          </a:prstGeom>
          <a:solidFill>
            <a:srgbClr val="EECA4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a:cs typeface="Hind Light"/>
            </a:endParaRPr>
          </a:p>
          <a:p>
            <a:pPr algn="ctr"/>
            <a:r>
              <a:rPr lang="en-US" b="1">
                <a:solidFill>
                  <a:schemeClr val="tx1"/>
                </a:solidFill>
                <a:cs typeface="Hind Light"/>
              </a:rPr>
              <a:t>Security</a:t>
            </a:r>
            <a:endParaRPr lang="en-US">
              <a:solidFill>
                <a:schemeClr val="tx1"/>
              </a:solidFill>
              <a:cs typeface="Hind Light"/>
            </a:endParaRPr>
          </a:p>
          <a:p>
            <a:pPr algn="ctr"/>
            <a:endParaRPr lang="en-US">
              <a:solidFill>
                <a:schemeClr val="tx1"/>
              </a:solidFill>
              <a:cs typeface="Hind Light"/>
            </a:endParaRPr>
          </a:p>
          <a:p>
            <a:pPr algn="ctr"/>
            <a:r>
              <a:rPr lang="en-US" sz="1600">
                <a:solidFill>
                  <a:schemeClr val="tx1"/>
                </a:solidFill>
                <a:latin typeface="Arial"/>
                <a:cs typeface="Arial"/>
              </a:rPr>
              <a:t>The ability of the network to resist intentional or unintentional disruptions through the adoption of security technologies and best practices.</a:t>
            </a:r>
            <a:endParaRPr lang="en-US" sz="1600">
              <a:solidFill>
                <a:schemeClr val="tx1"/>
              </a:solidFill>
              <a:cs typeface="Hind Light"/>
            </a:endParaRPr>
          </a:p>
          <a:p>
            <a:pPr algn="ctr"/>
            <a:endParaRPr lang="en-US">
              <a:solidFill>
                <a:schemeClr val="tx1"/>
              </a:solidFill>
              <a:cs typeface="Hind Light"/>
            </a:endParaRPr>
          </a:p>
        </p:txBody>
      </p:sp>
      <p:sp>
        <p:nvSpPr>
          <p:cNvPr id="11" name="Rectangle 10">
            <a:extLst>
              <a:ext uri="{FF2B5EF4-FFF2-40B4-BE49-F238E27FC236}">
                <a16:creationId xmlns:a16="http://schemas.microsoft.com/office/drawing/2014/main" id="{7AFD0459-85CB-F13F-CF60-CEEE03358510}"/>
              </a:ext>
            </a:extLst>
          </p:cNvPr>
          <p:cNvSpPr/>
          <p:nvPr/>
        </p:nvSpPr>
        <p:spPr>
          <a:xfrm>
            <a:off x="9104434" y="2048608"/>
            <a:ext cx="2028091" cy="3654667"/>
          </a:xfrm>
          <a:prstGeom prst="rect">
            <a:avLst/>
          </a:prstGeom>
          <a:solidFill>
            <a:srgbClr val="7E245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b="1">
              <a:cs typeface="Hind Light"/>
            </a:endParaRPr>
          </a:p>
          <a:p>
            <a:pPr algn="ctr"/>
            <a:r>
              <a:rPr lang="en-US" b="1">
                <a:cs typeface="Hind Light"/>
              </a:rPr>
              <a:t>Market Readiness</a:t>
            </a:r>
            <a:endParaRPr lang="en-US"/>
          </a:p>
          <a:p>
            <a:pPr algn="ctr"/>
            <a:endParaRPr lang="en-US">
              <a:cs typeface="Hind Light"/>
            </a:endParaRPr>
          </a:p>
          <a:p>
            <a:pPr algn="ctr"/>
            <a:r>
              <a:rPr lang="en-US" sz="1600">
                <a:latin typeface="Arial"/>
                <a:cs typeface="Arial"/>
              </a:rPr>
              <a:t>The ability of the market to self-regulate and provide affordable prices to</a:t>
            </a:r>
            <a:br>
              <a:rPr lang="en-US" sz="1600">
                <a:latin typeface="Arial"/>
                <a:cs typeface="Arial"/>
              </a:rPr>
            </a:br>
            <a:r>
              <a:rPr lang="en-US" sz="1600">
                <a:latin typeface="Arial"/>
                <a:cs typeface="Arial"/>
              </a:rPr>
              <a:t>end-users by maintaining a diverse and competitive market.</a:t>
            </a:r>
            <a:endParaRPr lang="en-US" sz="1600">
              <a:cs typeface="Hind Light"/>
            </a:endParaRPr>
          </a:p>
          <a:p>
            <a:pPr algn="ctr"/>
            <a:endParaRPr lang="en-US">
              <a:cs typeface="Hind Light"/>
            </a:endParaRPr>
          </a:p>
        </p:txBody>
      </p:sp>
      <p:sp>
        <p:nvSpPr>
          <p:cNvPr id="3" name="TextBox 2">
            <a:extLst>
              <a:ext uri="{FF2B5EF4-FFF2-40B4-BE49-F238E27FC236}">
                <a16:creationId xmlns:a16="http://schemas.microsoft.com/office/drawing/2014/main" id="{12DEA8A7-D0AF-82D5-8E63-43E3B6C304BC}"/>
              </a:ext>
            </a:extLst>
          </p:cNvPr>
          <p:cNvSpPr txBox="1"/>
          <p:nvPr/>
        </p:nvSpPr>
        <p:spPr>
          <a:xfrm>
            <a:off x="6408127" y="566739"/>
            <a:ext cx="6104964" cy="461665"/>
          </a:xfrm>
          <a:prstGeom prst="rect">
            <a:avLst/>
          </a:prstGeom>
          <a:noFill/>
        </p:spPr>
        <p:txBody>
          <a:bodyPr wrap="square">
            <a:spAutoFit/>
          </a:bodyPr>
          <a:lstStyle/>
          <a:p>
            <a:pPr algn="l" rtl="0" fontAlgn="base">
              <a:spcBef>
                <a:spcPts val="1200"/>
              </a:spcBef>
            </a:pPr>
            <a:r>
              <a:rPr lang="en-US" sz="2400" b="0" i="0" u="none" strike="noStrike" err="1">
                <a:solidFill>
                  <a:srgbClr val="3A82E5"/>
                </a:solidFill>
                <a:effectLst/>
                <a:latin typeface="Arial" panose="020B0604020202020204" pitchFamily="34" charset="0"/>
                <a:cs typeface="Arial" panose="020B0604020202020204" pitchFamily="34" charset="0"/>
              </a:rPr>
              <a:t>pulse.internetsociety.org</a:t>
            </a:r>
            <a:r>
              <a:rPr lang="en-US" sz="2400" b="0" i="0" u="none" strike="noStrike">
                <a:solidFill>
                  <a:srgbClr val="3A82E5"/>
                </a:solidFill>
                <a:effectLst/>
                <a:latin typeface="Arial" panose="020B0604020202020204" pitchFamily="34" charset="0"/>
                <a:cs typeface="Arial" panose="020B0604020202020204" pitchFamily="34" charset="0"/>
              </a:rPr>
              <a:t>/resilience</a:t>
            </a:r>
            <a:r>
              <a:rPr lang="en-US" sz="2400" b="0" i="0">
                <a:solidFill>
                  <a:srgbClr val="3A82E5"/>
                </a:solidFill>
                <a:effectLst/>
                <a:latin typeface="Arial" panose="020B0604020202020204" pitchFamily="34" charset="0"/>
                <a:cs typeface="Arial" panose="020B0604020202020204" pitchFamily="34" charset="0"/>
              </a:rPr>
              <a:t>​</a:t>
            </a:r>
            <a:endParaRPr lang="en-US" sz="2400" b="0" i="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76646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BB824A-216A-1695-308A-3562C6867904}"/>
              </a:ext>
            </a:extLst>
          </p:cNvPr>
          <p:cNvSpPr>
            <a:spLocks noGrp="1"/>
          </p:cNvSpPr>
          <p:nvPr>
            <p:ph type="sldNum" sz="quarter" idx="11"/>
          </p:nvPr>
        </p:nvSpPr>
        <p:spPr/>
        <p:txBody>
          <a:bodyPr/>
          <a:lstStyle/>
          <a:p>
            <a:fld id="{DBE5F007-28FD-B845-A833-24BC97E499D9}" type="slidenum">
              <a:rPr lang="uk-UA" altLang="en-US" smtClean="0"/>
              <a:pPr/>
              <a:t>12</a:t>
            </a:fld>
            <a:endParaRPr lang="uk-UA" altLang="en-US">
              <a:solidFill>
                <a:schemeClr val="tx1"/>
              </a:solidFill>
            </a:endParaRPr>
          </a:p>
        </p:txBody>
      </p:sp>
      <p:sp>
        <p:nvSpPr>
          <p:cNvPr id="3" name="Content Placeholder 2">
            <a:extLst>
              <a:ext uri="{FF2B5EF4-FFF2-40B4-BE49-F238E27FC236}">
                <a16:creationId xmlns:a16="http://schemas.microsoft.com/office/drawing/2014/main" id="{75556E7F-EA44-CBD6-2A00-B1A5964A3C0E}"/>
              </a:ext>
            </a:extLst>
          </p:cNvPr>
          <p:cNvSpPr>
            <a:spLocks noGrp="1"/>
          </p:cNvSpPr>
          <p:nvPr>
            <p:ph sz="quarter" idx="12"/>
          </p:nvPr>
        </p:nvSpPr>
        <p:spPr/>
        <p:txBody>
          <a:bodyPr>
            <a:normAutofit fontScale="92500" lnSpcReduction="10000"/>
          </a:bodyPr>
          <a:lstStyle/>
          <a:p>
            <a:pPr marL="342900" indent="-342900">
              <a:buFont typeface="Arial" panose="020B0604020202020204" pitchFamily="34" charset="0"/>
              <a:buChar char="•"/>
            </a:pPr>
            <a:r>
              <a:rPr lang="en-AU" sz="2400" b="1" dirty="0">
                <a:effectLst/>
                <a:latin typeface="Hind Light" panose="02000000000000000000" pitchFamily="2" charset="77"/>
              </a:rPr>
              <a:t>Relevance</a:t>
            </a:r>
            <a:r>
              <a:rPr lang="en-AU" sz="2400" dirty="0">
                <a:effectLst/>
                <a:latin typeface="Hind Light" panose="02000000000000000000" pitchFamily="2" charset="77"/>
              </a:rPr>
              <a:t>: The indicator should work towards showing an increase or decline in the resilience of the Internet in a selected country. </a:t>
            </a:r>
          </a:p>
          <a:p>
            <a:pPr marL="342900" indent="-342900">
              <a:buFont typeface="Arial" panose="020B0604020202020204" pitchFamily="34" charset="0"/>
              <a:buChar char="•"/>
            </a:pPr>
            <a:r>
              <a:rPr lang="en-AU" sz="2400" b="1" dirty="0">
                <a:effectLst/>
                <a:latin typeface="Hind Light" panose="02000000000000000000" pitchFamily="2" charset="77"/>
              </a:rPr>
              <a:t>Accuracy</a:t>
            </a:r>
            <a:r>
              <a:rPr lang="en-AU" sz="2400" dirty="0">
                <a:effectLst/>
                <a:latin typeface="Hind Light" panose="02000000000000000000" pitchFamily="2" charset="77"/>
              </a:rPr>
              <a:t>: The indicator should correctly estimate or describe the quantities or characteristics they are designed to measure. </a:t>
            </a:r>
          </a:p>
          <a:p>
            <a:pPr marL="342900" indent="-342900">
              <a:buFont typeface="Arial" panose="020B0604020202020204" pitchFamily="34" charset="0"/>
              <a:buChar char="•"/>
            </a:pPr>
            <a:r>
              <a:rPr lang="en-AU" sz="2400" b="1" dirty="0">
                <a:effectLst/>
                <a:latin typeface="Hind Light" panose="02000000000000000000" pitchFamily="2" charset="77"/>
              </a:rPr>
              <a:t>Coverage</a:t>
            </a:r>
            <a:r>
              <a:rPr lang="en-AU" sz="2400" dirty="0">
                <a:effectLst/>
                <a:latin typeface="Hind Light" panose="02000000000000000000" pitchFamily="2" charset="77"/>
              </a:rPr>
              <a:t>: The data should cover as many countries as possible, as the Index is intended to be a global index. An indicator is not included if there is missing data on more than 25% of countries in the Index. </a:t>
            </a:r>
          </a:p>
          <a:p>
            <a:pPr marL="342900" indent="-342900">
              <a:buFont typeface="Arial" panose="020B0604020202020204" pitchFamily="34" charset="0"/>
              <a:buChar char="•"/>
            </a:pPr>
            <a:r>
              <a:rPr lang="en-AU" sz="2400" b="1" dirty="0">
                <a:effectLst/>
                <a:latin typeface="Hind Light" panose="02000000000000000000" pitchFamily="2" charset="77"/>
              </a:rPr>
              <a:t>Freshness</a:t>
            </a:r>
            <a:r>
              <a:rPr lang="en-AU" sz="2400" dirty="0">
                <a:effectLst/>
                <a:latin typeface="Hind Light" panose="02000000000000000000" pitchFamily="2" charset="77"/>
              </a:rPr>
              <a:t>: Any dataset should be at most two years old. Some datasets such as performance or network coverage should be recent. Some other datasets such as number of exits points do not change considerably over years, so it is acceptable to use a dataset which is a year or two old. </a:t>
            </a:r>
          </a:p>
          <a:p>
            <a:pPr marL="342900" indent="-342900">
              <a:buFont typeface="Arial" panose="020B0604020202020204" pitchFamily="34" charset="0"/>
              <a:buChar char="•"/>
            </a:pPr>
            <a:r>
              <a:rPr lang="en-AU" sz="2400" b="1" dirty="0">
                <a:effectLst/>
                <a:latin typeface="Hind Light" panose="02000000000000000000" pitchFamily="2" charset="77"/>
              </a:rPr>
              <a:t>Continuity</a:t>
            </a:r>
            <a:r>
              <a:rPr lang="en-AU" sz="2400" dirty="0">
                <a:effectLst/>
                <a:latin typeface="Hind Light" panose="02000000000000000000" pitchFamily="2" charset="77"/>
              </a:rPr>
              <a:t>: To objectively compare the index over the years, it is important to work with a stable list of indicators, which will provide data consistently over time. </a:t>
            </a:r>
            <a:endParaRPr lang="en-AU" dirty="0">
              <a:effectLst/>
              <a:latin typeface="Hind Light" panose="02000000000000000000" pitchFamily="2" charset="77"/>
            </a:endParaRPr>
          </a:p>
          <a:p>
            <a:endParaRPr lang="en-US" dirty="0"/>
          </a:p>
        </p:txBody>
      </p:sp>
      <p:sp>
        <p:nvSpPr>
          <p:cNvPr id="4" name="Title 3">
            <a:extLst>
              <a:ext uri="{FF2B5EF4-FFF2-40B4-BE49-F238E27FC236}">
                <a16:creationId xmlns:a16="http://schemas.microsoft.com/office/drawing/2014/main" id="{B02DBD74-560E-0EF7-5A80-CC04B427EEB5}"/>
              </a:ext>
            </a:extLst>
          </p:cNvPr>
          <p:cNvSpPr>
            <a:spLocks noGrp="1"/>
          </p:cNvSpPr>
          <p:nvPr>
            <p:ph type="title"/>
          </p:nvPr>
        </p:nvSpPr>
        <p:spPr/>
        <p:txBody>
          <a:bodyPr/>
          <a:lstStyle/>
          <a:p>
            <a:r>
              <a:rPr lang="en-US" dirty="0"/>
              <a:t>Types of indicators</a:t>
            </a:r>
          </a:p>
        </p:txBody>
      </p:sp>
    </p:spTree>
    <p:extLst>
      <p:ext uri="{BB962C8B-B14F-4D97-AF65-F5344CB8AC3E}">
        <p14:creationId xmlns:p14="http://schemas.microsoft.com/office/powerpoint/2010/main" val="66720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BB824A-216A-1695-308A-3562C6867904}"/>
              </a:ext>
            </a:extLst>
          </p:cNvPr>
          <p:cNvSpPr>
            <a:spLocks noGrp="1"/>
          </p:cNvSpPr>
          <p:nvPr>
            <p:ph type="sldNum" sz="quarter" idx="11"/>
          </p:nvPr>
        </p:nvSpPr>
        <p:spPr/>
        <p:txBody>
          <a:bodyPr/>
          <a:lstStyle/>
          <a:p>
            <a:fld id="{DBE5F007-28FD-B845-A833-24BC97E499D9}" type="slidenum">
              <a:rPr lang="uk-UA" altLang="en-US" smtClean="0"/>
              <a:pPr/>
              <a:t>13</a:t>
            </a:fld>
            <a:endParaRPr lang="uk-UA" altLang="en-US">
              <a:solidFill>
                <a:schemeClr val="tx1"/>
              </a:solidFill>
            </a:endParaRPr>
          </a:p>
        </p:txBody>
      </p:sp>
      <p:sp>
        <p:nvSpPr>
          <p:cNvPr id="3" name="Content Placeholder 2">
            <a:extLst>
              <a:ext uri="{FF2B5EF4-FFF2-40B4-BE49-F238E27FC236}">
                <a16:creationId xmlns:a16="http://schemas.microsoft.com/office/drawing/2014/main" id="{75556E7F-EA44-CBD6-2A00-B1A5964A3C0E}"/>
              </a:ext>
            </a:extLst>
          </p:cNvPr>
          <p:cNvSpPr>
            <a:spLocks noGrp="1"/>
          </p:cNvSpPr>
          <p:nvPr>
            <p:ph sz="quarter" idx="12"/>
          </p:nvPr>
        </p:nvSpPr>
        <p:spPr/>
        <p:txBody>
          <a:bodyPr>
            <a:normAutofit lnSpcReduction="10000"/>
          </a:bodyPr>
          <a:lstStyle/>
          <a:p>
            <a:pPr marL="457200" indent="-457200">
              <a:buFont typeface="+mj-lt"/>
              <a:buAutoNum type="arabicPeriod"/>
            </a:pPr>
            <a:r>
              <a:rPr lang="en-AU" b="1" dirty="0">
                <a:effectLst/>
                <a:latin typeface="Hind Light" panose="02000000000000000000" pitchFamily="2" charset="77"/>
              </a:rPr>
              <a:t>Direct indicator</a:t>
            </a:r>
            <a:r>
              <a:rPr lang="en-AU" dirty="0">
                <a:effectLst/>
                <a:latin typeface="Hind Light" panose="02000000000000000000" pitchFamily="2" charset="77"/>
              </a:rPr>
              <a:t>: A direct indicator is a direct measure of an aspect of resilience e.g., percentage of HTTPS adoption, latency, bandwidth, etc. They have a specific unit of measurement, and the raw value can be on different scales depending on what is being measured. </a:t>
            </a:r>
          </a:p>
          <a:p>
            <a:pPr marL="457200" indent="-457200">
              <a:buFont typeface="+mj-lt"/>
              <a:buAutoNum type="arabicPeriod"/>
            </a:pPr>
            <a:r>
              <a:rPr lang="en-AU" b="1" dirty="0">
                <a:effectLst/>
                <a:latin typeface="Hind Light" panose="02000000000000000000" pitchFamily="2" charset="77"/>
              </a:rPr>
              <a:t>Composite indicator</a:t>
            </a:r>
            <a:r>
              <a:rPr lang="en-AU" dirty="0">
                <a:effectLst/>
                <a:latin typeface="Hind Light" panose="02000000000000000000" pitchFamily="2" charset="77"/>
              </a:rPr>
              <a:t>: A composite indicator provides a score, which itself has been derived from multiple other variables. Examples are the MANRS score, EGDI index, Market Concentration, etc. The scale of a composite indicator is usually between 0 and 100. </a:t>
            </a:r>
          </a:p>
          <a:p>
            <a:pPr marL="457200" indent="-457200">
              <a:buFont typeface="+mj-lt"/>
              <a:buAutoNum type="arabicPeriod"/>
            </a:pPr>
            <a:r>
              <a:rPr lang="en-AU" b="1" dirty="0">
                <a:effectLst/>
                <a:latin typeface="Hind Light" panose="02000000000000000000" pitchFamily="2" charset="77"/>
              </a:rPr>
              <a:t>Proxy indicator</a:t>
            </a:r>
            <a:r>
              <a:rPr lang="en-AU" dirty="0">
                <a:effectLst/>
                <a:latin typeface="Hind Light" panose="02000000000000000000" pitchFamily="2" charset="77"/>
              </a:rPr>
              <a:t>: A proxy is used where it is difficult to find a specific metric to measure an aspect of resilience. Proxies can be either direct or composite indicators. For example, the IRI uses “Number of IXPs” and “Number of data </a:t>
            </a:r>
            <a:r>
              <a:rPr lang="en-AU" dirty="0" err="1">
                <a:effectLst/>
                <a:latin typeface="Hind Light" panose="02000000000000000000" pitchFamily="2" charset="77"/>
              </a:rPr>
              <a:t>centers</a:t>
            </a:r>
            <a:r>
              <a:rPr lang="en-AU" dirty="0">
                <a:effectLst/>
                <a:latin typeface="Hind Light" panose="02000000000000000000" pitchFamily="2" charset="77"/>
              </a:rPr>
              <a:t>”, together to quantify the robustness of the local infrastructure. </a:t>
            </a:r>
          </a:p>
          <a:p>
            <a:endParaRPr lang="en-US" dirty="0"/>
          </a:p>
        </p:txBody>
      </p:sp>
      <p:sp>
        <p:nvSpPr>
          <p:cNvPr id="4" name="Title 3">
            <a:extLst>
              <a:ext uri="{FF2B5EF4-FFF2-40B4-BE49-F238E27FC236}">
                <a16:creationId xmlns:a16="http://schemas.microsoft.com/office/drawing/2014/main" id="{B02DBD74-560E-0EF7-5A80-CC04B427EEB5}"/>
              </a:ext>
            </a:extLst>
          </p:cNvPr>
          <p:cNvSpPr>
            <a:spLocks noGrp="1"/>
          </p:cNvSpPr>
          <p:nvPr>
            <p:ph type="title"/>
          </p:nvPr>
        </p:nvSpPr>
        <p:spPr/>
        <p:txBody>
          <a:bodyPr/>
          <a:lstStyle/>
          <a:p>
            <a:r>
              <a:rPr lang="en-US" dirty="0"/>
              <a:t>Types of indicators</a:t>
            </a:r>
          </a:p>
        </p:txBody>
      </p:sp>
    </p:spTree>
    <p:extLst>
      <p:ext uri="{BB962C8B-B14F-4D97-AF65-F5344CB8AC3E}">
        <p14:creationId xmlns:p14="http://schemas.microsoft.com/office/powerpoint/2010/main" val="4302638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E074B1-ADE5-3895-0A1F-B4B511681F83}"/>
              </a:ext>
            </a:extLst>
          </p:cNvPr>
          <p:cNvSpPr>
            <a:spLocks noGrp="1"/>
          </p:cNvSpPr>
          <p:nvPr>
            <p:ph type="sldNum" sz="quarter" idx="11"/>
          </p:nvPr>
        </p:nvSpPr>
        <p:spPr/>
        <p:txBody>
          <a:bodyPr/>
          <a:lstStyle/>
          <a:p>
            <a:fld id="{DBE5F007-28FD-B845-A833-24BC97E499D9}" type="slidenum">
              <a:rPr lang="uk-UA" altLang="en-US" smtClean="0"/>
              <a:pPr/>
              <a:t>14</a:t>
            </a:fld>
            <a:endParaRPr lang="uk-UA" altLang="en-US">
              <a:solidFill>
                <a:schemeClr val="tx1"/>
              </a:solidFill>
            </a:endParaRPr>
          </a:p>
        </p:txBody>
      </p:sp>
      <p:sp>
        <p:nvSpPr>
          <p:cNvPr id="4" name="Title 3">
            <a:extLst>
              <a:ext uri="{FF2B5EF4-FFF2-40B4-BE49-F238E27FC236}">
                <a16:creationId xmlns:a16="http://schemas.microsoft.com/office/drawing/2014/main" id="{F3BE9333-092D-3924-6DA7-E345EC54813B}"/>
              </a:ext>
            </a:extLst>
          </p:cNvPr>
          <p:cNvSpPr>
            <a:spLocks noGrp="1"/>
          </p:cNvSpPr>
          <p:nvPr>
            <p:ph type="title"/>
          </p:nvPr>
        </p:nvSpPr>
        <p:spPr/>
        <p:txBody>
          <a:bodyPr/>
          <a:lstStyle/>
          <a:p>
            <a:r>
              <a:rPr lang="en-US">
                <a:ea typeface="ＭＳ Ｐゴシック"/>
                <a:cs typeface="Hind Light"/>
              </a:rPr>
              <a:t>Internet Resilience — Globally</a:t>
            </a:r>
          </a:p>
          <a:p>
            <a:endParaRPr lang="en-US">
              <a:cs typeface="Hind Light"/>
            </a:endParaRPr>
          </a:p>
        </p:txBody>
      </p:sp>
      <p:pic>
        <p:nvPicPr>
          <p:cNvPr id="5" name="Picture 4" descr="A close-up of a logo&#10;&#10;Description automatically generated">
            <a:extLst>
              <a:ext uri="{FF2B5EF4-FFF2-40B4-BE49-F238E27FC236}">
                <a16:creationId xmlns:a16="http://schemas.microsoft.com/office/drawing/2014/main" id="{8ADEB862-DB1D-27CA-F9B9-C1C3FEA36D3D}"/>
              </a:ext>
            </a:extLst>
          </p:cNvPr>
          <p:cNvPicPr>
            <a:picLocks noChangeAspect="1"/>
          </p:cNvPicPr>
          <p:nvPr/>
        </p:nvPicPr>
        <p:blipFill rotWithShape="1">
          <a:blip r:embed="rId3"/>
          <a:srcRect l="-1363" t="2564" r="44963" b="-5128"/>
          <a:stretch/>
        </p:blipFill>
        <p:spPr>
          <a:xfrm>
            <a:off x="74993" y="959472"/>
            <a:ext cx="9823842" cy="580977"/>
          </a:xfrm>
          <a:prstGeom prst="rect">
            <a:avLst/>
          </a:prstGeom>
        </p:spPr>
      </p:pic>
      <p:pic>
        <p:nvPicPr>
          <p:cNvPr id="7" name="Picture 6">
            <a:extLst>
              <a:ext uri="{FF2B5EF4-FFF2-40B4-BE49-F238E27FC236}">
                <a16:creationId xmlns:a16="http://schemas.microsoft.com/office/drawing/2014/main" id="{320AC4C5-0A09-0136-1CA2-AE3F83C91278}"/>
              </a:ext>
            </a:extLst>
          </p:cNvPr>
          <p:cNvPicPr>
            <a:picLocks noChangeAspect="1"/>
          </p:cNvPicPr>
          <p:nvPr/>
        </p:nvPicPr>
        <p:blipFill>
          <a:blip r:embed="rId4"/>
          <a:stretch>
            <a:fillRect/>
          </a:stretch>
        </p:blipFill>
        <p:spPr>
          <a:xfrm>
            <a:off x="888681" y="1404257"/>
            <a:ext cx="10480199" cy="5453743"/>
          </a:xfrm>
          <a:prstGeom prst="rect">
            <a:avLst/>
          </a:prstGeom>
        </p:spPr>
      </p:pic>
      <p:sp>
        <p:nvSpPr>
          <p:cNvPr id="8" name="TextBox 7">
            <a:extLst>
              <a:ext uri="{FF2B5EF4-FFF2-40B4-BE49-F238E27FC236}">
                <a16:creationId xmlns:a16="http://schemas.microsoft.com/office/drawing/2014/main" id="{27DEF244-C66B-AB19-726D-41CFEA3EE44A}"/>
              </a:ext>
            </a:extLst>
          </p:cNvPr>
          <p:cNvSpPr txBox="1"/>
          <p:nvPr/>
        </p:nvSpPr>
        <p:spPr>
          <a:xfrm>
            <a:off x="6408127" y="566739"/>
            <a:ext cx="6104964" cy="461665"/>
          </a:xfrm>
          <a:prstGeom prst="rect">
            <a:avLst/>
          </a:prstGeom>
          <a:noFill/>
        </p:spPr>
        <p:txBody>
          <a:bodyPr wrap="square">
            <a:spAutoFit/>
          </a:bodyPr>
          <a:lstStyle/>
          <a:p>
            <a:pPr algn="l" rtl="0" fontAlgn="base">
              <a:spcBef>
                <a:spcPts val="1200"/>
              </a:spcBef>
            </a:pPr>
            <a:r>
              <a:rPr lang="en-US" sz="2400" b="0" i="0" u="none" strike="noStrike" err="1">
                <a:solidFill>
                  <a:srgbClr val="3A82E5"/>
                </a:solidFill>
                <a:effectLst/>
                <a:latin typeface="Arial" panose="020B0604020202020204" pitchFamily="34" charset="0"/>
                <a:cs typeface="Arial" panose="020B0604020202020204" pitchFamily="34" charset="0"/>
              </a:rPr>
              <a:t>pulse.internetsociety.org</a:t>
            </a:r>
            <a:r>
              <a:rPr lang="en-US" sz="2400" b="0" i="0" u="none" strike="noStrike">
                <a:solidFill>
                  <a:srgbClr val="3A82E5"/>
                </a:solidFill>
                <a:effectLst/>
                <a:latin typeface="Arial" panose="020B0604020202020204" pitchFamily="34" charset="0"/>
                <a:cs typeface="Arial" panose="020B0604020202020204" pitchFamily="34" charset="0"/>
              </a:rPr>
              <a:t>/resilience</a:t>
            </a:r>
            <a:r>
              <a:rPr lang="en-US" sz="2400" b="0" i="0">
                <a:solidFill>
                  <a:srgbClr val="3A82E5"/>
                </a:solidFill>
                <a:effectLst/>
                <a:latin typeface="Arial" panose="020B0604020202020204" pitchFamily="34" charset="0"/>
                <a:cs typeface="Arial" panose="020B0604020202020204" pitchFamily="34" charset="0"/>
              </a:rPr>
              <a:t>​</a:t>
            </a:r>
            <a:endParaRPr lang="en-US" sz="2400" b="0" i="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6492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E074B1-ADE5-3895-0A1F-B4B511681F83}"/>
              </a:ext>
            </a:extLst>
          </p:cNvPr>
          <p:cNvSpPr>
            <a:spLocks noGrp="1"/>
          </p:cNvSpPr>
          <p:nvPr>
            <p:ph type="sldNum" sz="quarter" idx="11"/>
          </p:nvPr>
        </p:nvSpPr>
        <p:spPr/>
        <p:txBody>
          <a:bodyPr/>
          <a:lstStyle/>
          <a:p>
            <a:fld id="{DBE5F007-28FD-B845-A833-24BC97E499D9}" type="slidenum">
              <a:rPr lang="uk-UA" altLang="en-US" smtClean="0"/>
              <a:pPr/>
              <a:t>15</a:t>
            </a:fld>
            <a:endParaRPr lang="uk-UA" altLang="en-US">
              <a:solidFill>
                <a:schemeClr val="tx1"/>
              </a:solidFill>
            </a:endParaRPr>
          </a:p>
        </p:txBody>
      </p:sp>
      <p:sp>
        <p:nvSpPr>
          <p:cNvPr id="4" name="Title 3">
            <a:extLst>
              <a:ext uri="{FF2B5EF4-FFF2-40B4-BE49-F238E27FC236}">
                <a16:creationId xmlns:a16="http://schemas.microsoft.com/office/drawing/2014/main" id="{F3BE9333-092D-3924-6DA7-E345EC54813B}"/>
              </a:ext>
            </a:extLst>
          </p:cNvPr>
          <p:cNvSpPr>
            <a:spLocks noGrp="1"/>
          </p:cNvSpPr>
          <p:nvPr>
            <p:ph type="title"/>
          </p:nvPr>
        </p:nvSpPr>
        <p:spPr/>
        <p:txBody>
          <a:bodyPr/>
          <a:lstStyle/>
          <a:p>
            <a:r>
              <a:rPr lang="en-US">
                <a:ea typeface="ＭＳ Ｐゴシック"/>
                <a:cs typeface="Hind Light"/>
              </a:rPr>
              <a:t>Overall Internet Resilience — By Region</a:t>
            </a:r>
          </a:p>
          <a:p>
            <a:endParaRPr lang="en-US">
              <a:cs typeface="Hind Light"/>
            </a:endParaRPr>
          </a:p>
        </p:txBody>
      </p:sp>
      <p:pic>
        <p:nvPicPr>
          <p:cNvPr id="10" name="Content Placeholder 9">
            <a:extLst>
              <a:ext uri="{FF2B5EF4-FFF2-40B4-BE49-F238E27FC236}">
                <a16:creationId xmlns:a16="http://schemas.microsoft.com/office/drawing/2014/main" id="{5AA6EDBF-0931-9593-85D6-29C2EA448AE9}"/>
              </a:ext>
            </a:extLst>
          </p:cNvPr>
          <p:cNvPicPr>
            <a:picLocks noGrp="1" noChangeAspect="1"/>
          </p:cNvPicPr>
          <p:nvPr>
            <p:ph sz="quarter" idx="12"/>
          </p:nvPr>
        </p:nvPicPr>
        <p:blipFill rotWithShape="1">
          <a:blip r:embed="rId3"/>
          <a:srcRect t="28833" b="229"/>
          <a:stretch/>
        </p:blipFill>
        <p:spPr>
          <a:xfrm>
            <a:off x="199076" y="2490960"/>
            <a:ext cx="11618882" cy="2327812"/>
          </a:xfrm>
        </p:spPr>
      </p:pic>
      <p:pic>
        <p:nvPicPr>
          <p:cNvPr id="5" name="Picture 4" descr="A close-up of a logo&#10;&#10;Description automatically generated">
            <a:extLst>
              <a:ext uri="{FF2B5EF4-FFF2-40B4-BE49-F238E27FC236}">
                <a16:creationId xmlns:a16="http://schemas.microsoft.com/office/drawing/2014/main" id="{8ADEB862-DB1D-27CA-F9B9-C1C3FEA36D3D}"/>
              </a:ext>
            </a:extLst>
          </p:cNvPr>
          <p:cNvPicPr>
            <a:picLocks noChangeAspect="1"/>
          </p:cNvPicPr>
          <p:nvPr/>
        </p:nvPicPr>
        <p:blipFill rotWithShape="1">
          <a:blip r:embed="rId4"/>
          <a:srcRect l="-1363" t="2564" r="44963" b="-5128"/>
          <a:stretch/>
        </p:blipFill>
        <p:spPr>
          <a:xfrm>
            <a:off x="179718" y="1467216"/>
            <a:ext cx="9823842" cy="580977"/>
          </a:xfrm>
          <a:prstGeom prst="rect">
            <a:avLst/>
          </a:prstGeom>
        </p:spPr>
      </p:pic>
    </p:spTree>
    <p:extLst>
      <p:ext uri="{BB962C8B-B14F-4D97-AF65-F5344CB8AC3E}">
        <p14:creationId xmlns:p14="http://schemas.microsoft.com/office/powerpoint/2010/main" val="2600746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B4CEFB26-873E-E19E-8F0E-E0B0C2025F88}"/>
            </a:ext>
          </a:extLst>
        </p:cNvPr>
        <p:cNvGrpSpPr/>
        <p:nvPr/>
      </p:nvGrpSpPr>
      <p:grpSpPr>
        <a:xfrm>
          <a:off x="0" y="0"/>
          <a:ext cx="0" cy="0"/>
          <a:chOff x="0" y="0"/>
          <a:chExt cx="0" cy="0"/>
        </a:xfrm>
      </p:grpSpPr>
      <p:sp>
        <p:nvSpPr>
          <p:cNvPr id="16" name="Slide Number Placeholder 1">
            <a:extLst>
              <a:ext uri="{FF2B5EF4-FFF2-40B4-BE49-F238E27FC236}">
                <a16:creationId xmlns:a16="http://schemas.microsoft.com/office/drawing/2014/main" id="{83B2E830-9B07-CBA1-FD71-82F6F0FA11A0}"/>
              </a:ext>
            </a:extLst>
          </p:cNvPr>
          <p:cNvSpPr>
            <a:spLocks noGrp="1"/>
          </p:cNvSpPr>
          <p:nvPr>
            <p:ph type="sldNum" sz="quarter" idx="11"/>
          </p:nvPr>
        </p:nvSpPr>
        <p:spPr>
          <a:xfrm>
            <a:off x="8856920" y="6191770"/>
            <a:ext cx="2743200" cy="365125"/>
          </a:xfrm>
        </p:spPr>
        <p:txBody>
          <a:bodyPr/>
          <a:lstStyle/>
          <a:p>
            <a:fld id="{DBE5F007-28FD-B845-A833-24BC97E499D9}" type="slidenum">
              <a:rPr lang="uk-UA" altLang="en-US" smtClean="0"/>
              <a:pPr/>
              <a:t>16</a:t>
            </a:fld>
            <a:endParaRPr lang="uk-UA" altLang="en-US">
              <a:solidFill>
                <a:schemeClr val="tx1"/>
              </a:solidFill>
            </a:endParaRPr>
          </a:p>
        </p:txBody>
      </p:sp>
      <p:sp>
        <p:nvSpPr>
          <p:cNvPr id="17" name="Title 3">
            <a:extLst>
              <a:ext uri="{FF2B5EF4-FFF2-40B4-BE49-F238E27FC236}">
                <a16:creationId xmlns:a16="http://schemas.microsoft.com/office/drawing/2014/main" id="{D93BB85C-4C9C-DFC6-BD85-9D792922591C}"/>
              </a:ext>
            </a:extLst>
          </p:cNvPr>
          <p:cNvSpPr txBox="1">
            <a:spLocks/>
          </p:cNvSpPr>
          <p:nvPr/>
        </p:nvSpPr>
        <p:spPr>
          <a:xfrm>
            <a:off x="541338" y="566739"/>
            <a:ext cx="11109600" cy="563042"/>
          </a:xfrm>
          <a:prstGeom prst="rect">
            <a:avLst/>
          </a:prstGeom>
        </p:spPr>
        <p:txBody>
          <a:bodyPr vert="horz" wrap="square" lIns="0" tIns="0" rIns="0" bIns="0" rtlCol="0" anchor="t" anchorCtr="0">
            <a:noAutofit/>
          </a:bodyPr>
          <a:lstStyle>
            <a:lvl1pPr algn="l" rtl="0" eaLnBrk="1" fontAlgn="base" hangingPunct="1">
              <a:lnSpc>
                <a:spcPct val="106000"/>
              </a:lnSpc>
              <a:spcBef>
                <a:spcPct val="0"/>
              </a:spcBef>
              <a:spcAft>
                <a:spcPct val="0"/>
              </a:spcAft>
              <a:defRPr sz="3000" kern="1200" spc="20">
                <a:solidFill>
                  <a:schemeClr val="tx2"/>
                </a:solidFill>
                <a:latin typeface="+mj-lt"/>
                <a:ea typeface="ＭＳ Ｐゴシック" charset="-128"/>
                <a:cs typeface="+mj-cs"/>
              </a:defRPr>
            </a:lvl1pPr>
            <a:lvl2pPr algn="l" rtl="0" eaLnBrk="1" fontAlgn="base" hangingPunct="1">
              <a:lnSpc>
                <a:spcPct val="106000"/>
              </a:lnSpc>
              <a:spcBef>
                <a:spcPct val="0"/>
              </a:spcBef>
              <a:spcAft>
                <a:spcPct val="0"/>
              </a:spcAft>
              <a:defRPr sz="2400">
                <a:solidFill>
                  <a:schemeClr val="tx2"/>
                </a:solidFill>
                <a:latin typeface="Hind Light" charset="0"/>
                <a:ea typeface="ＭＳ Ｐゴシック" charset="-128"/>
              </a:defRPr>
            </a:lvl2pPr>
            <a:lvl3pPr algn="l" rtl="0" eaLnBrk="1" fontAlgn="base" hangingPunct="1">
              <a:lnSpc>
                <a:spcPct val="106000"/>
              </a:lnSpc>
              <a:spcBef>
                <a:spcPct val="0"/>
              </a:spcBef>
              <a:spcAft>
                <a:spcPct val="0"/>
              </a:spcAft>
              <a:defRPr sz="2400">
                <a:solidFill>
                  <a:schemeClr val="tx2"/>
                </a:solidFill>
                <a:latin typeface="Hind Light" charset="0"/>
                <a:ea typeface="ＭＳ Ｐゴシック" charset="-128"/>
              </a:defRPr>
            </a:lvl3pPr>
            <a:lvl4pPr algn="l" rtl="0" eaLnBrk="1" fontAlgn="base" hangingPunct="1">
              <a:lnSpc>
                <a:spcPct val="106000"/>
              </a:lnSpc>
              <a:spcBef>
                <a:spcPct val="0"/>
              </a:spcBef>
              <a:spcAft>
                <a:spcPct val="0"/>
              </a:spcAft>
              <a:defRPr sz="2400">
                <a:solidFill>
                  <a:schemeClr val="tx2"/>
                </a:solidFill>
                <a:latin typeface="Hind Light" charset="0"/>
                <a:ea typeface="ＭＳ Ｐゴシック" charset="-128"/>
              </a:defRPr>
            </a:lvl4pPr>
            <a:lvl5pPr algn="l" rtl="0" eaLnBrk="1" fontAlgn="base" hangingPunct="1">
              <a:lnSpc>
                <a:spcPct val="106000"/>
              </a:lnSpc>
              <a:spcBef>
                <a:spcPct val="0"/>
              </a:spcBef>
              <a:spcAft>
                <a:spcPct val="0"/>
              </a:spcAft>
              <a:defRPr sz="2400">
                <a:solidFill>
                  <a:schemeClr val="tx2"/>
                </a:solidFill>
                <a:latin typeface="Hind Light" charset="0"/>
                <a:ea typeface="ＭＳ Ｐゴシック" charset="-128"/>
              </a:defRPr>
            </a:lvl5pPr>
            <a:lvl6pPr marL="457200" algn="l" rtl="0" eaLnBrk="1" fontAlgn="base" hangingPunct="1">
              <a:lnSpc>
                <a:spcPct val="106000"/>
              </a:lnSpc>
              <a:spcBef>
                <a:spcPct val="0"/>
              </a:spcBef>
              <a:spcAft>
                <a:spcPct val="0"/>
              </a:spcAft>
              <a:defRPr sz="2400">
                <a:solidFill>
                  <a:schemeClr val="tx2"/>
                </a:solidFill>
                <a:latin typeface="Hind Light" charset="0"/>
                <a:ea typeface="ＭＳ Ｐゴシック" charset="-128"/>
              </a:defRPr>
            </a:lvl6pPr>
            <a:lvl7pPr marL="914400" algn="l" rtl="0" eaLnBrk="1" fontAlgn="base" hangingPunct="1">
              <a:lnSpc>
                <a:spcPct val="106000"/>
              </a:lnSpc>
              <a:spcBef>
                <a:spcPct val="0"/>
              </a:spcBef>
              <a:spcAft>
                <a:spcPct val="0"/>
              </a:spcAft>
              <a:defRPr sz="2400">
                <a:solidFill>
                  <a:schemeClr val="tx2"/>
                </a:solidFill>
                <a:latin typeface="Hind Light" charset="0"/>
                <a:ea typeface="ＭＳ Ｐゴシック" charset="-128"/>
              </a:defRPr>
            </a:lvl7pPr>
            <a:lvl8pPr marL="1371600" algn="l" rtl="0" eaLnBrk="1" fontAlgn="base" hangingPunct="1">
              <a:lnSpc>
                <a:spcPct val="106000"/>
              </a:lnSpc>
              <a:spcBef>
                <a:spcPct val="0"/>
              </a:spcBef>
              <a:spcAft>
                <a:spcPct val="0"/>
              </a:spcAft>
              <a:defRPr sz="2400">
                <a:solidFill>
                  <a:schemeClr val="tx2"/>
                </a:solidFill>
                <a:latin typeface="Hind Light" charset="0"/>
                <a:ea typeface="ＭＳ Ｐゴシック" charset="-128"/>
              </a:defRPr>
            </a:lvl8pPr>
            <a:lvl9pPr marL="1828800" algn="l" rtl="0" eaLnBrk="1" fontAlgn="base" hangingPunct="1">
              <a:lnSpc>
                <a:spcPct val="106000"/>
              </a:lnSpc>
              <a:spcBef>
                <a:spcPct val="0"/>
              </a:spcBef>
              <a:spcAft>
                <a:spcPct val="0"/>
              </a:spcAft>
              <a:defRPr sz="2400">
                <a:solidFill>
                  <a:schemeClr val="tx2"/>
                </a:solidFill>
                <a:latin typeface="Hind Light" charset="0"/>
                <a:ea typeface="ＭＳ Ｐゴシック" charset="-128"/>
              </a:defRPr>
            </a:lvl9pPr>
          </a:lstStyle>
          <a:p>
            <a:r>
              <a:rPr lang="en-US">
                <a:ea typeface="ＭＳ Ｐゴシック"/>
                <a:cs typeface="Hind Light"/>
              </a:rPr>
              <a:t>Overall Internet Resilience — Asia</a:t>
            </a:r>
          </a:p>
        </p:txBody>
      </p:sp>
      <p:pic>
        <p:nvPicPr>
          <p:cNvPr id="18" name="Picture 17" descr="A colorful circle with text&#10;&#10;Description automatically generated">
            <a:extLst>
              <a:ext uri="{FF2B5EF4-FFF2-40B4-BE49-F238E27FC236}">
                <a16:creationId xmlns:a16="http://schemas.microsoft.com/office/drawing/2014/main" id="{79A27457-F1EE-2034-9D8F-3E147AA44D99}"/>
              </a:ext>
            </a:extLst>
          </p:cNvPr>
          <p:cNvPicPr>
            <a:picLocks noChangeAspect="1"/>
          </p:cNvPicPr>
          <p:nvPr/>
        </p:nvPicPr>
        <p:blipFill>
          <a:blip r:embed="rId3"/>
          <a:stretch>
            <a:fillRect/>
          </a:stretch>
        </p:blipFill>
        <p:spPr>
          <a:xfrm>
            <a:off x="409756" y="2551981"/>
            <a:ext cx="2415396" cy="2415396"/>
          </a:xfrm>
          <a:prstGeom prst="rect">
            <a:avLst/>
          </a:prstGeom>
        </p:spPr>
      </p:pic>
      <p:pic>
        <p:nvPicPr>
          <p:cNvPr id="19" name="Picture 18" descr="A colorful circle with text&#10;&#10;Description automatically generated">
            <a:extLst>
              <a:ext uri="{FF2B5EF4-FFF2-40B4-BE49-F238E27FC236}">
                <a16:creationId xmlns:a16="http://schemas.microsoft.com/office/drawing/2014/main" id="{F4B34A2A-B7F0-54FE-CC6F-EE50CC6C241F}"/>
              </a:ext>
            </a:extLst>
          </p:cNvPr>
          <p:cNvPicPr>
            <a:picLocks noChangeAspect="1"/>
          </p:cNvPicPr>
          <p:nvPr/>
        </p:nvPicPr>
        <p:blipFill>
          <a:blip r:embed="rId4"/>
          <a:stretch>
            <a:fillRect/>
          </a:stretch>
        </p:blipFill>
        <p:spPr>
          <a:xfrm>
            <a:off x="2675987" y="2551981"/>
            <a:ext cx="2415396" cy="2415396"/>
          </a:xfrm>
          <a:prstGeom prst="rect">
            <a:avLst/>
          </a:prstGeom>
        </p:spPr>
      </p:pic>
      <p:pic>
        <p:nvPicPr>
          <p:cNvPr id="20" name="Picture 19" descr="A colorful circle with text&#10;&#10;Description automatically generated">
            <a:extLst>
              <a:ext uri="{FF2B5EF4-FFF2-40B4-BE49-F238E27FC236}">
                <a16:creationId xmlns:a16="http://schemas.microsoft.com/office/drawing/2014/main" id="{92C66BE0-4EEC-24FC-140F-0C16B86DD442}"/>
              </a:ext>
            </a:extLst>
          </p:cNvPr>
          <p:cNvPicPr>
            <a:picLocks noChangeAspect="1"/>
          </p:cNvPicPr>
          <p:nvPr/>
        </p:nvPicPr>
        <p:blipFill>
          <a:blip r:embed="rId5"/>
          <a:stretch>
            <a:fillRect/>
          </a:stretch>
        </p:blipFill>
        <p:spPr>
          <a:xfrm>
            <a:off x="4942218" y="2551981"/>
            <a:ext cx="2415396" cy="2415396"/>
          </a:xfrm>
          <a:prstGeom prst="rect">
            <a:avLst/>
          </a:prstGeom>
        </p:spPr>
      </p:pic>
      <p:pic>
        <p:nvPicPr>
          <p:cNvPr id="21" name="Content Placeholder 10" descr="A colorful circle with text&#10;&#10;Description automatically generated">
            <a:extLst>
              <a:ext uri="{FF2B5EF4-FFF2-40B4-BE49-F238E27FC236}">
                <a16:creationId xmlns:a16="http://schemas.microsoft.com/office/drawing/2014/main" id="{F5B9FE5E-E505-A669-FA98-5B79F24F3897}"/>
              </a:ext>
            </a:extLst>
          </p:cNvPr>
          <p:cNvPicPr>
            <a:picLocks noGrp="1" noChangeAspect="1"/>
          </p:cNvPicPr>
          <p:nvPr>
            <p:ph sz="quarter" idx="12"/>
          </p:nvPr>
        </p:nvPicPr>
        <p:blipFill>
          <a:blip r:embed="rId6"/>
          <a:stretch>
            <a:fillRect/>
          </a:stretch>
        </p:blipFill>
        <p:spPr>
          <a:xfrm>
            <a:off x="7208449" y="2551981"/>
            <a:ext cx="2431331" cy="2424142"/>
          </a:xfrm>
        </p:spPr>
      </p:pic>
      <p:pic>
        <p:nvPicPr>
          <p:cNvPr id="22" name="Picture 21" descr="A colorful circle with text&#10;&#10;Description automatically generated">
            <a:extLst>
              <a:ext uri="{FF2B5EF4-FFF2-40B4-BE49-F238E27FC236}">
                <a16:creationId xmlns:a16="http://schemas.microsoft.com/office/drawing/2014/main" id="{E3AE096B-976F-0B30-141D-585EA9E2578F}"/>
              </a:ext>
            </a:extLst>
          </p:cNvPr>
          <p:cNvPicPr>
            <a:picLocks noChangeAspect="1"/>
          </p:cNvPicPr>
          <p:nvPr/>
        </p:nvPicPr>
        <p:blipFill>
          <a:blip r:embed="rId7"/>
          <a:stretch>
            <a:fillRect/>
          </a:stretch>
        </p:blipFill>
        <p:spPr>
          <a:xfrm>
            <a:off x="9489057" y="2551981"/>
            <a:ext cx="2415396" cy="2415396"/>
          </a:xfrm>
          <a:prstGeom prst="rect">
            <a:avLst/>
          </a:prstGeom>
        </p:spPr>
      </p:pic>
      <p:pic>
        <p:nvPicPr>
          <p:cNvPr id="24" name="Picture 23" descr="A close-up of a logo&#10;&#10;Description automatically generated">
            <a:extLst>
              <a:ext uri="{FF2B5EF4-FFF2-40B4-BE49-F238E27FC236}">
                <a16:creationId xmlns:a16="http://schemas.microsoft.com/office/drawing/2014/main" id="{325B3CC4-BF67-67C9-23F2-BD06CE7980E1}"/>
              </a:ext>
            </a:extLst>
          </p:cNvPr>
          <p:cNvPicPr>
            <a:picLocks noChangeAspect="1"/>
          </p:cNvPicPr>
          <p:nvPr/>
        </p:nvPicPr>
        <p:blipFill rotWithShape="1">
          <a:blip r:embed="rId8"/>
          <a:srcRect l="-1363" t="2564" r="44963" b="-5128"/>
          <a:stretch/>
        </p:blipFill>
        <p:spPr>
          <a:xfrm>
            <a:off x="179718" y="1467216"/>
            <a:ext cx="9823842" cy="580977"/>
          </a:xfrm>
          <a:prstGeom prst="rect">
            <a:avLst/>
          </a:prstGeom>
        </p:spPr>
      </p:pic>
      <p:sp>
        <p:nvSpPr>
          <p:cNvPr id="2" name="Rectangle 1">
            <a:extLst>
              <a:ext uri="{FF2B5EF4-FFF2-40B4-BE49-F238E27FC236}">
                <a16:creationId xmlns:a16="http://schemas.microsoft.com/office/drawing/2014/main" id="{04C513A4-691A-660A-ED04-57E7875A0B63}"/>
              </a:ext>
            </a:extLst>
          </p:cNvPr>
          <p:cNvSpPr/>
          <p:nvPr/>
        </p:nvSpPr>
        <p:spPr>
          <a:xfrm>
            <a:off x="9491930" y="2447024"/>
            <a:ext cx="2136477" cy="24168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81135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E074B1-ADE5-3895-0A1F-B4B511681F83}"/>
              </a:ext>
            </a:extLst>
          </p:cNvPr>
          <p:cNvSpPr>
            <a:spLocks noGrp="1"/>
          </p:cNvSpPr>
          <p:nvPr>
            <p:ph type="sldNum" sz="quarter" idx="11"/>
          </p:nvPr>
        </p:nvSpPr>
        <p:spPr/>
        <p:txBody>
          <a:bodyPr/>
          <a:lstStyle/>
          <a:p>
            <a:fld id="{DBE5F007-28FD-B845-A833-24BC97E499D9}" type="slidenum">
              <a:rPr lang="uk-UA" altLang="en-US" smtClean="0"/>
              <a:pPr/>
              <a:t>17</a:t>
            </a:fld>
            <a:endParaRPr lang="uk-UA" altLang="en-US">
              <a:solidFill>
                <a:schemeClr val="tx1"/>
              </a:solidFill>
            </a:endParaRPr>
          </a:p>
        </p:txBody>
      </p:sp>
      <p:sp>
        <p:nvSpPr>
          <p:cNvPr id="7" name="Title 3">
            <a:extLst>
              <a:ext uri="{FF2B5EF4-FFF2-40B4-BE49-F238E27FC236}">
                <a16:creationId xmlns:a16="http://schemas.microsoft.com/office/drawing/2014/main" id="{69D240C5-B170-7133-26F9-C1B09D87A80A}"/>
              </a:ext>
            </a:extLst>
          </p:cNvPr>
          <p:cNvSpPr>
            <a:spLocks noGrp="1"/>
          </p:cNvSpPr>
          <p:nvPr>
            <p:ph type="title"/>
          </p:nvPr>
        </p:nvSpPr>
        <p:spPr>
          <a:xfrm>
            <a:off x="541338" y="566739"/>
            <a:ext cx="11109600" cy="563042"/>
          </a:xfrm>
        </p:spPr>
        <p:txBody>
          <a:bodyPr/>
          <a:lstStyle/>
          <a:p>
            <a:r>
              <a:rPr lang="en-US">
                <a:ea typeface="ＭＳ Ｐゴシック"/>
                <a:cs typeface="Hind Light"/>
              </a:rPr>
              <a:t>Overall Internet Resilience — Central Asia</a:t>
            </a:r>
          </a:p>
          <a:p>
            <a:endParaRPr lang="en-US">
              <a:cs typeface="Hind Light"/>
            </a:endParaRPr>
          </a:p>
        </p:txBody>
      </p:sp>
      <p:pic>
        <p:nvPicPr>
          <p:cNvPr id="14" name="Picture 13" descr="A close-up of a logo&#10;&#10;Description automatically generated">
            <a:extLst>
              <a:ext uri="{FF2B5EF4-FFF2-40B4-BE49-F238E27FC236}">
                <a16:creationId xmlns:a16="http://schemas.microsoft.com/office/drawing/2014/main" id="{898D2C84-1C4B-2F8E-7E8A-87F742C20E64}"/>
              </a:ext>
            </a:extLst>
          </p:cNvPr>
          <p:cNvPicPr>
            <a:picLocks noChangeAspect="1"/>
          </p:cNvPicPr>
          <p:nvPr/>
        </p:nvPicPr>
        <p:blipFill rotWithShape="1">
          <a:blip r:embed="rId3"/>
          <a:srcRect l="-1363" t="2564" r="44963" b="-5128"/>
          <a:stretch/>
        </p:blipFill>
        <p:spPr>
          <a:xfrm>
            <a:off x="179718" y="1467216"/>
            <a:ext cx="9823842" cy="580977"/>
          </a:xfrm>
          <a:prstGeom prst="rect">
            <a:avLst/>
          </a:prstGeom>
        </p:spPr>
      </p:pic>
      <p:pic>
        <p:nvPicPr>
          <p:cNvPr id="4" name="Picture 3" descr="A colorful pie chart with text&#10;&#10;Description automatically generated">
            <a:extLst>
              <a:ext uri="{FF2B5EF4-FFF2-40B4-BE49-F238E27FC236}">
                <a16:creationId xmlns:a16="http://schemas.microsoft.com/office/drawing/2014/main" id="{BA252841-E781-69F1-9356-0D4A59B7FD2C}"/>
              </a:ext>
            </a:extLst>
          </p:cNvPr>
          <p:cNvPicPr>
            <a:picLocks noChangeAspect="1"/>
          </p:cNvPicPr>
          <p:nvPr/>
        </p:nvPicPr>
        <p:blipFill>
          <a:blip r:embed="rId4"/>
          <a:stretch>
            <a:fillRect/>
          </a:stretch>
        </p:blipFill>
        <p:spPr>
          <a:xfrm>
            <a:off x="537804" y="2485937"/>
            <a:ext cx="2331827" cy="2331827"/>
          </a:xfrm>
          <a:prstGeom prst="rect">
            <a:avLst/>
          </a:prstGeom>
        </p:spPr>
      </p:pic>
      <p:pic>
        <p:nvPicPr>
          <p:cNvPr id="5" name="Picture 4" descr="A colorful circle with text&#10;&#10;Description automatically generated">
            <a:extLst>
              <a:ext uri="{FF2B5EF4-FFF2-40B4-BE49-F238E27FC236}">
                <a16:creationId xmlns:a16="http://schemas.microsoft.com/office/drawing/2014/main" id="{48133076-E895-6479-8626-2FE3790C2751}"/>
              </a:ext>
            </a:extLst>
          </p:cNvPr>
          <p:cNvPicPr>
            <a:picLocks noChangeAspect="1"/>
          </p:cNvPicPr>
          <p:nvPr/>
        </p:nvPicPr>
        <p:blipFill>
          <a:blip r:embed="rId5"/>
          <a:stretch>
            <a:fillRect/>
          </a:stretch>
        </p:blipFill>
        <p:spPr>
          <a:xfrm>
            <a:off x="2719568" y="2485936"/>
            <a:ext cx="2331827" cy="2331827"/>
          </a:xfrm>
          <a:prstGeom prst="rect">
            <a:avLst/>
          </a:prstGeom>
        </p:spPr>
      </p:pic>
      <p:pic>
        <p:nvPicPr>
          <p:cNvPr id="6" name="Picture 5" descr="A pie chart with numbers and text&#10;&#10;Description automatically generated">
            <a:extLst>
              <a:ext uri="{FF2B5EF4-FFF2-40B4-BE49-F238E27FC236}">
                <a16:creationId xmlns:a16="http://schemas.microsoft.com/office/drawing/2014/main" id="{DFA6A087-0E41-5AAD-FF66-2824C543E847}"/>
              </a:ext>
            </a:extLst>
          </p:cNvPr>
          <p:cNvPicPr>
            <a:picLocks noChangeAspect="1"/>
          </p:cNvPicPr>
          <p:nvPr/>
        </p:nvPicPr>
        <p:blipFill>
          <a:blip r:embed="rId6"/>
          <a:stretch>
            <a:fillRect/>
          </a:stretch>
        </p:blipFill>
        <p:spPr>
          <a:xfrm>
            <a:off x="4901332" y="2485936"/>
            <a:ext cx="2331827" cy="2331827"/>
          </a:xfrm>
          <a:prstGeom prst="rect">
            <a:avLst/>
          </a:prstGeom>
        </p:spPr>
      </p:pic>
      <p:pic>
        <p:nvPicPr>
          <p:cNvPr id="8" name="Picture 7" descr="A colorful circle with text&#10;&#10;Description automatically generated">
            <a:extLst>
              <a:ext uri="{FF2B5EF4-FFF2-40B4-BE49-F238E27FC236}">
                <a16:creationId xmlns:a16="http://schemas.microsoft.com/office/drawing/2014/main" id="{C1BA4899-2ECB-D60F-B31F-4F9C8FFFBDE2}"/>
              </a:ext>
            </a:extLst>
          </p:cNvPr>
          <p:cNvPicPr>
            <a:picLocks noChangeAspect="1"/>
          </p:cNvPicPr>
          <p:nvPr/>
        </p:nvPicPr>
        <p:blipFill>
          <a:blip r:embed="rId7"/>
          <a:stretch>
            <a:fillRect/>
          </a:stretch>
        </p:blipFill>
        <p:spPr>
          <a:xfrm>
            <a:off x="7083097" y="2485936"/>
            <a:ext cx="2331827" cy="2331827"/>
          </a:xfrm>
          <a:prstGeom prst="rect">
            <a:avLst/>
          </a:prstGeom>
        </p:spPr>
      </p:pic>
      <p:pic>
        <p:nvPicPr>
          <p:cNvPr id="9" name="Picture 8" descr="A colorful circle with text&#10;&#10;Description automatically generated">
            <a:extLst>
              <a:ext uri="{FF2B5EF4-FFF2-40B4-BE49-F238E27FC236}">
                <a16:creationId xmlns:a16="http://schemas.microsoft.com/office/drawing/2014/main" id="{8BDD029B-C64A-99A7-4CB9-6F72E37C5440}"/>
              </a:ext>
            </a:extLst>
          </p:cNvPr>
          <p:cNvPicPr>
            <a:picLocks noChangeAspect="1"/>
          </p:cNvPicPr>
          <p:nvPr/>
        </p:nvPicPr>
        <p:blipFill>
          <a:blip r:embed="rId8"/>
          <a:stretch>
            <a:fillRect/>
          </a:stretch>
        </p:blipFill>
        <p:spPr>
          <a:xfrm>
            <a:off x="9264861" y="2485936"/>
            <a:ext cx="2331827" cy="2331827"/>
          </a:xfrm>
          <a:prstGeom prst="rect">
            <a:avLst/>
          </a:prstGeom>
        </p:spPr>
      </p:pic>
    </p:spTree>
    <p:extLst>
      <p:ext uri="{BB962C8B-B14F-4D97-AF65-F5344CB8AC3E}">
        <p14:creationId xmlns:p14="http://schemas.microsoft.com/office/powerpoint/2010/main" val="588548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 name="Picture 9" descr="A screen shot of a graph&#10;&#10;Description automatically generated">
            <a:extLst>
              <a:ext uri="{FF2B5EF4-FFF2-40B4-BE49-F238E27FC236}">
                <a16:creationId xmlns:a16="http://schemas.microsoft.com/office/drawing/2014/main" id="{1EB74FDA-5151-5D0D-7CB5-E1CC804278B0}"/>
              </a:ext>
            </a:extLst>
          </p:cNvPr>
          <p:cNvPicPr>
            <a:picLocks noChangeAspect="1"/>
          </p:cNvPicPr>
          <p:nvPr/>
        </p:nvPicPr>
        <p:blipFill>
          <a:blip r:embed="rId3"/>
          <a:stretch>
            <a:fillRect/>
          </a:stretch>
        </p:blipFill>
        <p:spPr>
          <a:xfrm>
            <a:off x="111904" y="1097739"/>
            <a:ext cx="11946622" cy="5010944"/>
          </a:xfrm>
          <a:prstGeom prst="rect">
            <a:avLst/>
          </a:prstGeom>
        </p:spPr>
      </p:pic>
      <p:sp>
        <p:nvSpPr>
          <p:cNvPr id="2" name="Slide Number Placeholder 1">
            <a:extLst>
              <a:ext uri="{FF2B5EF4-FFF2-40B4-BE49-F238E27FC236}">
                <a16:creationId xmlns:a16="http://schemas.microsoft.com/office/drawing/2014/main" id="{EA2DB049-DDC9-75B7-2431-934A15051BEF}"/>
              </a:ext>
            </a:extLst>
          </p:cNvPr>
          <p:cNvSpPr>
            <a:spLocks noGrp="1"/>
          </p:cNvSpPr>
          <p:nvPr>
            <p:ph type="sldNum" sz="quarter" idx="11"/>
          </p:nvPr>
        </p:nvSpPr>
        <p:spPr/>
        <p:txBody>
          <a:bodyPr/>
          <a:lstStyle/>
          <a:p>
            <a:fld id="{DBE5F007-28FD-B845-A833-24BC97E499D9}" type="slidenum">
              <a:rPr lang="uk-UA" altLang="en-US" smtClean="0"/>
              <a:pPr/>
              <a:t>18</a:t>
            </a:fld>
            <a:endParaRPr lang="uk-UA" altLang="en-US">
              <a:solidFill>
                <a:schemeClr val="tx1"/>
              </a:solidFill>
            </a:endParaRPr>
          </a:p>
        </p:txBody>
      </p:sp>
      <p:sp>
        <p:nvSpPr>
          <p:cNvPr id="4" name="Title 3">
            <a:extLst>
              <a:ext uri="{FF2B5EF4-FFF2-40B4-BE49-F238E27FC236}">
                <a16:creationId xmlns:a16="http://schemas.microsoft.com/office/drawing/2014/main" id="{995B220F-78B8-59A3-94A5-E4F088C77E3F}"/>
              </a:ext>
            </a:extLst>
          </p:cNvPr>
          <p:cNvSpPr>
            <a:spLocks noGrp="1"/>
          </p:cNvSpPr>
          <p:nvPr>
            <p:ph type="title"/>
          </p:nvPr>
        </p:nvSpPr>
        <p:spPr/>
        <p:txBody>
          <a:bodyPr/>
          <a:lstStyle/>
          <a:p>
            <a:r>
              <a:rPr lang="en-US" dirty="0">
                <a:ea typeface="ＭＳ Ｐゴシック"/>
                <a:cs typeface="Hind Light"/>
              </a:rPr>
              <a:t>Uzbekistan – Internet Resilience Index</a:t>
            </a:r>
          </a:p>
          <a:p>
            <a:endParaRPr lang="en-US" dirty="0">
              <a:cs typeface="Hind Light"/>
            </a:endParaRPr>
          </a:p>
        </p:txBody>
      </p:sp>
      <p:sp>
        <p:nvSpPr>
          <p:cNvPr id="7" name="Rectangle 6">
            <a:extLst>
              <a:ext uri="{FF2B5EF4-FFF2-40B4-BE49-F238E27FC236}">
                <a16:creationId xmlns:a16="http://schemas.microsoft.com/office/drawing/2014/main" id="{E866A212-F53A-E789-582A-373D66F5552A}"/>
              </a:ext>
            </a:extLst>
          </p:cNvPr>
          <p:cNvSpPr/>
          <p:nvPr/>
        </p:nvSpPr>
        <p:spPr>
          <a:xfrm>
            <a:off x="357188" y="6057900"/>
            <a:ext cx="885825" cy="49899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295E79E-A859-F054-A71A-F3E2C4A47FF4}"/>
              </a:ext>
            </a:extLst>
          </p:cNvPr>
          <p:cNvSpPr/>
          <p:nvPr/>
        </p:nvSpPr>
        <p:spPr>
          <a:xfrm>
            <a:off x="169686" y="2158789"/>
            <a:ext cx="2948919" cy="278163"/>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E7D6067-9693-4445-4C9A-D55FC551E968}"/>
              </a:ext>
            </a:extLst>
          </p:cNvPr>
          <p:cNvSpPr/>
          <p:nvPr/>
        </p:nvSpPr>
        <p:spPr>
          <a:xfrm>
            <a:off x="170218" y="2605019"/>
            <a:ext cx="2948919" cy="2781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B2EA70F-86FD-30D4-BC7A-EFAC6F6E8A1E}"/>
              </a:ext>
            </a:extLst>
          </p:cNvPr>
          <p:cNvSpPr/>
          <p:nvPr/>
        </p:nvSpPr>
        <p:spPr>
          <a:xfrm>
            <a:off x="170218" y="1835963"/>
            <a:ext cx="2948919" cy="2781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02DA7D-5E32-851C-639B-46FF16807FBF}"/>
              </a:ext>
            </a:extLst>
          </p:cNvPr>
          <p:cNvSpPr/>
          <p:nvPr/>
        </p:nvSpPr>
        <p:spPr>
          <a:xfrm>
            <a:off x="6096353" y="1834233"/>
            <a:ext cx="2998308" cy="1816273"/>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774AFBA-BF61-CA4D-54A0-A4C510DBB97E}"/>
              </a:ext>
            </a:extLst>
          </p:cNvPr>
          <p:cNvSpPr/>
          <p:nvPr/>
        </p:nvSpPr>
        <p:spPr>
          <a:xfrm>
            <a:off x="9236606" y="2075852"/>
            <a:ext cx="2821920" cy="2146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DF7E0C2-C7AE-4A1F-48AE-84E1CBC283F8}"/>
              </a:ext>
            </a:extLst>
          </p:cNvPr>
          <p:cNvSpPr/>
          <p:nvPr/>
        </p:nvSpPr>
        <p:spPr>
          <a:xfrm>
            <a:off x="9236606" y="3048427"/>
            <a:ext cx="2821920" cy="2146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D377848-B910-7452-05F5-EFDE841D997E}"/>
              </a:ext>
            </a:extLst>
          </p:cNvPr>
          <p:cNvSpPr/>
          <p:nvPr/>
        </p:nvSpPr>
        <p:spPr>
          <a:xfrm>
            <a:off x="170219" y="4361852"/>
            <a:ext cx="2913642" cy="3839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112DCAD-974A-536C-7A70-94B1C651B789}"/>
              </a:ext>
            </a:extLst>
          </p:cNvPr>
          <p:cNvSpPr/>
          <p:nvPr/>
        </p:nvSpPr>
        <p:spPr>
          <a:xfrm>
            <a:off x="6096353" y="4405033"/>
            <a:ext cx="2948919" cy="278163"/>
          </a:xfrm>
          <a:prstGeom prst="rect">
            <a:avLst/>
          </a:prstGeom>
          <a:no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624BCBB-F930-A407-6F88-185C267A0770}"/>
              </a:ext>
            </a:extLst>
          </p:cNvPr>
          <p:cNvSpPr/>
          <p:nvPr/>
        </p:nvSpPr>
        <p:spPr>
          <a:xfrm>
            <a:off x="6096884" y="5069985"/>
            <a:ext cx="2948920" cy="2569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84C33DC-4302-1219-0399-6136D9AE5D7B}"/>
              </a:ext>
            </a:extLst>
          </p:cNvPr>
          <p:cNvSpPr/>
          <p:nvPr/>
        </p:nvSpPr>
        <p:spPr>
          <a:xfrm>
            <a:off x="9236606" y="5069985"/>
            <a:ext cx="2821920" cy="2146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8A96144-79E3-44A0-7EBB-0947CD31CF16}"/>
              </a:ext>
            </a:extLst>
          </p:cNvPr>
          <p:cNvSpPr/>
          <p:nvPr/>
        </p:nvSpPr>
        <p:spPr>
          <a:xfrm>
            <a:off x="9236606" y="5482002"/>
            <a:ext cx="2821920" cy="2146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8679987-1E34-A4DF-DBE8-574B83B828BE}"/>
              </a:ext>
            </a:extLst>
          </p:cNvPr>
          <p:cNvSpPr/>
          <p:nvPr/>
        </p:nvSpPr>
        <p:spPr>
          <a:xfrm>
            <a:off x="157494" y="3536485"/>
            <a:ext cx="2948919" cy="278163"/>
          </a:xfrm>
          <a:prstGeom prst="rect">
            <a:avLst/>
          </a:prstGeom>
          <a:no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79999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descr="A screenshot of a graph&#10;&#10;Description automatically generated">
            <a:extLst>
              <a:ext uri="{FF2B5EF4-FFF2-40B4-BE49-F238E27FC236}">
                <a16:creationId xmlns:a16="http://schemas.microsoft.com/office/drawing/2014/main" id="{4EAC44B5-7242-866B-E3E2-2D1CB0D09DF8}"/>
              </a:ext>
            </a:extLst>
          </p:cNvPr>
          <p:cNvPicPr>
            <a:picLocks noChangeAspect="1"/>
          </p:cNvPicPr>
          <p:nvPr/>
        </p:nvPicPr>
        <p:blipFill>
          <a:blip r:embed="rId3"/>
          <a:stretch>
            <a:fillRect/>
          </a:stretch>
        </p:blipFill>
        <p:spPr>
          <a:xfrm>
            <a:off x="88487" y="1081160"/>
            <a:ext cx="12023047" cy="5043000"/>
          </a:xfrm>
          <a:prstGeom prst="rect">
            <a:avLst/>
          </a:prstGeom>
        </p:spPr>
      </p:pic>
      <p:sp>
        <p:nvSpPr>
          <p:cNvPr id="2" name="Slide Number Placeholder 1">
            <a:extLst>
              <a:ext uri="{FF2B5EF4-FFF2-40B4-BE49-F238E27FC236}">
                <a16:creationId xmlns:a16="http://schemas.microsoft.com/office/drawing/2014/main" id="{EA2DB049-DDC9-75B7-2431-934A15051BEF}"/>
              </a:ext>
            </a:extLst>
          </p:cNvPr>
          <p:cNvSpPr>
            <a:spLocks noGrp="1"/>
          </p:cNvSpPr>
          <p:nvPr>
            <p:ph type="sldNum" sz="quarter" idx="11"/>
          </p:nvPr>
        </p:nvSpPr>
        <p:spPr/>
        <p:txBody>
          <a:bodyPr/>
          <a:lstStyle/>
          <a:p>
            <a:fld id="{DBE5F007-28FD-B845-A833-24BC97E499D9}" type="slidenum">
              <a:rPr lang="uk-UA" altLang="en-US" smtClean="0"/>
              <a:pPr/>
              <a:t>19</a:t>
            </a:fld>
            <a:endParaRPr lang="uk-UA" altLang="en-US">
              <a:solidFill>
                <a:schemeClr val="tx1"/>
              </a:solidFill>
            </a:endParaRPr>
          </a:p>
        </p:txBody>
      </p:sp>
      <p:sp>
        <p:nvSpPr>
          <p:cNvPr id="4" name="Title 3">
            <a:extLst>
              <a:ext uri="{FF2B5EF4-FFF2-40B4-BE49-F238E27FC236}">
                <a16:creationId xmlns:a16="http://schemas.microsoft.com/office/drawing/2014/main" id="{995B220F-78B8-59A3-94A5-E4F088C77E3F}"/>
              </a:ext>
            </a:extLst>
          </p:cNvPr>
          <p:cNvSpPr>
            <a:spLocks noGrp="1"/>
          </p:cNvSpPr>
          <p:nvPr>
            <p:ph type="title"/>
          </p:nvPr>
        </p:nvSpPr>
        <p:spPr/>
        <p:txBody>
          <a:bodyPr/>
          <a:lstStyle/>
          <a:p>
            <a:r>
              <a:rPr lang="en-US" dirty="0">
                <a:ea typeface="ＭＳ Ｐゴシック"/>
                <a:cs typeface="Hind Light"/>
              </a:rPr>
              <a:t>Kyrgyzstan – Internet Resilience Index</a:t>
            </a:r>
          </a:p>
          <a:p>
            <a:endParaRPr lang="en-US" dirty="0">
              <a:cs typeface="Hind Light"/>
            </a:endParaRPr>
          </a:p>
        </p:txBody>
      </p:sp>
      <p:sp>
        <p:nvSpPr>
          <p:cNvPr id="7" name="Rectangle 6">
            <a:extLst>
              <a:ext uri="{FF2B5EF4-FFF2-40B4-BE49-F238E27FC236}">
                <a16:creationId xmlns:a16="http://schemas.microsoft.com/office/drawing/2014/main" id="{E866A212-F53A-E789-582A-373D66F5552A}"/>
              </a:ext>
            </a:extLst>
          </p:cNvPr>
          <p:cNvSpPr/>
          <p:nvPr/>
        </p:nvSpPr>
        <p:spPr>
          <a:xfrm>
            <a:off x="357188" y="6057900"/>
            <a:ext cx="885825" cy="49899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295E79E-A859-F054-A71A-F3E2C4A47FF4}"/>
              </a:ext>
            </a:extLst>
          </p:cNvPr>
          <p:cNvSpPr/>
          <p:nvPr/>
        </p:nvSpPr>
        <p:spPr>
          <a:xfrm>
            <a:off x="169686" y="2158789"/>
            <a:ext cx="2948919" cy="278163"/>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E7D6067-9693-4445-4C9A-D55FC551E968}"/>
              </a:ext>
            </a:extLst>
          </p:cNvPr>
          <p:cNvSpPr/>
          <p:nvPr/>
        </p:nvSpPr>
        <p:spPr>
          <a:xfrm>
            <a:off x="170218" y="2605019"/>
            <a:ext cx="2948919" cy="2781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B2EA70F-86FD-30D4-BC7A-EFAC6F6E8A1E}"/>
              </a:ext>
            </a:extLst>
          </p:cNvPr>
          <p:cNvSpPr/>
          <p:nvPr/>
        </p:nvSpPr>
        <p:spPr>
          <a:xfrm>
            <a:off x="170218" y="1835963"/>
            <a:ext cx="2948919" cy="278163"/>
          </a:xfrm>
          <a:prstGeom prst="rect">
            <a:avLst/>
          </a:prstGeom>
          <a:no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02DA7D-5E32-851C-639B-46FF16807FBF}"/>
              </a:ext>
            </a:extLst>
          </p:cNvPr>
          <p:cNvSpPr/>
          <p:nvPr/>
        </p:nvSpPr>
        <p:spPr>
          <a:xfrm>
            <a:off x="6096353" y="1834233"/>
            <a:ext cx="2998308" cy="1816273"/>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774AFBA-BF61-CA4D-54A0-A4C510DBB97E}"/>
              </a:ext>
            </a:extLst>
          </p:cNvPr>
          <p:cNvSpPr/>
          <p:nvPr/>
        </p:nvSpPr>
        <p:spPr>
          <a:xfrm>
            <a:off x="9236606" y="2075852"/>
            <a:ext cx="2821920" cy="2146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D377848-B910-7452-05F5-EFDE841D997E}"/>
              </a:ext>
            </a:extLst>
          </p:cNvPr>
          <p:cNvSpPr/>
          <p:nvPr/>
        </p:nvSpPr>
        <p:spPr>
          <a:xfrm>
            <a:off x="170219" y="4361852"/>
            <a:ext cx="2913642" cy="3839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112DCAD-974A-536C-7A70-94B1C651B789}"/>
              </a:ext>
            </a:extLst>
          </p:cNvPr>
          <p:cNvSpPr/>
          <p:nvPr/>
        </p:nvSpPr>
        <p:spPr>
          <a:xfrm>
            <a:off x="6096353" y="4405033"/>
            <a:ext cx="2948919" cy="278163"/>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624BCBB-F930-A407-6F88-185C267A0770}"/>
              </a:ext>
            </a:extLst>
          </p:cNvPr>
          <p:cNvSpPr/>
          <p:nvPr/>
        </p:nvSpPr>
        <p:spPr>
          <a:xfrm>
            <a:off x="6096884" y="5069985"/>
            <a:ext cx="2948920" cy="2569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84C33DC-4302-1219-0399-6136D9AE5D7B}"/>
              </a:ext>
            </a:extLst>
          </p:cNvPr>
          <p:cNvSpPr/>
          <p:nvPr/>
        </p:nvSpPr>
        <p:spPr>
          <a:xfrm>
            <a:off x="9236606" y="5069985"/>
            <a:ext cx="2821920" cy="2146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8A96144-79E3-44A0-7EBB-0947CD31CF16}"/>
              </a:ext>
            </a:extLst>
          </p:cNvPr>
          <p:cNvSpPr/>
          <p:nvPr/>
        </p:nvSpPr>
        <p:spPr>
          <a:xfrm>
            <a:off x="9236606" y="5482002"/>
            <a:ext cx="2821920" cy="2146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5E1CE3D-E4A1-303A-9A79-176C2D9B68B4}"/>
              </a:ext>
            </a:extLst>
          </p:cNvPr>
          <p:cNvSpPr/>
          <p:nvPr/>
        </p:nvSpPr>
        <p:spPr>
          <a:xfrm>
            <a:off x="3221425" y="2845568"/>
            <a:ext cx="2821920" cy="214663"/>
          </a:xfrm>
          <a:prstGeom prst="rect">
            <a:avLst/>
          </a:prstGeom>
          <a:no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639D890-7189-7237-0960-F050B01497A0}"/>
              </a:ext>
            </a:extLst>
          </p:cNvPr>
          <p:cNvSpPr/>
          <p:nvPr/>
        </p:nvSpPr>
        <p:spPr>
          <a:xfrm>
            <a:off x="169685" y="3566745"/>
            <a:ext cx="2948919" cy="278163"/>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E8F8E58-16F1-DD5E-E360-A36762A89FA6}"/>
              </a:ext>
            </a:extLst>
          </p:cNvPr>
          <p:cNvSpPr/>
          <p:nvPr/>
        </p:nvSpPr>
        <p:spPr>
          <a:xfrm>
            <a:off x="9236606" y="2555789"/>
            <a:ext cx="2821920" cy="2146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3768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0D9EA5-26A5-7616-D89A-C4DD45A37793}"/>
              </a:ext>
            </a:extLst>
          </p:cNvPr>
          <p:cNvSpPr>
            <a:spLocks noGrp="1"/>
          </p:cNvSpPr>
          <p:nvPr>
            <p:ph type="sldNum" sz="quarter" idx="11"/>
          </p:nvPr>
        </p:nvSpPr>
        <p:spPr/>
        <p:txBody>
          <a:bodyPr/>
          <a:lstStyle/>
          <a:p>
            <a:fld id="{DBE5F007-28FD-B845-A833-24BC97E499D9}" type="slidenum">
              <a:rPr lang="uk-UA" altLang="en-US" smtClean="0"/>
              <a:pPr/>
              <a:t>2</a:t>
            </a:fld>
            <a:endParaRPr lang="uk-UA" altLang="en-US">
              <a:solidFill>
                <a:schemeClr val="tx1"/>
              </a:solidFill>
            </a:endParaRPr>
          </a:p>
        </p:txBody>
      </p:sp>
      <p:sp>
        <p:nvSpPr>
          <p:cNvPr id="5" name="Title 4">
            <a:extLst>
              <a:ext uri="{FF2B5EF4-FFF2-40B4-BE49-F238E27FC236}">
                <a16:creationId xmlns:a16="http://schemas.microsoft.com/office/drawing/2014/main" id="{145B10CE-0A18-15B8-4D77-5495D7E5F1B8}"/>
              </a:ext>
            </a:extLst>
          </p:cNvPr>
          <p:cNvSpPr>
            <a:spLocks noGrp="1"/>
          </p:cNvSpPr>
          <p:nvPr>
            <p:ph type="title"/>
          </p:nvPr>
        </p:nvSpPr>
        <p:spPr/>
        <p:txBody>
          <a:bodyPr/>
          <a:lstStyle/>
          <a:p>
            <a:r>
              <a:rPr lang="en-US">
                <a:latin typeface="Hind Regular"/>
                <a:cs typeface="Hind Regular"/>
              </a:rPr>
              <a:t>What We'll Discuss Today</a:t>
            </a:r>
          </a:p>
          <a:p>
            <a:endParaRPr lang="en-US">
              <a:cs typeface="Hind Light"/>
            </a:endParaRPr>
          </a:p>
        </p:txBody>
      </p:sp>
      <p:sp>
        <p:nvSpPr>
          <p:cNvPr id="9" name="Content Placeholder 2">
            <a:extLst>
              <a:ext uri="{FF2B5EF4-FFF2-40B4-BE49-F238E27FC236}">
                <a16:creationId xmlns:a16="http://schemas.microsoft.com/office/drawing/2014/main" id="{E29C2213-B0BB-130E-9321-C72F8B45F8D1}"/>
              </a:ext>
            </a:extLst>
          </p:cNvPr>
          <p:cNvSpPr>
            <a:spLocks noGrp="1"/>
          </p:cNvSpPr>
          <p:nvPr>
            <p:ph sz="quarter" idx="12"/>
          </p:nvPr>
        </p:nvSpPr>
        <p:spPr>
          <a:xfrm>
            <a:off x="541867" y="1286933"/>
            <a:ext cx="7436721" cy="4708525"/>
          </a:xfrm>
        </p:spPr>
        <p:txBody>
          <a:bodyPr vert="horz" lIns="91440" tIns="45720" rIns="91440" bIns="45720" rtlCol="0" anchor="t">
            <a:normAutofit fontScale="92500" lnSpcReduction="10000"/>
          </a:bodyPr>
          <a:lstStyle/>
          <a:p>
            <a:r>
              <a:rPr lang="en-US" sz="2200" b="1" dirty="0">
                <a:latin typeface="Hind Regular"/>
                <a:cs typeface="Hind Regular"/>
              </a:rPr>
              <a:t>Internet Resilience</a:t>
            </a:r>
            <a:endParaRPr lang="en-US" sz="2200" dirty="0">
              <a:latin typeface="Hind Regular"/>
              <a:ea typeface="ＭＳ Ｐゴシック"/>
              <a:cs typeface="Hind Regular"/>
            </a:endParaRPr>
          </a:p>
          <a:p>
            <a:pPr marL="1033145" lvl="1" indent="-342900">
              <a:lnSpc>
                <a:spcPct val="112999"/>
              </a:lnSpc>
            </a:pPr>
            <a:r>
              <a:rPr lang="en-US" sz="2200" dirty="0">
                <a:latin typeface="Hind Regular"/>
                <a:ea typeface="ＭＳ Ｐゴシック"/>
                <a:cs typeface="Hind Regular"/>
              </a:rPr>
              <a:t>What is it?</a:t>
            </a:r>
          </a:p>
          <a:p>
            <a:pPr marL="1033145" lvl="1" indent="-342900">
              <a:lnSpc>
                <a:spcPct val="112999"/>
              </a:lnSpc>
            </a:pPr>
            <a:r>
              <a:rPr lang="en-US" sz="2200" dirty="0">
                <a:latin typeface="Hind Regular"/>
                <a:ea typeface="ＭＳ Ｐゴシック"/>
                <a:cs typeface="Hind Regular"/>
              </a:rPr>
              <a:t>Tools to measure it</a:t>
            </a:r>
          </a:p>
          <a:p>
            <a:pPr marL="1033145" lvl="1" indent="-342900">
              <a:lnSpc>
                <a:spcPct val="112999"/>
              </a:lnSpc>
            </a:pPr>
            <a:r>
              <a:rPr lang="en-US" sz="2200" dirty="0">
                <a:latin typeface="Hind Regular"/>
                <a:ea typeface="ＭＳ Ｐゴシック"/>
                <a:cs typeface="Hind Regular"/>
              </a:rPr>
              <a:t>What is the situation in Central Asia</a:t>
            </a:r>
          </a:p>
          <a:p>
            <a:pPr marL="1033145" lvl="1" indent="-342900">
              <a:lnSpc>
                <a:spcPct val="112999"/>
              </a:lnSpc>
            </a:pPr>
            <a:endParaRPr lang="en-US" sz="2200" dirty="0">
              <a:latin typeface="Hind Regular"/>
              <a:ea typeface="ＭＳ Ｐゴシック"/>
              <a:cs typeface="Hind Regular"/>
            </a:endParaRPr>
          </a:p>
          <a:p>
            <a:r>
              <a:rPr lang="en-US" sz="2200" b="1" dirty="0">
                <a:latin typeface="Hind Regular"/>
              </a:rPr>
              <a:t>Internet Fragmentation</a:t>
            </a:r>
          </a:p>
          <a:p>
            <a:pPr marL="1033463" lvl="1" indent="-342900"/>
            <a:r>
              <a:rPr lang="en-US" sz="2200" dirty="0">
                <a:latin typeface="Hind Regular"/>
              </a:rPr>
              <a:t>Threats</a:t>
            </a:r>
          </a:p>
          <a:p>
            <a:pPr marL="1033463" lvl="1" indent="-342900"/>
            <a:r>
              <a:rPr lang="en-US" sz="2200" dirty="0">
                <a:latin typeface="Hind Regular"/>
              </a:rPr>
              <a:t>What we can learn from other countries</a:t>
            </a:r>
          </a:p>
          <a:p>
            <a:endParaRPr lang="en-US" sz="2200" b="1" dirty="0">
              <a:latin typeface="Hind Regular"/>
              <a:cs typeface="Hind Regular"/>
            </a:endParaRPr>
          </a:p>
          <a:p>
            <a:r>
              <a:rPr lang="en-US" sz="2200" b="1" dirty="0">
                <a:latin typeface="Hind Regular"/>
                <a:cs typeface="Hind Regular"/>
              </a:rPr>
              <a:t>Discussion</a:t>
            </a:r>
            <a:endParaRPr lang="en-US" sz="2200" b="1" dirty="0">
              <a:latin typeface="Hind Regular"/>
              <a:ea typeface="ＭＳ Ｐゴシック"/>
              <a:cs typeface="Hind Regular"/>
            </a:endParaRPr>
          </a:p>
          <a:p>
            <a:pPr marL="1033145" lvl="1" indent="-342900">
              <a:lnSpc>
                <a:spcPct val="112999"/>
              </a:lnSpc>
              <a:buChar char="•"/>
            </a:pPr>
            <a:r>
              <a:rPr lang="en-US" sz="2200" dirty="0">
                <a:latin typeface="Hind Regular"/>
                <a:ea typeface="ＭＳ Ｐゴシック"/>
                <a:cs typeface="Hind Regular"/>
              </a:rPr>
              <a:t>What data are you collecting and sharing?</a:t>
            </a:r>
            <a:endParaRPr lang="en-US" sz="2200" dirty="0">
              <a:latin typeface="Hind Regular"/>
              <a:ea typeface="ＭＳ Ｐゴシック"/>
              <a:cs typeface="Hind Light"/>
            </a:endParaRPr>
          </a:p>
          <a:p>
            <a:pPr marL="1033145" lvl="1" indent="-342900">
              <a:lnSpc>
                <a:spcPct val="112999"/>
              </a:lnSpc>
              <a:buFont typeface="Arial" charset="0"/>
              <a:buChar char="•"/>
            </a:pPr>
            <a:r>
              <a:rPr lang="en-US" sz="2200" dirty="0">
                <a:latin typeface="Hind Regular"/>
                <a:ea typeface="ＭＳ Ｐゴシック"/>
                <a:cs typeface="Hind Regular"/>
              </a:rPr>
              <a:t>What data can help you in your advocacy efforts?</a:t>
            </a:r>
            <a:endParaRPr lang="en-US" sz="2200" dirty="0">
              <a:latin typeface="Hind Regular"/>
              <a:cs typeface="Hind Light"/>
            </a:endParaRPr>
          </a:p>
          <a:p>
            <a:pPr marL="1033145" lvl="1" indent="-342900">
              <a:lnSpc>
                <a:spcPct val="112999"/>
              </a:lnSpc>
              <a:buFont typeface="Arial" charset="0"/>
            </a:pPr>
            <a:r>
              <a:rPr lang="en-US" sz="2200" dirty="0">
                <a:latin typeface="Hind Regular"/>
                <a:ea typeface="ＭＳ Ｐゴシック"/>
                <a:cs typeface="Hind Regular"/>
              </a:rPr>
              <a:t>How can we collaborate to improve the health of the Internet in your countries?</a:t>
            </a:r>
            <a:endParaRPr lang="en-US" sz="2200" dirty="0">
              <a:latin typeface="Hind Regular"/>
              <a:cs typeface="Hind Regular"/>
            </a:endParaRPr>
          </a:p>
          <a:p>
            <a:pPr marL="690245" lvl="1" indent="-226695"/>
            <a:endParaRPr lang="en-US" dirty="0">
              <a:latin typeface="Hind Regular"/>
              <a:cs typeface="Hind Regular"/>
            </a:endParaRPr>
          </a:p>
          <a:p>
            <a:endParaRPr lang="en-US" dirty="0">
              <a:latin typeface="Hind Regular"/>
              <a:cs typeface="Hind Regular"/>
            </a:endParaRPr>
          </a:p>
        </p:txBody>
      </p:sp>
      <p:pic>
        <p:nvPicPr>
          <p:cNvPr id="4" name="Picture 3" descr="A light bulb with a blue line&#10;&#10;Description automatically generated">
            <a:extLst>
              <a:ext uri="{FF2B5EF4-FFF2-40B4-BE49-F238E27FC236}">
                <a16:creationId xmlns:a16="http://schemas.microsoft.com/office/drawing/2014/main" id="{E3EBF620-1B2F-DEB5-86D3-D1D5EE1B544F}"/>
              </a:ext>
            </a:extLst>
          </p:cNvPr>
          <p:cNvPicPr>
            <a:picLocks noChangeAspect="1"/>
          </p:cNvPicPr>
          <p:nvPr/>
        </p:nvPicPr>
        <p:blipFill>
          <a:blip r:embed="rId3"/>
          <a:stretch>
            <a:fillRect/>
          </a:stretch>
        </p:blipFill>
        <p:spPr>
          <a:xfrm>
            <a:off x="7601861" y="1429870"/>
            <a:ext cx="3998259" cy="3998259"/>
          </a:xfrm>
          <a:prstGeom prst="rect">
            <a:avLst/>
          </a:prstGeom>
        </p:spPr>
      </p:pic>
    </p:spTree>
    <p:extLst>
      <p:ext uri="{BB962C8B-B14F-4D97-AF65-F5344CB8AC3E}">
        <p14:creationId xmlns:p14="http://schemas.microsoft.com/office/powerpoint/2010/main" val="42646388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 name="Picture 5" descr="A screenshot of a computer screen&#10;&#10;Description automatically generated">
            <a:extLst>
              <a:ext uri="{FF2B5EF4-FFF2-40B4-BE49-F238E27FC236}">
                <a16:creationId xmlns:a16="http://schemas.microsoft.com/office/drawing/2014/main" id="{D675BF9E-9402-4BF2-401D-B3B56F8FEE33}"/>
              </a:ext>
            </a:extLst>
          </p:cNvPr>
          <p:cNvPicPr>
            <a:picLocks noChangeAspect="1"/>
          </p:cNvPicPr>
          <p:nvPr/>
        </p:nvPicPr>
        <p:blipFill>
          <a:blip r:embed="rId3"/>
          <a:stretch>
            <a:fillRect/>
          </a:stretch>
        </p:blipFill>
        <p:spPr>
          <a:xfrm>
            <a:off x="120222" y="1117901"/>
            <a:ext cx="11925052" cy="5001897"/>
          </a:xfrm>
          <a:prstGeom prst="rect">
            <a:avLst/>
          </a:prstGeom>
        </p:spPr>
      </p:pic>
      <p:sp>
        <p:nvSpPr>
          <p:cNvPr id="2" name="Slide Number Placeholder 1">
            <a:extLst>
              <a:ext uri="{FF2B5EF4-FFF2-40B4-BE49-F238E27FC236}">
                <a16:creationId xmlns:a16="http://schemas.microsoft.com/office/drawing/2014/main" id="{EA2DB049-DDC9-75B7-2431-934A15051BEF}"/>
              </a:ext>
            </a:extLst>
          </p:cNvPr>
          <p:cNvSpPr>
            <a:spLocks noGrp="1"/>
          </p:cNvSpPr>
          <p:nvPr>
            <p:ph type="sldNum" sz="quarter" idx="11"/>
          </p:nvPr>
        </p:nvSpPr>
        <p:spPr/>
        <p:txBody>
          <a:bodyPr/>
          <a:lstStyle/>
          <a:p>
            <a:fld id="{DBE5F007-28FD-B845-A833-24BC97E499D9}" type="slidenum">
              <a:rPr lang="uk-UA" altLang="en-US" smtClean="0"/>
              <a:pPr/>
              <a:t>20</a:t>
            </a:fld>
            <a:endParaRPr lang="uk-UA" altLang="en-US">
              <a:solidFill>
                <a:schemeClr val="tx1"/>
              </a:solidFill>
            </a:endParaRPr>
          </a:p>
        </p:txBody>
      </p:sp>
      <p:sp>
        <p:nvSpPr>
          <p:cNvPr id="4" name="Title 3">
            <a:extLst>
              <a:ext uri="{FF2B5EF4-FFF2-40B4-BE49-F238E27FC236}">
                <a16:creationId xmlns:a16="http://schemas.microsoft.com/office/drawing/2014/main" id="{995B220F-78B8-59A3-94A5-E4F088C77E3F}"/>
              </a:ext>
            </a:extLst>
          </p:cNvPr>
          <p:cNvSpPr>
            <a:spLocks noGrp="1"/>
          </p:cNvSpPr>
          <p:nvPr>
            <p:ph type="title"/>
          </p:nvPr>
        </p:nvSpPr>
        <p:spPr/>
        <p:txBody>
          <a:bodyPr/>
          <a:lstStyle/>
          <a:p>
            <a:r>
              <a:rPr lang="en-US" dirty="0">
                <a:ea typeface="ＭＳ Ｐゴシック"/>
                <a:cs typeface="Hind Light"/>
              </a:rPr>
              <a:t>Tajikistan – Internet Resilience Index</a:t>
            </a:r>
          </a:p>
          <a:p>
            <a:endParaRPr lang="en-US" dirty="0">
              <a:cs typeface="Hind Light"/>
            </a:endParaRPr>
          </a:p>
        </p:txBody>
      </p:sp>
      <p:sp>
        <p:nvSpPr>
          <p:cNvPr id="7" name="Rectangle 6">
            <a:extLst>
              <a:ext uri="{FF2B5EF4-FFF2-40B4-BE49-F238E27FC236}">
                <a16:creationId xmlns:a16="http://schemas.microsoft.com/office/drawing/2014/main" id="{E866A212-F53A-E789-582A-373D66F5552A}"/>
              </a:ext>
            </a:extLst>
          </p:cNvPr>
          <p:cNvSpPr/>
          <p:nvPr/>
        </p:nvSpPr>
        <p:spPr>
          <a:xfrm>
            <a:off x="357188" y="6057900"/>
            <a:ext cx="885825" cy="49899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295E79E-A859-F054-A71A-F3E2C4A47FF4}"/>
              </a:ext>
            </a:extLst>
          </p:cNvPr>
          <p:cNvSpPr/>
          <p:nvPr/>
        </p:nvSpPr>
        <p:spPr>
          <a:xfrm>
            <a:off x="169686" y="2158789"/>
            <a:ext cx="2948919" cy="278163"/>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E7D6067-9693-4445-4C9A-D55FC551E968}"/>
              </a:ext>
            </a:extLst>
          </p:cNvPr>
          <p:cNvSpPr/>
          <p:nvPr/>
        </p:nvSpPr>
        <p:spPr>
          <a:xfrm>
            <a:off x="170218" y="2605019"/>
            <a:ext cx="2948919" cy="2781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B2EA70F-86FD-30D4-BC7A-EFAC6F6E8A1E}"/>
              </a:ext>
            </a:extLst>
          </p:cNvPr>
          <p:cNvSpPr/>
          <p:nvPr/>
        </p:nvSpPr>
        <p:spPr>
          <a:xfrm>
            <a:off x="170218" y="1835963"/>
            <a:ext cx="2948919" cy="278163"/>
          </a:xfrm>
          <a:prstGeom prst="rect">
            <a:avLst/>
          </a:prstGeom>
          <a:no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774AFBA-BF61-CA4D-54A0-A4C510DBB97E}"/>
              </a:ext>
            </a:extLst>
          </p:cNvPr>
          <p:cNvSpPr/>
          <p:nvPr/>
        </p:nvSpPr>
        <p:spPr>
          <a:xfrm>
            <a:off x="6082747" y="1837543"/>
            <a:ext cx="2962171" cy="27658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DF7E0C2-C7AE-4A1F-48AE-84E1CBC283F8}"/>
              </a:ext>
            </a:extLst>
          </p:cNvPr>
          <p:cNvSpPr/>
          <p:nvPr/>
        </p:nvSpPr>
        <p:spPr>
          <a:xfrm>
            <a:off x="9236606" y="2329620"/>
            <a:ext cx="2821920" cy="2146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D377848-B910-7452-05F5-EFDE841D997E}"/>
              </a:ext>
            </a:extLst>
          </p:cNvPr>
          <p:cNvSpPr/>
          <p:nvPr/>
        </p:nvSpPr>
        <p:spPr>
          <a:xfrm>
            <a:off x="170219" y="4361852"/>
            <a:ext cx="2913642" cy="3839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112DCAD-974A-536C-7A70-94B1C651B789}"/>
              </a:ext>
            </a:extLst>
          </p:cNvPr>
          <p:cNvSpPr/>
          <p:nvPr/>
        </p:nvSpPr>
        <p:spPr>
          <a:xfrm>
            <a:off x="6096000" y="4414768"/>
            <a:ext cx="2948919" cy="278163"/>
          </a:xfrm>
          <a:prstGeom prst="rect">
            <a:avLst/>
          </a:prstGeom>
          <a:no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624BCBB-F930-A407-6F88-185C267A0770}"/>
              </a:ext>
            </a:extLst>
          </p:cNvPr>
          <p:cNvSpPr/>
          <p:nvPr/>
        </p:nvSpPr>
        <p:spPr>
          <a:xfrm>
            <a:off x="6096884" y="5069985"/>
            <a:ext cx="2948920" cy="2569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84C33DC-4302-1219-0399-6136D9AE5D7B}"/>
              </a:ext>
            </a:extLst>
          </p:cNvPr>
          <p:cNvSpPr/>
          <p:nvPr/>
        </p:nvSpPr>
        <p:spPr>
          <a:xfrm>
            <a:off x="9236606" y="5069985"/>
            <a:ext cx="2821920" cy="2146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8A96144-79E3-44A0-7EBB-0947CD31CF16}"/>
              </a:ext>
            </a:extLst>
          </p:cNvPr>
          <p:cNvSpPr/>
          <p:nvPr/>
        </p:nvSpPr>
        <p:spPr>
          <a:xfrm>
            <a:off x="9236606" y="5482002"/>
            <a:ext cx="2821920" cy="2146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CA9DBB3-1F88-45D7-B666-8C90505F54CF}"/>
              </a:ext>
            </a:extLst>
          </p:cNvPr>
          <p:cNvSpPr/>
          <p:nvPr/>
        </p:nvSpPr>
        <p:spPr>
          <a:xfrm>
            <a:off x="6096000" y="2821719"/>
            <a:ext cx="2948919" cy="278163"/>
          </a:xfrm>
          <a:prstGeom prst="rect">
            <a:avLst/>
          </a:prstGeom>
          <a:no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4D6B8D5-3F7D-6A1A-6DA8-04C11941B278}"/>
              </a:ext>
            </a:extLst>
          </p:cNvPr>
          <p:cNvSpPr/>
          <p:nvPr/>
        </p:nvSpPr>
        <p:spPr>
          <a:xfrm>
            <a:off x="9236606" y="2992551"/>
            <a:ext cx="2821920" cy="2146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475433C-0E77-25B6-FD72-3008B8790602}"/>
              </a:ext>
            </a:extLst>
          </p:cNvPr>
          <p:cNvSpPr/>
          <p:nvPr/>
        </p:nvSpPr>
        <p:spPr>
          <a:xfrm>
            <a:off x="176314" y="3561131"/>
            <a:ext cx="2948919" cy="278163"/>
          </a:xfrm>
          <a:prstGeom prst="rect">
            <a:avLst/>
          </a:prstGeom>
          <a:no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84505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descr="A screen shot of a graph&#10;&#10;Description automatically generated">
            <a:extLst>
              <a:ext uri="{FF2B5EF4-FFF2-40B4-BE49-F238E27FC236}">
                <a16:creationId xmlns:a16="http://schemas.microsoft.com/office/drawing/2014/main" id="{77661391-085B-DC32-3B1E-A51D3E7305D7}"/>
              </a:ext>
            </a:extLst>
          </p:cNvPr>
          <p:cNvPicPr>
            <a:picLocks noChangeAspect="1"/>
          </p:cNvPicPr>
          <p:nvPr/>
        </p:nvPicPr>
        <p:blipFill>
          <a:blip r:embed="rId3"/>
          <a:stretch>
            <a:fillRect/>
          </a:stretch>
        </p:blipFill>
        <p:spPr>
          <a:xfrm>
            <a:off x="133474" y="1117001"/>
            <a:ext cx="11925052" cy="5001897"/>
          </a:xfrm>
          <a:prstGeom prst="rect">
            <a:avLst/>
          </a:prstGeom>
        </p:spPr>
      </p:pic>
      <p:sp>
        <p:nvSpPr>
          <p:cNvPr id="2" name="Slide Number Placeholder 1">
            <a:extLst>
              <a:ext uri="{FF2B5EF4-FFF2-40B4-BE49-F238E27FC236}">
                <a16:creationId xmlns:a16="http://schemas.microsoft.com/office/drawing/2014/main" id="{EA2DB049-DDC9-75B7-2431-934A15051BEF}"/>
              </a:ext>
            </a:extLst>
          </p:cNvPr>
          <p:cNvSpPr>
            <a:spLocks noGrp="1"/>
          </p:cNvSpPr>
          <p:nvPr>
            <p:ph type="sldNum" sz="quarter" idx="11"/>
          </p:nvPr>
        </p:nvSpPr>
        <p:spPr/>
        <p:txBody>
          <a:bodyPr/>
          <a:lstStyle/>
          <a:p>
            <a:fld id="{DBE5F007-28FD-B845-A833-24BC97E499D9}" type="slidenum">
              <a:rPr lang="uk-UA" altLang="en-US" smtClean="0"/>
              <a:pPr/>
              <a:t>21</a:t>
            </a:fld>
            <a:endParaRPr lang="uk-UA" altLang="en-US">
              <a:solidFill>
                <a:schemeClr val="tx1"/>
              </a:solidFill>
            </a:endParaRPr>
          </a:p>
        </p:txBody>
      </p:sp>
      <p:sp>
        <p:nvSpPr>
          <p:cNvPr id="4" name="Title 3">
            <a:extLst>
              <a:ext uri="{FF2B5EF4-FFF2-40B4-BE49-F238E27FC236}">
                <a16:creationId xmlns:a16="http://schemas.microsoft.com/office/drawing/2014/main" id="{995B220F-78B8-59A3-94A5-E4F088C77E3F}"/>
              </a:ext>
            </a:extLst>
          </p:cNvPr>
          <p:cNvSpPr>
            <a:spLocks noGrp="1"/>
          </p:cNvSpPr>
          <p:nvPr>
            <p:ph type="title"/>
          </p:nvPr>
        </p:nvSpPr>
        <p:spPr/>
        <p:txBody>
          <a:bodyPr/>
          <a:lstStyle/>
          <a:p>
            <a:r>
              <a:rPr lang="en-US" dirty="0">
                <a:ea typeface="ＭＳ Ｐゴシック"/>
                <a:cs typeface="Hind Light"/>
              </a:rPr>
              <a:t>Turkmenistan – Internet Resilience Index</a:t>
            </a:r>
          </a:p>
          <a:p>
            <a:endParaRPr lang="en-US" dirty="0">
              <a:cs typeface="Hind Light"/>
            </a:endParaRPr>
          </a:p>
        </p:txBody>
      </p:sp>
      <p:sp>
        <p:nvSpPr>
          <p:cNvPr id="7" name="Rectangle 6">
            <a:extLst>
              <a:ext uri="{FF2B5EF4-FFF2-40B4-BE49-F238E27FC236}">
                <a16:creationId xmlns:a16="http://schemas.microsoft.com/office/drawing/2014/main" id="{E866A212-F53A-E789-582A-373D66F5552A}"/>
              </a:ext>
            </a:extLst>
          </p:cNvPr>
          <p:cNvSpPr/>
          <p:nvPr/>
        </p:nvSpPr>
        <p:spPr>
          <a:xfrm>
            <a:off x="357188" y="6057900"/>
            <a:ext cx="885825" cy="49899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E7D6067-9693-4445-4C9A-D55FC551E968}"/>
              </a:ext>
            </a:extLst>
          </p:cNvPr>
          <p:cNvSpPr/>
          <p:nvPr/>
        </p:nvSpPr>
        <p:spPr>
          <a:xfrm>
            <a:off x="169686" y="2671683"/>
            <a:ext cx="2948919" cy="2781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B2EA70F-86FD-30D4-BC7A-EFAC6F6E8A1E}"/>
              </a:ext>
            </a:extLst>
          </p:cNvPr>
          <p:cNvSpPr/>
          <p:nvPr/>
        </p:nvSpPr>
        <p:spPr>
          <a:xfrm>
            <a:off x="170218" y="1835963"/>
            <a:ext cx="2948919" cy="2781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774AFBA-BF61-CA4D-54A0-A4C510DBB97E}"/>
              </a:ext>
            </a:extLst>
          </p:cNvPr>
          <p:cNvSpPr/>
          <p:nvPr/>
        </p:nvSpPr>
        <p:spPr>
          <a:xfrm>
            <a:off x="6096000" y="1867712"/>
            <a:ext cx="2948918" cy="2464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D377848-B910-7452-05F5-EFDE841D997E}"/>
              </a:ext>
            </a:extLst>
          </p:cNvPr>
          <p:cNvSpPr/>
          <p:nvPr/>
        </p:nvSpPr>
        <p:spPr>
          <a:xfrm>
            <a:off x="170219" y="4361852"/>
            <a:ext cx="2913642" cy="3839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112DCAD-974A-536C-7A70-94B1C651B789}"/>
              </a:ext>
            </a:extLst>
          </p:cNvPr>
          <p:cNvSpPr/>
          <p:nvPr/>
        </p:nvSpPr>
        <p:spPr>
          <a:xfrm>
            <a:off x="6096353" y="4405033"/>
            <a:ext cx="2948919" cy="278163"/>
          </a:xfrm>
          <a:prstGeom prst="rect">
            <a:avLst/>
          </a:prstGeom>
          <a:no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624BCBB-F930-A407-6F88-185C267A0770}"/>
              </a:ext>
            </a:extLst>
          </p:cNvPr>
          <p:cNvSpPr/>
          <p:nvPr/>
        </p:nvSpPr>
        <p:spPr>
          <a:xfrm>
            <a:off x="6096884" y="5069985"/>
            <a:ext cx="2948920" cy="2569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84C33DC-4302-1219-0399-6136D9AE5D7B}"/>
              </a:ext>
            </a:extLst>
          </p:cNvPr>
          <p:cNvSpPr/>
          <p:nvPr/>
        </p:nvSpPr>
        <p:spPr>
          <a:xfrm>
            <a:off x="9236606" y="4807923"/>
            <a:ext cx="2821920" cy="2146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8A96144-79E3-44A0-7EBB-0947CD31CF16}"/>
              </a:ext>
            </a:extLst>
          </p:cNvPr>
          <p:cNvSpPr/>
          <p:nvPr/>
        </p:nvSpPr>
        <p:spPr>
          <a:xfrm>
            <a:off x="9236606" y="5482002"/>
            <a:ext cx="2821920" cy="2146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146E4A9-F1FB-376E-ACA4-B794A4D6A065}"/>
              </a:ext>
            </a:extLst>
          </p:cNvPr>
          <p:cNvSpPr/>
          <p:nvPr/>
        </p:nvSpPr>
        <p:spPr>
          <a:xfrm>
            <a:off x="170219" y="3539986"/>
            <a:ext cx="2913642" cy="3839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4C7194B-3CD8-5D40-F818-E22A8626C598}"/>
              </a:ext>
            </a:extLst>
          </p:cNvPr>
          <p:cNvSpPr/>
          <p:nvPr/>
        </p:nvSpPr>
        <p:spPr>
          <a:xfrm>
            <a:off x="165994" y="2183183"/>
            <a:ext cx="2948919" cy="2781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C2E5085-6247-6BD9-5FBB-4EAE69999BD2}"/>
              </a:ext>
            </a:extLst>
          </p:cNvPr>
          <p:cNvSpPr/>
          <p:nvPr/>
        </p:nvSpPr>
        <p:spPr>
          <a:xfrm>
            <a:off x="9236606" y="5091151"/>
            <a:ext cx="2821920" cy="2146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3788BCB-1F60-D81D-22C6-6E8A267CFC2B}"/>
              </a:ext>
            </a:extLst>
          </p:cNvPr>
          <p:cNvSpPr/>
          <p:nvPr/>
        </p:nvSpPr>
        <p:spPr>
          <a:xfrm>
            <a:off x="9236606" y="2566337"/>
            <a:ext cx="2821920" cy="2146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E149004-5CEC-AFA0-638A-DF450C88094F}"/>
              </a:ext>
            </a:extLst>
          </p:cNvPr>
          <p:cNvSpPr/>
          <p:nvPr/>
        </p:nvSpPr>
        <p:spPr>
          <a:xfrm>
            <a:off x="9235844" y="4405033"/>
            <a:ext cx="2821920" cy="214663"/>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C76908D-FEFA-1230-26C4-BCFE7C15BA2B}"/>
              </a:ext>
            </a:extLst>
          </p:cNvPr>
          <p:cNvSpPr/>
          <p:nvPr/>
        </p:nvSpPr>
        <p:spPr>
          <a:xfrm>
            <a:off x="6095999" y="2821719"/>
            <a:ext cx="2948919" cy="278163"/>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FB907-A5E9-79DE-FDCD-4ED8CA775096}"/>
              </a:ext>
            </a:extLst>
          </p:cNvPr>
          <p:cNvSpPr/>
          <p:nvPr/>
        </p:nvSpPr>
        <p:spPr>
          <a:xfrm>
            <a:off x="6102095" y="2370615"/>
            <a:ext cx="2948919" cy="278163"/>
          </a:xfrm>
          <a:prstGeom prst="rect">
            <a:avLst/>
          </a:prstGeom>
          <a:no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62758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 name="Picture 5" descr="A screenshot of a graph&#10;&#10;Description automatically generated">
            <a:extLst>
              <a:ext uri="{FF2B5EF4-FFF2-40B4-BE49-F238E27FC236}">
                <a16:creationId xmlns:a16="http://schemas.microsoft.com/office/drawing/2014/main" id="{4C1D4901-5BA2-63A7-6D8C-F471F0E8CF2D}"/>
              </a:ext>
            </a:extLst>
          </p:cNvPr>
          <p:cNvPicPr>
            <a:picLocks noChangeAspect="1"/>
          </p:cNvPicPr>
          <p:nvPr/>
        </p:nvPicPr>
        <p:blipFill>
          <a:blip r:embed="rId3"/>
          <a:stretch>
            <a:fillRect/>
          </a:stretch>
        </p:blipFill>
        <p:spPr>
          <a:xfrm>
            <a:off x="105110" y="1136349"/>
            <a:ext cx="11926912" cy="5002677"/>
          </a:xfrm>
          <a:prstGeom prst="rect">
            <a:avLst/>
          </a:prstGeom>
        </p:spPr>
      </p:pic>
      <p:sp>
        <p:nvSpPr>
          <p:cNvPr id="2" name="Slide Number Placeholder 1">
            <a:extLst>
              <a:ext uri="{FF2B5EF4-FFF2-40B4-BE49-F238E27FC236}">
                <a16:creationId xmlns:a16="http://schemas.microsoft.com/office/drawing/2014/main" id="{EA2DB049-DDC9-75B7-2431-934A15051BEF}"/>
              </a:ext>
            </a:extLst>
          </p:cNvPr>
          <p:cNvSpPr>
            <a:spLocks noGrp="1"/>
          </p:cNvSpPr>
          <p:nvPr>
            <p:ph type="sldNum" sz="quarter" idx="11"/>
          </p:nvPr>
        </p:nvSpPr>
        <p:spPr/>
        <p:txBody>
          <a:bodyPr/>
          <a:lstStyle/>
          <a:p>
            <a:fld id="{DBE5F007-28FD-B845-A833-24BC97E499D9}" type="slidenum">
              <a:rPr lang="uk-UA" altLang="en-US" smtClean="0"/>
              <a:pPr/>
              <a:t>22</a:t>
            </a:fld>
            <a:endParaRPr lang="uk-UA" altLang="en-US">
              <a:solidFill>
                <a:schemeClr val="tx1"/>
              </a:solidFill>
            </a:endParaRPr>
          </a:p>
        </p:txBody>
      </p:sp>
      <p:sp>
        <p:nvSpPr>
          <p:cNvPr id="4" name="Title 3">
            <a:extLst>
              <a:ext uri="{FF2B5EF4-FFF2-40B4-BE49-F238E27FC236}">
                <a16:creationId xmlns:a16="http://schemas.microsoft.com/office/drawing/2014/main" id="{995B220F-78B8-59A3-94A5-E4F088C77E3F}"/>
              </a:ext>
            </a:extLst>
          </p:cNvPr>
          <p:cNvSpPr>
            <a:spLocks noGrp="1"/>
          </p:cNvSpPr>
          <p:nvPr>
            <p:ph type="title"/>
          </p:nvPr>
        </p:nvSpPr>
        <p:spPr/>
        <p:txBody>
          <a:bodyPr/>
          <a:lstStyle/>
          <a:p>
            <a:r>
              <a:rPr lang="en-US" dirty="0">
                <a:ea typeface="ＭＳ Ｐゴシック"/>
                <a:cs typeface="Hind Light"/>
              </a:rPr>
              <a:t>Kazakhstan – Internet Resilience Index</a:t>
            </a:r>
          </a:p>
          <a:p>
            <a:endParaRPr lang="en-US" dirty="0">
              <a:cs typeface="Hind Light"/>
            </a:endParaRPr>
          </a:p>
        </p:txBody>
      </p:sp>
      <p:sp>
        <p:nvSpPr>
          <p:cNvPr id="7" name="Rectangle 6">
            <a:extLst>
              <a:ext uri="{FF2B5EF4-FFF2-40B4-BE49-F238E27FC236}">
                <a16:creationId xmlns:a16="http://schemas.microsoft.com/office/drawing/2014/main" id="{E866A212-F53A-E789-582A-373D66F5552A}"/>
              </a:ext>
            </a:extLst>
          </p:cNvPr>
          <p:cNvSpPr/>
          <p:nvPr/>
        </p:nvSpPr>
        <p:spPr>
          <a:xfrm>
            <a:off x="357188" y="6057900"/>
            <a:ext cx="885825" cy="49899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295E79E-A859-F054-A71A-F3E2C4A47FF4}"/>
              </a:ext>
            </a:extLst>
          </p:cNvPr>
          <p:cNvSpPr/>
          <p:nvPr/>
        </p:nvSpPr>
        <p:spPr>
          <a:xfrm>
            <a:off x="169686" y="2158789"/>
            <a:ext cx="2948919" cy="278163"/>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E7D6067-9693-4445-4C9A-D55FC551E968}"/>
              </a:ext>
            </a:extLst>
          </p:cNvPr>
          <p:cNvSpPr/>
          <p:nvPr/>
        </p:nvSpPr>
        <p:spPr>
          <a:xfrm>
            <a:off x="170218" y="2605019"/>
            <a:ext cx="2948919" cy="2781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B2EA70F-86FD-30D4-BC7A-EFAC6F6E8A1E}"/>
              </a:ext>
            </a:extLst>
          </p:cNvPr>
          <p:cNvSpPr/>
          <p:nvPr/>
        </p:nvSpPr>
        <p:spPr>
          <a:xfrm>
            <a:off x="170218" y="1835963"/>
            <a:ext cx="2948919" cy="2781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02DA7D-5E32-851C-639B-46FF16807FBF}"/>
              </a:ext>
            </a:extLst>
          </p:cNvPr>
          <p:cNvSpPr/>
          <p:nvPr/>
        </p:nvSpPr>
        <p:spPr>
          <a:xfrm>
            <a:off x="6096353" y="1834233"/>
            <a:ext cx="2998308" cy="1816273"/>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774AFBA-BF61-CA4D-54A0-A4C510DBB97E}"/>
              </a:ext>
            </a:extLst>
          </p:cNvPr>
          <p:cNvSpPr/>
          <p:nvPr/>
        </p:nvSpPr>
        <p:spPr>
          <a:xfrm>
            <a:off x="9236606" y="2075852"/>
            <a:ext cx="2821920" cy="2146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DF7E0C2-C7AE-4A1F-48AE-84E1CBC283F8}"/>
              </a:ext>
            </a:extLst>
          </p:cNvPr>
          <p:cNvSpPr/>
          <p:nvPr/>
        </p:nvSpPr>
        <p:spPr>
          <a:xfrm>
            <a:off x="9236606" y="3345852"/>
            <a:ext cx="2821920" cy="2146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D377848-B910-7452-05F5-EFDE841D997E}"/>
              </a:ext>
            </a:extLst>
          </p:cNvPr>
          <p:cNvSpPr/>
          <p:nvPr/>
        </p:nvSpPr>
        <p:spPr>
          <a:xfrm>
            <a:off x="170219" y="4361852"/>
            <a:ext cx="2913642" cy="3839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112DCAD-974A-536C-7A70-94B1C651B789}"/>
              </a:ext>
            </a:extLst>
          </p:cNvPr>
          <p:cNvSpPr/>
          <p:nvPr/>
        </p:nvSpPr>
        <p:spPr>
          <a:xfrm>
            <a:off x="6096353" y="4444789"/>
            <a:ext cx="2948919" cy="278163"/>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624BCBB-F930-A407-6F88-185C267A0770}"/>
              </a:ext>
            </a:extLst>
          </p:cNvPr>
          <p:cNvSpPr/>
          <p:nvPr/>
        </p:nvSpPr>
        <p:spPr>
          <a:xfrm>
            <a:off x="6096884" y="5109741"/>
            <a:ext cx="2948920" cy="2569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84D0787-3869-256B-4F2A-9CF99C7FF141}"/>
              </a:ext>
            </a:extLst>
          </p:cNvPr>
          <p:cNvSpPr/>
          <p:nvPr/>
        </p:nvSpPr>
        <p:spPr>
          <a:xfrm>
            <a:off x="175782" y="3518197"/>
            <a:ext cx="2948919" cy="278163"/>
          </a:xfrm>
          <a:prstGeom prst="rect">
            <a:avLst/>
          </a:prstGeom>
          <a:no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28301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E074B1-ADE5-3895-0A1F-B4B511681F83}"/>
              </a:ext>
            </a:extLst>
          </p:cNvPr>
          <p:cNvSpPr>
            <a:spLocks noGrp="1"/>
          </p:cNvSpPr>
          <p:nvPr>
            <p:ph type="sldNum" sz="quarter" idx="11"/>
          </p:nvPr>
        </p:nvSpPr>
        <p:spPr/>
        <p:txBody>
          <a:bodyPr/>
          <a:lstStyle/>
          <a:p>
            <a:fld id="{DBE5F007-28FD-B845-A833-24BC97E499D9}" type="slidenum">
              <a:rPr lang="uk-UA" altLang="en-US" smtClean="0"/>
              <a:pPr/>
              <a:t>23</a:t>
            </a:fld>
            <a:endParaRPr lang="uk-UA" altLang="en-US">
              <a:solidFill>
                <a:schemeClr val="tx1"/>
              </a:solidFill>
            </a:endParaRPr>
          </a:p>
        </p:txBody>
      </p:sp>
      <p:sp>
        <p:nvSpPr>
          <p:cNvPr id="7" name="Title 3">
            <a:extLst>
              <a:ext uri="{FF2B5EF4-FFF2-40B4-BE49-F238E27FC236}">
                <a16:creationId xmlns:a16="http://schemas.microsoft.com/office/drawing/2014/main" id="{69D240C5-B170-7133-26F9-C1B09D87A80A}"/>
              </a:ext>
            </a:extLst>
          </p:cNvPr>
          <p:cNvSpPr>
            <a:spLocks noGrp="1"/>
          </p:cNvSpPr>
          <p:nvPr>
            <p:ph type="title"/>
          </p:nvPr>
        </p:nvSpPr>
        <p:spPr>
          <a:xfrm>
            <a:off x="541338" y="566739"/>
            <a:ext cx="11109600" cy="563042"/>
          </a:xfrm>
        </p:spPr>
        <p:txBody>
          <a:bodyPr/>
          <a:lstStyle/>
          <a:p>
            <a:r>
              <a:rPr lang="en-US" dirty="0">
                <a:ea typeface="ＭＳ Ｐゴシック"/>
                <a:cs typeface="Hind Light"/>
              </a:rPr>
              <a:t>Comparison of Overall/Pillar scores</a:t>
            </a:r>
          </a:p>
          <a:p>
            <a:endParaRPr lang="en-US" dirty="0">
              <a:cs typeface="Hind Light"/>
            </a:endParaRPr>
          </a:p>
        </p:txBody>
      </p:sp>
      <p:pic>
        <p:nvPicPr>
          <p:cNvPr id="10" name="Picture 9" descr="A graph of different colored lines&#10;&#10;Description automatically generated">
            <a:extLst>
              <a:ext uri="{FF2B5EF4-FFF2-40B4-BE49-F238E27FC236}">
                <a16:creationId xmlns:a16="http://schemas.microsoft.com/office/drawing/2014/main" id="{7E83425F-A5D2-C26E-3449-ADC1770B35D5}"/>
              </a:ext>
            </a:extLst>
          </p:cNvPr>
          <p:cNvPicPr>
            <a:picLocks noChangeAspect="1"/>
          </p:cNvPicPr>
          <p:nvPr/>
        </p:nvPicPr>
        <p:blipFill rotWithShape="1">
          <a:blip r:embed="rId3"/>
          <a:srcRect t="11417"/>
          <a:stretch/>
        </p:blipFill>
        <p:spPr>
          <a:xfrm>
            <a:off x="849229" y="1385450"/>
            <a:ext cx="10493542" cy="4777879"/>
          </a:xfrm>
          <a:prstGeom prst="rect">
            <a:avLst/>
          </a:prstGeom>
        </p:spPr>
      </p:pic>
    </p:spTree>
    <p:extLst>
      <p:ext uri="{BB962C8B-B14F-4D97-AF65-F5344CB8AC3E}">
        <p14:creationId xmlns:p14="http://schemas.microsoft.com/office/powerpoint/2010/main" val="1599438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3F944D-EDB9-FC12-4E4A-3EB9B9249B02}"/>
              </a:ext>
            </a:extLst>
          </p:cNvPr>
          <p:cNvSpPr>
            <a:spLocks noGrp="1"/>
          </p:cNvSpPr>
          <p:nvPr>
            <p:ph type="sldNum" sz="quarter" idx="11"/>
          </p:nvPr>
        </p:nvSpPr>
        <p:spPr/>
        <p:txBody>
          <a:bodyPr/>
          <a:lstStyle/>
          <a:p>
            <a:fld id="{DBE5F007-28FD-B845-A833-24BC97E499D9}" type="slidenum">
              <a:rPr lang="uk-UA" altLang="en-US" smtClean="0"/>
              <a:pPr/>
              <a:t>24</a:t>
            </a:fld>
            <a:endParaRPr lang="uk-UA" altLang="en-US">
              <a:solidFill>
                <a:schemeClr val="tx1"/>
              </a:solidFill>
            </a:endParaRPr>
          </a:p>
        </p:txBody>
      </p:sp>
      <p:sp>
        <p:nvSpPr>
          <p:cNvPr id="4" name="Title 3">
            <a:extLst>
              <a:ext uri="{FF2B5EF4-FFF2-40B4-BE49-F238E27FC236}">
                <a16:creationId xmlns:a16="http://schemas.microsoft.com/office/drawing/2014/main" id="{491C0B81-8C01-5442-2EC0-05C32FD7062F}"/>
              </a:ext>
            </a:extLst>
          </p:cNvPr>
          <p:cNvSpPr>
            <a:spLocks noGrp="1"/>
          </p:cNvSpPr>
          <p:nvPr>
            <p:ph type="title"/>
          </p:nvPr>
        </p:nvSpPr>
        <p:spPr/>
        <p:txBody>
          <a:bodyPr/>
          <a:lstStyle/>
          <a:p>
            <a:r>
              <a:rPr lang="en-AU" b="1">
                <a:ea typeface="ＭＳ Ｐゴシック"/>
              </a:rPr>
              <a:t>Open Internet Environment, </a:t>
            </a:r>
            <a:r>
              <a:rPr lang="en-AU">
                <a:ea typeface="+mj-lt"/>
                <a:cs typeface="+mj-lt"/>
              </a:rPr>
              <a:t>Kazakhstan</a:t>
            </a:r>
            <a:br>
              <a:rPr lang="en-AU" b="1"/>
            </a:br>
            <a:endParaRPr lang="en-US"/>
          </a:p>
        </p:txBody>
      </p:sp>
      <p:pic>
        <p:nvPicPr>
          <p:cNvPr id="3" name="Picture 2" descr="A screenshot of a graph&#10;&#10;Description automatically generated">
            <a:extLst>
              <a:ext uri="{FF2B5EF4-FFF2-40B4-BE49-F238E27FC236}">
                <a16:creationId xmlns:a16="http://schemas.microsoft.com/office/drawing/2014/main" id="{8572E698-E5FF-58D4-9479-A23DE4A8CC8B}"/>
              </a:ext>
            </a:extLst>
          </p:cNvPr>
          <p:cNvPicPr>
            <a:picLocks noChangeAspect="1"/>
          </p:cNvPicPr>
          <p:nvPr/>
        </p:nvPicPr>
        <p:blipFill>
          <a:blip r:embed="rId3"/>
          <a:stretch>
            <a:fillRect/>
          </a:stretch>
        </p:blipFill>
        <p:spPr>
          <a:xfrm>
            <a:off x="3154931" y="1263319"/>
            <a:ext cx="2517836" cy="2289776"/>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33B95D81-9B93-0949-A404-35AFA9E8703E}"/>
              </a:ext>
            </a:extLst>
          </p:cNvPr>
          <p:cNvPicPr>
            <a:picLocks noChangeAspect="1"/>
          </p:cNvPicPr>
          <p:nvPr/>
        </p:nvPicPr>
        <p:blipFill>
          <a:blip r:embed="rId4"/>
          <a:stretch>
            <a:fillRect/>
          </a:stretch>
        </p:blipFill>
        <p:spPr>
          <a:xfrm>
            <a:off x="6123856" y="1263319"/>
            <a:ext cx="2517836" cy="2289776"/>
          </a:xfrm>
          <a:prstGeom prst="rect">
            <a:avLst/>
          </a:prstGeom>
        </p:spPr>
      </p:pic>
      <p:pic>
        <p:nvPicPr>
          <p:cNvPr id="13" name="Picture 12" descr="A screenshot of a website&#10;&#10;Description automatically generated">
            <a:extLst>
              <a:ext uri="{FF2B5EF4-FFF2-40B4-BE49-F238E27FC236}">
                <a16:creationId xmlns:a16="http://schemas.microsoft.com/office/drawing/2014/main" id="{36052FDC-470C-7740-0896-640C49AC8A74}"/>
              </a:ext>
            </a:extLst>
          </p:cNvPr>
          <p:cNvPicPr>
            <a:picLocks noChangeAspect="1"/>
          </p:cNvPicPr>
          <p:nvPr/>
        </p:nvPicPr>
        <p:blipFill>
          <a:blip r:embed="rId5"/>
          <a:stretch>
            <a:fillRect/>
          </a:stretch>
        </p:blipFill>
        <p:spPr>
          <a:xfrm>
            <a:off x="9092780" y="3678714"/>
            <a:ext cx="2517836" cy="2289776"/>
          </a:xfrm>
          <a:prstGeom prst="rect">
            <a:avLst/>
          </a:prstGeom>
        </p:spPr>
      </p:pic>
      <p:pic>
        <p:nvPicPr>
          <p:cNvPr id="14" name="Picture 13" descr="A screenshot of a survey&#10;&#10;Description automatically generated">
            <a:extLst>
              <a:ext uri="{FF2B5EF4-FFF2-40B4-BE49-F238E27FC236}">
                <a16:creationId xmlns:a16="http://schemas.microsoft.com/office/drawing/2014/main" id="{D095E8F2-459B-C73C-6885-96705979702B}"/>
              </a:ext>
            </a:extLst>
          </p:cNvPr>
          <p:cNvPicPr>
            <a:picLocks noChangeAspect="1"/>
          </p:cNvPicPr>
          <p:nvPr/>
        </p:nvPicPr>
        <p:blipFill>
          <a:blip r:embed="rId6"/>
          <a:stretch>
            <a:fillRect/>
          </a:stretch>
        </p:blipFill>
        <p:spPr>
          <a:xfrm>
            <a:off x="6116667" y="3621205"/>
            <a:ext cx="2517836" cy="2289776"/>
          </a:xfrm>
          <a:prstGeom prst="rect">
            <a:avLst/>
          </a:prstGeom>
        </p:spPr>
      </p:pic>
      <p:pic>
        <p:nvPicPr>
          <p:cNvPr id="15" name="Picture 14" descr="A screenshot of a website&#10;&#10;Description automatically generated">
            <a:extLst>
              <a:ext uri="{FF2B5EF4-FFF2-40B4-BE49-F238E27FC236}">
                <a16:creationId xmlns:a16="http://schemas.microsoft.com/office/drawing/2014/main" id="{7679D5C5-82D4-73DE-C1CA-EF2036689875}"/>
              </a:ext>
            </a:extLst>
          </p:cNvPr>
          <p:cNvPicPr>
            <a:picLocks noChangeAspect="1"/>
          </p:cNvPicPr>
          <p:nvPr/>
        </p:nvPicPr>
        <p:blipFill>
          <a:blip r:embed="rId7"/>
          <a:stretch>
            <a:fillRect/>
          </a:stretch>
        </p:blipFill>
        <p:spPr>
          <a:xfrm>
            <a:off x="3154931" y="3621206"/>
            <a:ext cx="2517836" cy="2289776"/>
          </a:xfrm>
          <a:prstGeom prst="rect">
            <a:avLst/>
          </a:prstGeom>
        </p:spPr>
      </p:pic>
      <p:pic>
        <p:nvPicPr>
          <p:cNvPr id="16" name="Picture 15" descr="A close-up of a diagram&#10;&#10;Description automatically generated">
            <a:extLst>
              <a:ext uri="{FF2B5EF4-FFF2-40B4-BE49-F238E27FC236}">
                <a16:creationId xmlns:a16="http://schemas.microsoft.com/office/drawing/2014/main" id="{6C5990C2-5004-706F-2795-A9E57215A19A}"/>
              </a:ext>
            </a:extLst>
          </p:cNvPr>
          <p:cNvPicPr>
            <a:picLocks noChangeAspect="1"/>
          </p:cNvPicPr>
          <p:nvPr/>
        </p:nvPicPr>
        <p:blipFill>
          <a:blip r:embed="rId8"/>
          <a:stretch>
            <a:fillRect/>
          </a:stretch>
        </p:blipFill>
        <p:spPr>
          <a:xfrm>
            <a:off x="9092780" y="1263319"/>
            <a:ext cx="2517836" cy="2289776"/>
          </a:xfrm>
          <a:prstGeom prst="rect">
            <a:avLst/>
          </a:prstGeom>
        </p:spPr>
      </p:pic>
      <p:sp>
        <p:nvSpPr>
          <p:cNvPr id="19" name="TextBox 18">
            <a:extLst>
              <a:ext uri="{FF2B5EF4-FFF2-40B4-BE49-F238E27FC236}">
                <a16:creationId xmlns:a16="http://schemas.microsoft.com/office/drawing/2014/main" id="{D50BC047-51D4-3BE9-E413-B6BDA1BBA7E5}"/>
              </a:ext>
            </a:extLst>
          </p:cNvPr>
          <p:cNvSpPr txBox="1"/>
          <p:nvPr/>
        </p:nvSpPr>
        <p:spPr>
          <a:xfrm>
            <a:off x="653142" y="2213291"/>
            <a:ext cx="2394857"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Hind Light"/>
                <a:ea typeface="ＭＳ Ｐゴシック"/>
                <a:cs typeface="Hind Light"/>
              </a:rPr>
              <a:t>An </a:t>
            </a:r>
            <a:r>
              <a:rPr lang="en-US" sz="2400" b="1">
                <a:latin typeface="Hind Light"/>
                <a:ea typeface="ＭＳ Ｐゴシック"/>
                <a:cs typeface="Hind Light"/>
              </a:rPr>
              <a:t>open </a:t>
            </a:r>
            <a:r>
              <a:rPr lang="en-US" sz="2400">
                <a:latin typeface="Hind Light"/>
                <a:ea typeface="ＭＳ Ｐゴシック"/>
                <a:cs typeface="Hind Light"/>
              </a:rPr>
              <a:t>Internet is an accessible Internet – it is easy to connect to the open Internet and use its services.</a:t>
            </a:r>
          </a:p>
        </p:txBody>
      </p:sp>
      <p:sp>
        <p:nvSpPr>
          <p:cNvPr id="21" name="TextBox 20">
            <a:extLst>
              <a:ext uri="{FF2B5EF4-FFF2-40B4-BE49-F238E27FC236}">
                <a16:creationId xmlns:a16="http://schemas.microsoft.com/office/drawing/2014/main" id="{91B898A4-8627-70EB-12A4-DDAD8DC61C22}"/>
              </a:ext>
            </a:extLst>
          </p:cNvPr>
          <p:cNvSpPr txBox="1"/>
          <p:nvPr/>
        </p:nvSpPr>
        <p:spPr>
          <a:xfrm>
            <a:off x="6843622" y="6182264"/>
            <a:ext cx="45001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Hind Light"/>
                <a:ea typeface="ＭＳ Ｐゴシック"/>
                <a:cs typeface="Hind Light"/>
              </a:rPr>
              <a:t>https://pulse.internetsociety.org/reports/kz</a:t>
            </a:r>
            <a:endParaRPr lang="en-US">
              <a:latin typeface="Hind Light"/>
              <a:ea typeface="ＭＳ Ｐゴシック"/>
            </a:endParaRPr>
          </a:p>
        </p:txBody>
      </p:sp>
    </p:spTree>
    <p:extLst>
      <p:ext uri="{BB962C8B-B14F-4D97-AF65-F5344CB8AC3E}">
        <p14:creationId xmlns:p14="http://schemas.microsoft.com/office/powerpoint/2010/main" val="2962294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3F944D-EDB9-FC12-4E4A-3EB9B9249B02}"/>
              </a:ext>
            </a:extLst>
          </p:cNvPr>
          <p:cNvSpPr>
            <a:spLocks noGrp="1"/>
          </p:cNvSpPr>
          <p:nvPr>
            <p:ph type="sldNum" sz="quarter" idx="11"/>
          </p:nvPr>
        </p:nvSpPr>
        <p:spPr/>
        <p:txBody>
          <a:bodyPr/>
          <a:lstStyle/>
          <a:p>
            <a:fld id="{DBE5F007-28FD-B845-A833-24BC97E499D9}" type="slidenum">
              <a:rPr lang="uk-UA" altLang="en-US" smtClean="0"/>
              <a:pPr/>
              <a:t>25</a:t>
            </a:fld>
            <a:endParaRPr lang="uk-UA" altLang="en-US">
              <a:solidFill>
                <a:schemeClr val="tx1"/>
              </a:solidFill>
            </a:endParaRPr>
          </a:p>
        </p:txBody>
      </p:sp>
      <p:sp>
        <p:nvSpPr>
          <p:cNvPr id="4" name="Title 3">
            <a:extLst>
              <a:ext uri="{FF2B5EF4-FFF2-40B4-BE49-F238E27FC236}">
                <a16:creationId xmlns:a16="http://schemas.microsoft.com/office/drawing/2014/main" id="{491C0B81-8C01-5442-2EC0-05C32FD7062F}"/>
              </a:ext>
            </a:extLst>
          </p:cNvPr>
          <p:cNvSpPr>
            <a:spLocks noGrp="1"/>
          </p:cNvSpPr>
          <p:nvPr>
            <p:ph type="title"/>
          </p:nvPr>
        </p:nvSpPr>
        <p:spPr/>
        <p:txBody>
          <a:bodyPr/>
          <a:lstStyle/>
          <a:p>
            <a:r>
              <a:rPr lang="en-AU" b="1">
                <a:ea typeface="ＭＳ Ｐゴシック"/>
              </a:rPr>
              <a:t>Open Internet Environment, </a:t>
            </a:r>
            <a:r>
              <a:rPr lang="en-AU">
                <a:ea typeface="+mj-lt"/>
                <a:cs typeface="+mj-lt"/>
              </a:rPr>
              <a:t>Kazakhstan</a:t>
            </a:r>
            <a:br>
              <a:rPr lang="en-AU" b="1"/>
            </a:br>
            <a:endParaRPr lang="en-US"/>
          </a:p>
        </p:txBody>
      </p:sp>
      <p:pic>
        <p:nvPicPr>
          <p:cNvPr id="3" name="Picture 2" descr="A screenshot of a graph&#10;&#10;Description automatically generated">
            <a:extLst>
              <a:ext uri="{FF2B5EF4-FFF2-40B4-BE49-F238E27FC236}">
                <a16:creationId xmlns:a16="http://schemas.microsoft.com/office/drawing/2014/main" id="{8572E698-E5FF-58D4-9479-A23DE4A8CC8B}"/>
              </a:ext>
            </a:extLst>
          </p:cNvPr>
          <p:cNvPicPr>
            <a:picLocks noChangeAspect="1"/>
          </p:cNvPicPr>
          <p:nvPr/>
        </p:nvPicPr>
        <p:blipFill>
          <a:blip r:embed="rId3"/>
          <a:stretch>
            <a:fillRect/>
          </a:stretch>
        </p:blipFill>
        <p:spPr>
          <a:xfrm>
            <a:off x="3154931" y="1263319"/>
            <a:ext cx="2517836" cy="2289776"/>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33B95D81-9B93-0949-A404-35AFA9E8703E}"/>
              </a:ext>
            </a:extLst>
          </p:cNvPr>
          <p:cNvPicPr>
            <a:picLocks noChangeAspect="1"/>
          </p:cNvPicPr>
          <p:nvPr/>
        </p:nvPicPr>
        <p:blipFill>
          <a:blip r:embed="rId4"/>
          <a:stretch>
            <a:fillRect/>
          </a:stretch>
        </p:blipFill>
        <p:spPr>
          <a:xfrm>
            <a:off x="6123856" y="1263319"/>
            <a:ext cx="2517836" cy="2289776"/>
          </a:xfrm>
          <a:prstGeom prst="rect">
            <a:avLst/>
          </a:prstGeom>
        </p:spPr>
      </p:pic>
      <p:pic>
        <p:nvPicPr>
          <p:cNvPr id="13" name="Picture 12" descr="A screenshot of a website&#10;&#10;Description automatically generated">
            <a:extLst>
              <a:ext uri="{FF2B5EF4-FFF2-40B4-BE49-F238E27FC236}">
                <a16:creationId xmlns:a16="http://schemas.microsoft.com/office/drawing/2014/main" id="{36052FDC-470C-7740-0896-640C49AC8A74}"/>
              </a:ext>
            </a:extLst>
          </p:cNvPr>
          <p:cNvPicPr>
            <a:picLocks noChangeAspect="1"/>
          </p:cNvPicPr>
          <p:nvPr/>
        </p:nvPicPr>
        <p:blipFill>
          <a:blip r:embed="rId5"/>
          <a:stretch>
            <a:fillRect/>
          </a:stretch>
        </p:blipFill>
        <p:spPr>
          <a:xfrm>
            <a:off x="9092780" y="3678714"/>
            <a:ext cx="2517836" cy="2289776"/>
          </a:xfrm>
          <a:prstGeom prst="rect">
            <a:avLst/>
          </a:prstGeom>
        </p:spPr>
      </p:pic>
      <p:pic>
        <p:nvPicPr>
          <p:cNvPr id="14" name="Picture 13" descr="A screenshot of a survey&#10;&#10;Description automatically generated">
            <a:extLst>
              <a:ext uri="{FF2B5EF4-FFF2-40B4-BE49-F238E27FC236}">
                <a16:creationId xmlns:a16="http://schemas.microsoft.com/office/drawing/2014/main" id="{D095E8F2-459B-C73C-6885-96705979702B}"/>
              </a:ext>
            </a:extLst>
          </p:cNvPr>
          <p:cNvPicPr>
            <a:picLocks noChangeAspect="1"/>
          </p:cNvPicPr>
          <p:nvPr/>
        </p:nvPicPr>
        <p:blipFill>
          <a:blip r:embed="rId6"/>
          <a:stretch>
            <a:fillRect/>
          </a:stretch>
        </p:blipFill>
        <p:spPr>
          <a:xfrm>
            <a:off x="6116667" y="3621205"/>
            <a:ext cx="2517836" cy="2289776"/>
          </a:xfrm>
          <a:prstGeom prst="rect">
            <a:avLst/>
          </a:prstGeom>
        </p:spPr>
      </p:pic>
      <p:pic>
        <p:nvPicPr>
          <p:cNvPr id="15" name="Picture 14" descr="A screenshot of a website&#10;&#10;Description automatically generated">
            <a:extLst>
              <a:ext uri="{FF2B5EF4-FFF2-40B4-BE49-F238E27FC236}">
                <a16:creationId xmlns:a16="http://schemas.microsoft.com/office/drawing/2014/main" id="{7679D5C5-82D4-73DE-C1CA-EF2036689875}"/>
              </a:ext>
            </a:extLst>
          </p:cNvPr>
          <p:cNvPicPr>
            <a:picLocks noChangeAspect="1"/>
          </p:cNvPicPr>
          <p:nvPr/>
        </p:nvPicPr>
        <p:blipFill>
          <a:blip r:embed="rId7"/>
          <a:stretch>
            <a:fillRect/>
          </a:stretch>
        </p:blipFill>
        <p:spPr>
          <a:xfrm>
            <a:off x="3154931" y="3621206"/>
            <a:ext cx="2517836" cy="2289776"/>
          </a:xfrm>
          <a:prstGeom prst="rect">
            <a:avLst/>
          </a:prstGeom>
        </p:spPr>
      </p:pic>
      <p:pic>
        <p:nvPicPr>
          <p:cNvPr id="16" name="Picture 15" descr="A close-up of a diagram&#10;&#10;Description automatically generated">
            <a:extLst>
              <a:ext uri="{FF2B5EF4-FFF2-40B4-BE49-F238E27FC236}">
                <a16:creationId xmlns:a16="http://schemas.microsoft.com/office/drawing/2014/main" id="{6C5990C2-5004-706F-2795-A9E57215A19A}"/>
              </a:ext>
            </a:extLst>
          </p:cNvPr>
          <p:cNvPicPr>
            <a:picLocks noChangeAspect="1"/>
          </p:cNvPicPr>
          <p:nvPr/>
        </p:nvPicPr>
        <p:blipFill>
          <a:blip r:embed="rId8"/>
          <a:stretch>
            <a:fillRect/>
          </a:stretch>
        </p:blipFill>
        <p:spPr>
          <a:xfrm>
            <a:off x="9092780" y="1263319"/>
            <a:ext cx="2517836" cy="2289776"/>
          </a:xfrm>
          <a:prstGeom prst="rect">
            <a:avLst/>
          </a:prstGeom>
        </p:spPr>
      </p:pic>
      <p:sp>
        <p:nvSpPr>
          <p:cNvPr id="19" name="TextBox 18">
            <a:extLst>
              <a:ext uri="{FF2B5EF4-FFF2-40B4-BE49-F238E27FC236}">
                <a16:creationId xmlns:a16="http://schemas.microsoft.com/office/drawing/2014/main" id="{D50BC047-51D4-3BE9-E413-B6BDA1BBA7E5}"/>
              </a:ext>
            </a:extLst>
          </p:cNvPr>
          <p:cNvSpPr txBox="1"/>
          <p:nvPr/>
        </p:nvSpPr>
        <p:spPr>
          <a:xfrm>
            <a:off x="653142" y="2213291"/>
            <a:ext cx="2394857"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Hind Light"/>
                <a:ea typeface="ＭＳ Ｐゴシック"/>
                <a:cs typeface="Hind Light"/>
              </a:rPr>
              <a:t>An </a:t>
            </a:r>
            <a:r>
              <a:rPr lang="en-US" sz="2400" b="1">
                <a:latin typeface="Hind Light"/>
                <a:ea typeface="ＭＳ Ｐゴシック"/>
                <a:cs typeface="Hind Light"/>
              </a:rPr>
              <a:t>open </a:t>
            </a:r>
            <a:r>
              <a:rPr lang="en-US" sz="2400">
                <a:latin typeface="Hind Light"/>
                <a:ea typeface="ＭＳ Ｐゴシック"/>
                <a:cs typeface="Hind Light"/>
              </a:rPr>
              <a:t>Internet is an accessible Internet – it is easy to connect to the open Internet and use its services.</a:t>
            </a:r>
          </a:p>
        </p:txBody>
      </p:sp>
      <p:sp>
        <p:nvSpPr>
          <p:cNvPr id="21" name="TextBox 20">
            <a:extLst>
              <a:ext uri="{FF2B5EF4-FFF2-40B4-BE49-F238E27FC236}">
                <a16:creationId xmlns:a16="http://schemas.microsoft.com/office/drawing/2014/main" id="{91B898A4-8627-70EB-12A4-DDAD8DC61C22}"/>
              </a:ext>
            </a:extLst>
          </p:cNvPr>
          <p:cNvSpPr txBox="1"/>
          <p:nvPr/>
        </p:nvSpPr>
        <p:spPr>
          <a:xfrm>
            <a:off x="6843622" y="6182264"/>
            <a:ext cx="45001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Hind Light"/>
                <a:ea typeface="ＭＳ Ｐゴシック"/>
                <a:cs typeface="Hind Light"/>
              </a:rPr>
              <a:t>https://pulse.internetsociety.org/reports/kz</a:t>
            </a:r>
            <a:endParaRPr lang="en-US">
              <a:latin typeface="Hind Light"/>
              <a:ea typeface="ＭＳ Ｐゴシック"/>
            </a:endParaRPr>
          </a:p>
        </p:txBody>
      </p:sp>
      <p:sp>
        <p:nvSpPr>
          <p:cNvPr id="23" name="Rectangle 22">
            <a:extLst>
              <a:ext uri="{FF2B5EF4-FFF2-40B4-BE49-F238E27FC236}">
                <a16:creationId xmlns:a16="http://schemas.microsoft.com/office/drawing/2014/main" id="{DBE7EB72-9750-2106-45D4-3B2549147795}"/>
              </a:ext>
            </a:extLst>
          </p:cNvPr>
          <p:cNvSpPr/>
          <p:nvPr/>
        </p:nvSpPr>
        <p:spPr>
          <a:xfrm>
            <a:off x="3151652" y="1260120"/>
            <a:ext cx="2528081" cy="229766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32C2C43-D905-62E0-F61A-57A97F7F3048}"/>
              </a:ext>
            </a:extLst>
          </p:cNvPr>
          <p:cNvSpPr/>
          <p:nvPr/>
        </p:nvSpPr>
        <p:spPr>
          <a:xfrm>
            <a:off x="9075123" y="1260119"/>
            <a:ext cx="2528081" cy="2297660"/>
          </a:xfrm>
          <a:prstGeom prst="rect">
            <a:avLst/>
          </a:prstGeom>
          <a:no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DC0D02A-7CB1-FFFF-46F9-AF2AE00664A4}"/>
              </a:ext>
            </a:extLst>
          </p:cNvPr>
          <p:cNvSpPr/>
          <p:nvPr/>
        </p:nvSpPr>
        <p:spPr>
          <a:xfrm>
            <a:off x="3151652" y="3618007"/>
            <a:ext cx="2528081" cy="229766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51BB996-AD10-AF29-8D1E-92F78A974129}"/>
              </a:ext>
            </a:extLst>
          </p:cNvPr>
          <p:cNvSpPr/>
          <p:nvPr/>
        </p:nvSpPr>
        <p:spPr>
          <a:xfrm>
            <a:off x="9075123" y="3618006"/>
            <a:ext cx="2528081" cy="229766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BE99B3D-DD1A-AFA9-2CA5-040963283972}"/>
              </a:ext>
            </a:extLst>
          </p:cNvPr>
          <p:cNvSpPr/>
          <p:nvPr/>
        </p:nvSpPr>
        <p:spPr>
          <a:xfrm>
            <a:off x="6099009" y="3618005"/>
            <a:ext cx="2528081" cy="2297660"/>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E4EAE48-3E3D-FFB6-EE6F-4B5BF9081935}"/>
              </a:ext>
            </a:extLst>
          </p:cNvPr>
          <p:cNvSpPr/>
          <p:nvPr/>
        </p:nvSpPr>
        <p:spPr>
          <a:xfrm>
            <a:off x="6099009" y="1260118"/>
            <a:ext cx="2528081" cy="2297660"/>
          </a:xfrm>
          <a:prstGeom prst="rect">
            <a:avLst/>
          </a:prstGeom>
          <a:no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74286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B370DB9-922D-A1CE-2887-E3D896A460A6}"/>
              </a:ext>
            </a:extLst>
          </p:cNvPr>
          <p:cNvSpPr>
            <a:spLocks noGrp="1"/>
          </p:cNvSpPr>
          <p:nvPr>
            <p:ph type="sldNum" sz="quarter" idx="11"/>
          </p:nvPr>
        </p:nvSpPr>
        <p:spPr/>
        <p:txBody>
          <a:bodyPr/>
          <a:lstStyle/>
          <a:p>
            <a:fld id="{DBE5F007-28FD-B845-A833-24BC97E499D9}" type="slidenum">
              <a:rPr lang="uk-UA" altLang="en-US" smtClean="0"/>
              <a:pPr/>
              <a:t>26</a:t>
            </a:fld>
            <a:endParaRPr lang="uk-UA" altLang="en-US" dirty="0">
              <a:solidFill>
                <a:schemeClr val="tx1"/>
              </a:solidFill>
            </a:endParaRPr>
          </a:p>
        </p:txBody>
      </p:sp>
      <p:sp>
        <p:nvSpPr>
          <p:cNvPr id="4" name="Title 3">
            <a:extLst>
              <a:ext uri="{FF2B5EF4-FFF2-40B4-BE49-F238E27FC236}">
                <a16:creationId xmlns:a16="http://schemas.microsoft.com/office/drawing/2014/main" id="{E1F1AEC0-78E8-A32C-A1CA-76EB0D51F88A}"/>
              </a:ext>
            </a:extLst>
          </p:cNvPr>
          <p:cNvSpPr>
            <a:spLocks noGrp="1"/>
          </p:cNvSpPr>
          <p:nvPr>
            <p:ph type="title"/>
          </p:nvPr>
        </p:nvSpPr>
        <p:spPr/>
        <p:txBody>
          <a:bodyPr/>
          <a:lstStyle/>
          <a:p>
            <a:r>
              <a:rPr lang="en-US" dirty="0"/>
              <a:t>Not if, but when</a:t>
            </a:r>
          </a:p>
        </p:txBody>
      </p:sp>
      <p:pic>
        <p:nvPicPr>
          <p:cNvPr id="6" name="Picture 5">
            <a:extLst>
              <a:ext uri="{FF2B5EF4-FFF2-40B4-BE49-F238E27FC236}">
                <a16:creationId xmlns:a16="http://schemas.microsoft.com/office/drawing/2014/main" id="{C325FA1B-B963-D22D-7437-34515A30D1D3}"/>
              </a:ext>
            </a:extLst>
          </p:cNvPr>
          <p:cNvPicPr>
            <a:picLocks noChangeAspect="1"/>
          </p:cNvPicPr>
          <p:nvPr/>
        </p:nvPicPr>
        <p:blipFill rotWithShape="1">
          <a:blip r:embed="rId3"/>
          <a:srcRect t="1554" b="1714"/>
          <a:stretch/>
        </p:blipFill>
        <p:spPr>
          <a:xfrm>
            <a:off x="4283207" y="1301975"/>
            <a:ext cx="3660008" cy="4521584"/>
          </a:xfrm>
          <a:prstGeom prst="rect">
            <a:avLst/>
          </a:prstGeom>
        </p:spPr>
      </p:pic>
      <p:pic>
        <p:nvPicPr>
          <p:cNvPr id="8" name="Picture 7">
            <a:extLst>
              <a:ext uri="{FF2B5EF4-FFF2-40B4-BE49-F238E27FC236}">
                <a16:creationId xmlns:a16="http://schemas.microsoft.com/office/drawing/2014/main" id="{CF076FC5-1A22-B138-8142-D6D1D66C4C53}"/>
              </a:ext>
            </a:extLst>
          </p:cNvPr>
          <p:cNvPicPr>
            <a:picLocks noChangeAspect="1"/>
          </p:cNvPicPr>
          <p:nvPr/>
        </p:nvPicPr>
        <p:blipFill rotWithShape="1">
          <a:blip r:embed="rId4"/>
          <a:srcRect t="-1" b="-416"/>
          <a:stretch/>
        </p:blipFill>
        <p:spPr>
          <a:xfrm>
            <a:off x="823965" y="1301975"/>
            <a:ext cx="3223140" cy="4521584"/>
          </a:xfrm>
          <a:prstGeom prst="rect">
            <a:avLst/>
          </a:prstGeom>
        </p:spPr>
      </p:pic>
      <p:sp>
        <p:nvSpPr>
          <p:cNvPr id="9" name="Rectangle 8">
            <a:extLst>
              <a:ext uri="{FF2B5EF4-FFF2-40B4-BE49-F238E27FC236}">
                <a16:creationId xmlns:a16="http://schemas.microsoft.com/office/drawing/2014/main" id="{F3391E65-56A1-F87C-BE4F-EC15E6738BB1}"/>
              </a:ext>
            </a:extLst>
          </p:cNvPr>
          <p:cNvSpPr/>
          <p:nvPr/>
        </p:nvSpPr>
        <p:spPr>
          <a:xfrm>
            <a:off x="8183216" y="1301975"/>
            <a:ext cx="3233882" cy="4521584"/>
          </a:xfrm>
          <a:prstGeom prst="rect">
            <a:avLst/>
          </a:prstGeom>
          <a:solidFill>
            <a:srgbClr val="FFFFFF"/>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10" name="TextBox 9">
            <a:extLst>
              <a:ext uri="{FF2B5EF4-FFF2-40B4-BE49-F238E27FC236}">
                <a16:creationId xmlns:a16="http://schemas.microsoft.com/office/drawing/2014/main" id="{B765EB7E-3EB2-ECD3-879F-09893DB40805}"/>
              </a:ext>
            </a:extLst>
          </p:cNvPr>
          <p:cNvSpPr txBox="1"/>
          <p:nvPr/>
        </p:nvSpPr>
        <p:spPr>
          <a:xfrm>
            <a:off x="9138816" y="3429000"/>
            <a:ext cx="1573343" cy="369332"/>
          </a:xfrm>
          <a:prstGeom prst="rect">
            <a:avLst/>
          </a:prstGeom>
          <a:noFill/>
        </p:spPr>
        <p:txBody>
          <a:bodyPr wrap="square" rtlCol="0">
            <a:spAutoFit/>
          </a:bodyPr>
          <a:lstStyle/>
          <a:p>
            <a:r>
              <a:rPr lang="en-US" dirty="0">
                <a:solidFill>
                  <a:srgbClr val="2F4881"/>
                </a:solidFill>
                <a:latin typeface="Hind Medium" panose="02000000000000000000" pitchFamily="2" charset="77"/>
                <a:cs typeface="Hind Medium" panose="02000000000000000000" pitchFamily="2" charset="77"/>
              </a:rPr>
              <a:t>Who’s next?</a:t>
            </a:r>
          </a:p>
        </p:txBody>
      </p:sp>
      <p:sp>
        <p:nvSpPr>
          <p:cNvPr id="11" name="TextBox 10">
            <a:extLst>
              <a:ext uri="{FF2B5EF4-FFF2-40B4-BE49-F238E27FC236}">
                <a16:creationId xmlns:a16="http://schemas.microsoft.com/office/drawing/2014/main" id="{504514CF-1990-0FE9-6F6B-C13C3E8FC581}"/>
              </a:ext>
            </a:extLst>
          </p:cNvPr>
          <p:cNvSpPr txBox="1"/>
          <p:nvPr/>
        </p:nvSpPr>
        <p:spPr>
          <a:xfrm>
            <a:off x="1481770" y="6001207"/>
            <a:ext cx="1907529" cy="369332"/>
          </a:xfrm>
          <a:prstGeom prst="rect">
            <a:avLst/>
          </a:prstGeom>
          <a:noFill/>
        </p:spPr>
        <p:txBody>
          <a:bodyPr wrap="square" rtlCol="0">
            <a:spAutoFit/>
          </a:bodyPr>
          <a:lstStyle/>
          <a:p>
            <a:r>
              <a:rPr lang="en-US" dirty="0"/>
              <a:t>Canada, July 2022</a:t>
            </a:r>
          </a:p>
        </p:txBody>
      </p:sp>
      <p:sp>
        <p:nvSpPr>
          <p:cNvPr id="13" name="TextBox 12">
            <a:extLst>
              <a:ext uri="{FF2B5EF4-FFF2-40B4-BE49-F238E27FC236}">
                <a16:creationId xmlns:a16="http://schemas.microsoft.com/office/drawing/2014/main" id="{C4210F3E-E585-8C79-EC0D-3C835269C25F}"/>
              </a:ext>
            </a:extLst>
          </p:cNvPr>
          <p:cNvSpPr txBox="1"/>
          <p:nvPr/>
        </p:nvSpPr>
        <p:spPr>
          <a:xfrm>
            <a:off x="4744943" y="6001207"/>
            <a:ext cx="2743200" cy="369332"/>
          </a:xfrm>
          <a:prstGeom prst="rect">
            <a:avLst/>
          </a:prstGeom>
          <a:noFill/>
        </p:spPr>
        <p:txBody>
          <a:bodyPr wrap="square" rtlCol="0">
            <a:spAutoFit/>
          </a:bodyPr>
          <a:lstStyle/>
          <a:p>
            <a:r>
              <a:rPr lang="en-US" dirty="0"/>
              <a:t>Australia, November 2023</a:t>
            </a:r>
          </a:p>
        </p:txBody>
      </p:sp>
    </p:spTree>
    <p:extLst>
      <p:ext uri="{BB962C8B-B14F-4D97-AF65-F5344CB8AC3E}">
        <p14:creationId xmlns:p14="http://schemas.microsoft.com/office/powerpoint/2010/main" val="32696773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ED8336-1135-7C6C-DF20-82FDC46961A4}"/>
              </a:ext>
            </a:extLst>
          </p:cNvPr>
          <p:cNvSpPr>
            <a:spLocks noGrp="1"/>
          </p:cNvSpPr>
          <p:nvPr>
            <p:ph type="sldNum" sz="quarter" idx="11"/>
          </p:nvPr>
        </p:nvSpPr>
        <p:spPr/>
        <p:txBody>
          <a:bodyPr/>
          <a:lstStyle/>
          <a:p>
            <a:fld id="{DBE5F007-28FD-B845-A833-24BC97E499D9}" type="slidenum">
              <a:rPr lang="uk-UA" altLang="en-US" smtClean="0"/>
              <a:pPr/>
              <a:t>27</a:t>
            </a:fld>
            <a:endParaRPr lang="uk-UA" altLang="en-US">
              <a:solidFill>
                <a:schemeClr val="tx1"/>
              </a:solidFill>
            </a:endParaRPr>
          </a:p>
        </p:txBody>
      </p:sp>
      <p:sp>
        <p:nvSpPr>
          <p:cNvPr id="4" name="Title 3">
            <a:extLst>
              <a:ext uri="{FF2B5EF4-FFF2-40B4-BE49-F238E27FC236}">
                <a16:creationId xmlns:a16="http://schemas.microsoft.com/office/drawing/2014/main" id="{673D05E1-D88A-07D3-F142-D38CFC5DC7E4}"/>
              </a:ext>
            </a:extLst>
          </p:cNvPr>
          <p:cNvSpPr>
            <a:spLocks noGrp="1"/>
          </p:cNvSpPr>
          <p:nvPr>
            <p:ph type="title"/>
          </p:nvPr>
        </p:nvSpPr>
        <p:spPr/>
        <p:txBody>
          <a:bodyPr/>
          <a:lstStyle/>
          <a:p>
            <a:r>
              <a:rPr lang="en-US"/>
              <a:t>Globally Connected Infrastructure​</a:t>
            </a:r>
          </a:p>
        </p:txBody>
      </p:sp>
      <p:pic>
        <p:nvPicPr>
          <p:cNvPr id="3" name="Picture 2" descr="A graph on a white background&#10;&#10;Description automatically generated">
            <a:extLst>
              <a:ext uri="{FF2B5EF4-FFF2-40B4-BE49-F238E27FC236}">
                <a16:creationId xmlns:a16="http://schemas.microsoft.com/office/drawing/2014/main" id="{90D413D7-812B-7588-3B9C-982CA6EBF57C}"/>
              </a:ext>
            </a:extLst>
          </p:cNvPr>
          <p:cNvPicPr>
            <a:picLocks noChangeAspect="1"/>
          </p:cNvPicPr>
          <p:nvPr/>
        </p:nvPicPr>
        <p:blipFill>
          <a:blip r:embed="rId3"/>
          <a:stretch>
            <a:fillRect/>
          </a:stretch>
        </p:blipFill>
        <p:spPr>
          <a:xfrm>
            <a:off x="1602176" y="1123680"/>
            <a:ext cx="2661609" cy="2267130"/>
          </a:xfrm>
          <a:prstGeom prst="rect">
            <a:avLst/>
          </a:prstGeom>
        </p:spPr>
      </p:pic>
      <p:pic>
        <p:nvPicPr>
          <p:cNvPr id="11" name="Picture 10" descr="A graph on a white background&#10;&#10;Description automatically generated">
            <a:extLst>
              <a:ext uri="{FF2B5EF4-FFF2-40B4-BE49-F238E27FC236}">
                <a16:creationId xmlns:a16="http://schemas.microsoft.com/office/drawing/2014/main" id="{5C62B86A-168E-32D1-A9C1-D489B16CCB8A}"/>
              </a:ext>
            </a:extLst>
          </p:cNvPr>
          <p:cNvPicPr>
            <a:picLocks noChangeAspect="1"/>
          </p:cNvPicPr>
          <p:nvPr/>
        </p:nvPicPr>
        <p:blipFill>
          <a:blip r:embed="rId4"/>
          <a:stretch>
            <a:fillRect/>
          </a:stretch>
        </p:blipFill>
        <p:spPr>
          <a:xfrm>
            <a:off x="4592667" y="1094926"/>
            <a:ext cx="2661609" cy="2267130"/>
          </a:xfrm>
          <a:prstGeom prst="rect">
            <a:avLst/>
          </a:prstGeom>
        </p:spPr>
      </p:pic>
      <p:pic>
        <p:nvPicPr>
          <p:cNvPr id="12" name="Picture 11">
            <a:extLst>
              <a:ext uri="{FF2B5EF4-FFF2-40B4-BE49-F238E27FC236}">
                <a16:creationId xmlns:a16="http://schemas.microsoft.com/office/drawing/2014/main" id="{64FC1186-F116-AB2F-FCC8-0D092D480066}"/>
              </a:ext>
            </a:extLst>
          </p:cNvPr>
          <p:cNvPicPr>
            <a:picLocks noChangeAspect="1"/>
          </p:cNvPicPr>
          <p:nvPr/>
        </p:nvPicPr>
        <p:blipFill>
          <a:blip r:embed="rId5"/>
          <a:stretch>
            <a:fillRect/>
          </a:stretch>
        </p:blipFill>
        <p:spPr>
          <a:xfrm>
            <a:off x="7626289" y="1138058"/>
            <a:ext cx="2661609" cy="2267130"/>
          </a:xfrm>
          <a:prstGeom prst="rect">
            <a:avLst/>
          </a:prstGeom>
        </p:spPr>
      </p:pic>
      <p:pic>
        <p:nvPicPr>
          <p:cNvPr id="13" name="Picture 12" descr="A screenshot of a computer&#10;&#10;Description automatically generated">
            <a:extLst>
              <a:ext uri="{FF2B5EF4-FFF2-40B4-BE49-F238E27FC236}">
                <a16:creationId xmlns:a16="http://schemas.microsoft.com/office/drawing/2014/main" id="{17C75B95-6173-6AD8-848B-C6A041AFBD48}"/>
              </a:ext>
            </a:extLst>
          </p:cNvPr>
          <p:cNvPicPr>
            <a:picLocks noChangeAspect="1"/>
          </p:cNvPicPr>
          <p:nvPr/>
        </p:nvPicPr>
        <p:blipFill>
          <a:blip r:embed="rId6"/>
          <a:stretch>
            <a:fillRect/>
          </a:stretch>
        </p:blipFill>
        <p:spPr>
          <a:xfrm>
            <a:off x="1602176" y="3483274"/>
            <a:ext cx="2661609" cy="2680659"/>
          </a:xfrm>
          <a:prstGeom prst="rect">
            <a:avLst/>
          </a:prstGeom>
        </p:spPr>
      </p:pic>
      <p:pic>
        <p:nvPicPr>
          <p:cNvPr id="14" name="Picture 13" descr="A screenshot of a phone&#10;&#10;Description automatically generated">
            <a:extLst>
              <a:ext uri="{FF2B5EF4-FFF2-40B4-BE49-F238E27FC236}">
                <a16:creationId xmlns:a16="http://schemas.microsoft.com/office/drawing/2014/main" id="{82FF6476-CFF6-798D-A653-D076CCAF219E}"/>
              </a:ext>
            </a:extLst>
          </p:cNvPr>
          <p:cNvPicPr>
            <a:picLocks noChangeAspect="1"/>
          </p:cNvPicPr>
          <p:nvPr/>
        </p:nvPicPr>
        <p:blipFill>
          <a:blip r:embed="rId7"/>
          <a:stretch>
            <a:fillRect/>
          </a:stretch>
        </p:blipFill>
        <p:spPr>
          <a:xfrm>
            <a:off x="4592667" y="3483274"/>
            <a:ext cx="2661609" cy="2680659"/>
          </a:xfrm>
          <a:prstGeom prst="rect">
            <a:avLst/>
          </a:prstGeom>
        </p:spPr>
      </p:pic>
      <p:pic>
        <p:nvPicPr>
          <p:cNvPr id="15" name="Picture 14" descr="A screenshot of a computer&#10;&#10;Description automatically generated">
            <a:extLst>
              <a:ext uri="{FF2B5EF4-FFF2-40B4-BE49-F238E27FC236}">
                <a16:creationId xmlns:a16="http://schemas.microsoft.com/office/drawing/2014/main" id="{51674F29-3952-27FA-26BF-2F8ADC9998BE}"/>
              </a:ext>
            </a:extLst>
          </p:cNvPr>
          <p:cNvPicPr>
            <a:picLocks noChangeAspect="1"/>
          </p:cNvPicPr>
          <p:nvPr/>
        </p:nvPicPr>
        <p:blipFill>
          <a:blip r:embed="rId8"/>
          <a:stretch>
            <a:fillRect/>
          </a:stretch>
        </p:blipFill>
        <p:spPr>
          <a:xfrm>
            <a:off x="7626289" y="3483274"/>
            <a:ext cx="2661609" cy="2680659"/>
          </a:xfrm>
          <a:prstGeom prst="rect">
            <a:avLst/>
          </a:prstGeom>
        </p:spPr>
      </p:pic>
      <p:sp>
        <p:nvSpPr>
          <p:cNvPr id="17" name="TextBox 16">
            <a:extLst>
              <a:ext uri="{FF2B5EF4-FFF2-40B4-BE49-F238E27FC236}">
                <a16:creationId xmlns:a16="http://schemas.microsoft.com/office/drawing/2014/main" id="{CE704B66-09FB-25AB-2FF7-8F1301406AB5}"/>
              </a:ext>
            </a:extLst>
          </p:cNvPr>
          <p:cNvSpPr txBox="1"/>
          <p:nvPr/>
        </p:nvSpPr>
        <p:spPr>
          <a:xfrm>
            <a:off x="6843622" y="6182264"/>
            <a:ext cx="45001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rgbClr val="FFFFFF"/>
                </a:solidFill>
                <a:highlight>
                  <a:srgbClr val="000014"/>
                </a:highlight>
                <a:latin typeface="Hind Light"/>
                <a:ea typeface="ＭＳ Ｐゴシック"/>
                <a:cs typeface="Hind Light"/>
              </a:rPr>
              <a:t>https://</a:t>
            </a:r>
            <a:r>
              <a:rPr lang="en-US" dirty="0" err="1">
                <a:solidFill>
                  <a:srgbClr val="FFFFFF"/>
                </a:solidFill>
                <a:highlight>
                  <a:srgbClr val="000014"/>
                </a:highlight>
                <a:latin typeface="Hind Light"/>
                <a:ea typeface="ＭＳ Ｐゴシック"/>
                <a:cs typeface="Hind Light"/>
              </a:rPr>
              <a:t>pulse.internetsociety.org</a:t>
            </a:r>
            <a:r>
              <a:rPr lang="en-US" dirty="0">
                <a:solidFill>
                  <a:srgbClr val="FFFFFF"/>
                </a:solidFill>
                <a:highlight>
                  <a:srgbClr val="000014"/>
                </a:highlight>
                <a:latin typeface="Hind Light"/>
                <a:ea typeface="ＭＳ Ｐゴシック"/>
                <a:cs typeface="Hind Light"/>
              </a:rPr>
              <a:t>/reports/</a:t>
            </a:r>
            <a:r>
              <a:rPr lang="en-US" dirty="0" err="1">
                <a:solidFill>
                  <a:srgbClr val="FFFFFF"/>
                </a:solidFill>
                <a:highlight>
                  <a:srgbClr val="000014"/>
                </a:highlight>
                <a:latin typeface="Hind Light"/>
                <a:ea typeface="ＭＳ Ｐゴシック"/>
                <a:cs typeface="Hind Light"/>
              </a:rPr>
              <a:t>kz</a:t>
            </a:r>
            <a:endParaRPr lang="en-US" dirty="0">
              <a:solidFill>
                <a:srgbClr val="FFFFFF"/>
              </a:solidFill>
              <a:highlight>
                <a:srgbClr val="000014"/>
              </a:highlight>
              <a:latin typeface="Hind Light"/>
              <a:ea typeface="ＭＳ Ｐゴシック"/>
            </a:endParaRPr>
          </a:p>
        </p:txBody>
      </p:sp>
    </p:spTree>
    <p:extLst>
      <p:ext uri="{BB962C8B-B14F-4D97-AF65-F5344CB8AC3E}">
        <p14:creationId xmlns:p14="http://schemas.microsoft.com/office/powerpoint/2010/main" val="2818242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ED8336-1135-7C6C-DF20-82FDC46961A4}"/>
              </a:ext>
            </a:extLst>
          </p:cNvPr>
          <p:cNvSpPr>
            <a:spLocks noGrp="1"/>
          </p:cNvSpPr>
          <p:nvPr>
            <p:ph type="sldNum" sz="quarter" idx="11"/>
          </p:nvPr>
        </p:nvSpPr>
        <p:spPr/>
        <p:txBody>
          <a:bodyPr/>
          <a:lstStyle/>
          <a:p>
            <a:fld id="{DBE5F007-28FD-B845-A833-24BC97E499D9}" type="slidenum">
              <a:rPr lang="uk-UA" altLang="en-US" smtClean="0"/>
              <a:pPr/>
              <a:t>28</a:t>
            </a:fld>
            <a:endParaRPr lang="uk-UA" altLang="en-US">
              <a:solidFill>
                <a:schemeClr val="tx1"/>
              </a:solidFill>
            </a:endParaRPr>
          </a:p>
        </p:txBody>
      </p:sp>
      <p:sp>
        <p:nvSpPr>
          <p:cNvPr id="4" name="Title 3">
            <a:extLst>
              <a:ext uri="{FF2B5EF4-FFF2-40B4-BE49-F238E27FC236}">
                <a16:creationId xmlns:a16="http://schemas.microsoft.com/office/drawing/2014/main" id="{673D05E1-D88A-07D3-F142-D38CFC5DC7E4}"/>
              </a:ext>
            </a:extLst>
          </p:cNvPr>
          <p:cNvSpPr>
            <a:spLocks noGrp="1"/>
          </p:cNvSpPr>
          <p:nvPr>
            <p:ph type="title"/>
          </p:nvPr>
        </p:nvSpPr>
        <p:spPr/>
        <p:txBody>
          <a:bodyPr/>
          <a:lstStyle/>
          <a:p>
            <a:r>
              <a:rPr lang="en-US"/>
              <a:t>Globally Connected Infrastructure​</a:t>
            </a:r>
          </a:p>
        </p:txBody>
      </p:sp>
      <p:pic>
        <p:nvPicPr>
          <p:cNvPr id="3" name="Picture 2" descr="A graph on a white background&#10;&#10;Description automatically generated">
            <a:extLst>
              <a:ext uri="{FF2B5EF4-FFF2-40B4-BE49-F238E27FC236}">
                <a16:creationId xmlns:a16="http://schemas.microsoft.com/office/drawing/2014/main" id="{90D413D7-812B-7588-3B9C-982CA6EBF57C}"/>
              </a:ext>
            </a:extLst>
          </p:cNvPr>
          <p:cNvPicPr>
            <a:picLocks noChangeAspect="1"/>
          </p:cNvPicPr>
          <p:nvPr/>
        </p:nvPicPr>
        <p:blipFill>
          <a:blip r:embed="rId3"/>
          <a:stretch>
            <a:fillRect/>
          </a:stretch>
        </p:blipFill>
        <p:spPr>
          <a:xfrm>
            <a:off x="1602176" y="1123680"/>
            <a:ext cx="2661609" cy="2267130"/>
          </a:xfrm>
          <a:prstGeom prst="rect">
            <a:avLst/>
          </a:prstGeom>
        </p:spPr>
      </p:pic>
      <p:pic>
        <p:nvPicPr>
          <p:cNvPr id="11" name="Picture 10" descr="A graph on a white background&#10;&#10;Description automatically generated">
            <a:extLst>
              <a:ext uri="{FF2B5EF4-FFF2-40B4-BE49-F238E27FC236}">
                <a16:creationId xmlns:a16="http://schemas.microsoft.com/office/drawing/2014/main" id="{5C62B86A-168E-32D1-A9C1-D489B16CCB8A}"/>
              </a:ext>
            </a:extLst>
          </p:cNvPr>
          <p:cNvPicPr>
            <a:picLocks noChangeAspect="1"/>
          </p:cNvPicPr>
          <p:nvPr/>
        </p:nvPicPr>
        <p:blipFill>
          <a:blip r:embed="rId4"/>
          <a:stretch>
            <a:fillRect/>
          </a:stretch>
        </p:blipFill>
        <p:spPr>
          <a:xfrm>
            <a:off x="4592667" y="1094926"/>
            <a:ext cx="2661609" cy="2267130"/>
          </a:xfrm>
          <a:prstGeom prst="rect">
            <a:avLst/>
          </a:prstGeom>
        </p:spPr>
      </p:pic>
      <p:pic>
        <p:nvPicPr>
          <p:cNvPr id="12" name="Picture 11">
            <a:extLst>
              <a:ext uri="{FF2B5EF4-FFF2-40B4-BE49-F238E27FC236}">
                <a16:creationId xmlns:a16="http://schemas.microsoft.com/office/drawing/2014/main" id="{64FC1186-F116-AB2F-FCC8-0D092D480066}"/>
              </a:ext>
            </a:extLst>
          </p:cNvPr>
          <p:cNvPicPr>
            <a:picLocks noChangeAspect="1"/>
          </p:cNvPicPr>
          <p:nvPr/>
        </p:nvPicPr>
        <p:blipFill>
          <a:blip r:embed="rId5"/>
          <a:stretch>
            <a:fillRect/>
          </a:stretch>
        </p:blipFill>
        <p:spPr>
          <a:xfrm>
            <a:off x="7626289" y="1138058"/>
            <a:ext cx="2661609" cy="2267130"/>
          </a:xfrm>
          <a:prstGeom prst="rect">
            <a:avLst/>
          </a:prstGeom>
        </p:spPr>
      </p:pic>
      <p:pic>
        <p:nvPicPr>
          <p:cNvPr id="13" name="Picture 12" descr="A screenshot of a computer&#10;&#10;Description automatically generated">
            <a:extLst>
              <a:ext uri="{FF2B5EF4-FFF2-40B4-BE49-F238E27FC236}">
                <a16:creationId xmlns:a16="http://schemas.microsoft.com/office/drawing/2014/main" id="{17C75B95-6173-6AD8-848B-C6A041AFBD48}"/>
              </a:ext>
            </a:extLst>
          </p:cNvPr>
          <p:cNvPicPr>
            <a:picLocks noChangeAspect="1"/>
          </p:cNvPicPr>
          <p:nvPr/>
        </p:nvPicPr>
        <p:blipFill>
          <a:blip r:embed="rId6"/>
          <a:stretch>
            <a:fillRect/>
          </a:stretch>
        </p:blipFill>
        <p:spPr>
          <a:xfrm>
            <a:off x="1602176" y="3483274"/>
            <a:ext cx="2661609" cy="2680659"/>
          </a:xfrm>
          <a:prstGeom prst="rect">
            <a:avLst/>
          </a:prstGeom>
        </p:spPr>
      </p:pic>
      <p:pic>
        <p:nvPicPr>
          <p:cNvPr id="14" name="Picture 13" descr="A screenshot of a phone&#10;&#10;Description automatically generated">
            <a:extLst>
              <a:ext uri="{FF2B5EF4-FFF2-40B4-BE49-F238E27FC236}">
                <a16:creationId xmlns:a16="http://schemas.microsoft.com/office/drawing/2014/main" id="{82FF6476-CFF6-798D-A653-D076CCAF219E}"/>
              </a:ext>
            </a:extLst>
          </p:cNvPr>
          <p:cNvPicPr>
            <a:picLocks noChangeAspect="1"/>
          </p:cNvPicPr>
          <p:nvPr/>
        </p:nvPicPr>
        <p:blipFill>
          <a:blip r:embed="rId7"/>
          <a:stretch>
            <a:fillRect/>
          </a:stretch>
        </p:blipFill>
        <p:spPr>
          <a:xfrm>
            <a:off x="4592667" y="3483274"/>
            <a:ext cx="2661609" cy="2680659"/>
          </a:xfrm>
          <a:prstGeom prst="rect">
            <a:avLst/>
          </a:prstGeom>
        </p:spPr>
      </p:pic>
      <p:pic>
        <p:nvPicPr>
          <p:cNvPr id="15" name="Picture 14" descr="A screenshot of a computer&#10;&#10;Description automatically generated">
            <a:extLst>
              <a:ext uri="{FF2B5EF4-FFF2-40B4-BE49-F238E27FC236}">
                <a16:creationId xmlns:a16="http://schemas.microsoft.com/office/drawing/2014/main" id="{51674F29-3952-27FA-26BF-2F8ADC9998BE}"/>
              </a:ext>
            </a:extLst>
          </p:cNvPr>
          <p:cNvPicPr>
            <a:picLocks noChangeAspect="1"/>
          </p:cNvPicPr>
          <p:nvPr/>
        </p:nvPicPr>
        <p:blipFill>
          <a:blip r:embed="rId8"/>
          <a:stretch>
            <a:fillRect/>
          </a:stretch>
        </p:blipFill>
        <p:spPr>
          <a:xfrm>
            <a:off x="7626289" y="3483274"/>
            <a:ext cx="2661609" cy="2680659"/>
          </a:xfrm>
          <a:prstGeom prst="rect">
            <a:avLst/>
          </a:prstGeom>
        </p:spPr>
      </p:pic>
      <p:sp>
        <p:nvSpPr>
          <p:cNvPr id="17" name="TextBox 16">
            <a:extLst>
              <a:ext uri="{FF2B5EF4-FFF2-40B4-BE49-F238E27FC236}">
                <a16:creationId xmlns:a16="http://schemas.microsoft.com/office/drawing/2014/main" id="{CE704B66-09FB-25AB-2FF7-8F1301406AB5}"/>
              </a:ext>
            </a:extLst>
          </p:cNvPr>
          <p:cNvSpPr txBox="1"/>
          <p:nvPr/>
        </p:nvSpPr>
        <p:spPr>
          <a:xfrm>
            <a:off x="6843622" y="6182264"/>
            <a:ext cx="45001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rgbClr val="FFFFFF"/>
                </a:solidFill>
                <a:highlight>
                  <a:srgbClr val="000014"/>
                </a:highlight>
                <a:latin typeface="Hind Light"/>
                <a:ea typeface="ＭＳ Ｐゴシック"/>
                <a:cs typeface="Hind Light"/>
              </a:rPr>
              <a:t>https://</a:t>
            </a:r>
            <a:r>
              <a:rPr lang="en-US" dirty="0" err="1">
                <a:solidFill>
                  <a:srgbClr val="FFFFFF"/>
                </a:solidFill>
                <a:highlight>
                  <a:srgbClr val="000014"/>
                </a:highlight>
                <a:latin typeface="Hind Light"/>
                <a:ea typeface="ＭＳ Ｐゴシック"/>
                <a:cs typeface="Hind Light"/>
              </a:rPr>
              <a:t>pulse.internetsociety.org</a:t>
            </a:r>
            <a:r>
              <a:rPr lang="en-US" dirty="0">
                <a:solidFill>
                  <a:srgbClr val="FFFFFF"/>
                </a:solidFill>
                <a:highlight>
                  <a:srgbClr val="000014"/>
                </a:highlight>
                <a:latin typeface="Hind Light"/>
                <a:ea typeface="ＭＳ Ｐゴシック"/>
                <a:cs typeface="Hind Light"/>
              </a:rPr>
              <a:t>/reports/</a:t>
            </a:r>
            <a:r>
              <a:rPr lang="en-US" dirty="0" err="1">
                <a:solidFill>
                  <a:srgbClr val="FFFFFF"/>
                </a:solidFill>
                <a:highlight>
                  <a:srgbClr val="000014"/>
                </a:highlight>
                <a:latin typeface="Hind Light"/>
                <a:ea typeface="ＭＳ Ｐゴシック"/>
                <a:cs typeface="Hind Light"/>
              </a:rPr>
              <a:t>kz</a:t>
            </a:r>
            <a:endParaRPr lang="en-US" dirty="0">
              <a:solidFill>
                <a:srgbClr val="FFFFFF"/>
              </a:solidFill>
              <a:highlight>
                <a:srgbClr val="000014"/>
              </a:highlight>
              <a:latin typeface="Hind Light"/>
              <a:ea typeface="ＭＳ Ｐゴシック"/>
            </a:endParaRPr>
          </a:p>
        </p:txBody>
      </p:sp>
      <p:sp>
        <p:nvSpPr>
          <p:cNvPr id="6" name="Rectangle 5">
            <a:extLst>
              <a:ext uri="{FF2B5EF4-FFF2-40B4-BE49-F238E27FC236}">
                <a16:creationId xmlns:a16="http://schemas.microsoft.com/office/drawing/2014/main" id="{3919AAA5-71E5-B84F-BE34-786594D28569}"/>
              </a:ext>
            </a:extLst>
          </p:cNvPr>
          <p:cNvSpPr/>
          <p:nvPr/>
        </p:nvSpPr>
        <p:spPr>
          <a:xfrm>
            <a:off x="7592534" y="1129780"/>
            <a:ext cx="2694401" cy="229921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5A30A1A-FC2B-32F8-9ED5-6181C998C8CF}"/>
              </a:ext>
            </a:extLst>
          </p:cNvPr>
          <p:cNvSpPr/>
          <p:nvPr/>
        </p:nvSpPr>
        <p:spPr>
          <a:xfrm>
            <a:off x="1597735" y="3439236"/>
            <a:ext cx="2694401" cy="2751381"/>
          </a:xfrm>
          <a:prstGeom prst="rect">
            <a:avLst/>
          </a:prstGeom>
          <a:no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1F8C9D3-772B-37EA-EDFE-5E816A66D213}"/>
              </a:ext>
            </a:extLst>
          </p:cNvPr>
          <p:cNvSpPr/>
          <p:nvPr/>
        </p:nvSpPr>
        <p:spPr>
          <a:xfrm>
            <a:off x="7593093" y="3482368"/>
            <a:ext cx="2694401" cy="2751381"/>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95326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10263C6D-8663-CC9A-C0CD-FA8CEC77B44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38BA76-F56A-8322-B34C-674E25995459}"/>
              </a:ext>
            </a:extLst>
          </p:cNvPr>
          <p:cNvSpPr>
            <a:spLocks noGrp="1"/>
          </p:cNvSpPr>
          <p:nvPr>
            <p:ph type="sldNum" sz="quarter" idx="11"/>
          </p:nvPr>
        </p:nvSpPr>
        <p:spPr/>
        <p:txBody>
          <a:bodyPr/>
          <a:lstStyle/>
          <a:p>
            <a:fld id="{DBE5F007-28FD-B845-A833-24BC97E499D9}" type="slidenum">
              <a:rPr lang="uk-UA" altLang="en-US" smtClean="0"/>
              <a:pPr/>
              <a:t>29</a:t>
            </a:fld>
            <a:endParaRPr lang="uk-UA" altLang="en-US">
              <a:solidFill>
                <a:schemeClr val="tx1"/>
              </a:solidFill>
            </a:endParaRPr>
          </a:p>
        </p:txBody>
      </p:sp>
      <p:sp>
        <p:nvSpPr>
          <p:cNvPr id="7" name="Title 3">
            <a:extLst>
              <a:ext uri="{FF2B5EF4-FFF2-40B4-BE49-F238E27FC236}">
                <a16:creationId xmlns:a16="http://schemas.microsoft.com/office/drawing/2014/main" id="{B44315DD-DDEA-71BD-3607-53DA10F56EE9}"/>
              </a:ext>
            </a:extLst>
          </p:cNvPr>
          <p:cNvSpPr>
            <a:spLocks noGrp="1"/>
          </p:cNvSpPr>
          <p:nvPr>
            <p:ph type="title"/>
          </p:nvPr>
        </p:nvSpPr>
        <p:spPr>
          <a:xfrm>
            <a:off x="541338" y="566739"/>
            <a:ext cx="11109600" cy="563042"/>
          </a:xfrm>
        </p:spPr>
        <p:txBody>
          <a:bodyPr/>
          <a:lstStyle/>
          <a:p>
            <a:r>
              <a:rPr lang="en-US" dirty="0">
                <a:ea typeface="ＭＳ Ｐゴシック"/>
                <a:cs typeface="Hind Light"/>
              </a:rPr>
              <a:t>Traffic localization</a:t>
            </a:r>
            <a:endParaRPr lang="en-US" dirty="0">
              <a:cs typeface="Hind Light"/>
            </a:endParaRPr>
          </a:p>
        </p:txBody>
      </p:sp>
      <p:pic>
        <p:nvPicPr>
          <p:cNvPr id="12" name="Picture 11" descr="A graph of different colored bars&#10;&#10;Description automatically generated with medium confidence">
            <a:extLst>
              <a:ext uri="{FF2B5EF4-FFF2-40B4-BE49-F238E27FC236}">
                <a16:creationId xmlns:a16="http://schemas.microsoft.com/office/drawing/2014/main" id="{644F851C-677C-B3A0-0D1C-4385EA0AA8A7}"/>
              </a:ext>
            </a:extLst>
          </p:cNvPr>
          <p:cNvPicPr>
            <a:picLocks noChangeAspect="1"/>
          </p:cNvPicPr>
          <p:nvPr/>
        </p:nvPicPr>
        <p:blipFill>
          <a:blip r:embed="rId3"/>
          <a:stretch>
            <a:fillRect/>
          </a:stretch>
        </p:blipFill>
        <p:spPr>
          <a:xfrm>
            <a:off x="1669774" y="986802"/>
            <a:ext cx="7875466" cy="5679042"/>
          </a:xfrm>
          <a:prstGeom prst="rect">
            <a:avLst/>
          </a:prstGeom>
        </p:spPr>
      </p:pic>
    </p:spTree>
    <p:extLst>
      <p:ext uri="{BB962C8B-B14F-4D97-AF65-F5344CB8AC3E}">
        <p14:creationId xmlns:p14="http://schemas.microsoft.com/office/powerpoint/2010/main" val="3963219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24091A99-EF2F-CF99-ED03-3E20C61A517D}"/>
              </a:ext>
            </a:extLst>
          </p:cNvPr>
          <p:cNvPicPr>
            <a:picLocks noChangeAspect="1"/>
          </p:cNvPicPr>
          <p:nvPr/>
        </p:nvPicPr>
        <p:blipFill>
          <a:blip r:embed="rId4"/>
          <a:stretch>
            <a:fillRect/>
          </a:stretch>
        </p:blipFill>
        <p:spPr>
          <a:xfrm>
            <a:off x="5831457" y="-243903"/>
            <a:ext cx="8465387" cy="7345806"/>
          </a:xfrm>
          <a:prstGeom prst="rect">
            <a:avLst/>
          </a:prstGeom>
        </p:spPr>
      </p:pic>
      <p:sp>
        <p:nvSpPr>
          <p:cNvPr id="7" name="TextBox 2">
            <a:extLst>
              <a:ext uri="{FF2B5EF4-FFF2-40B4-BE49-F238E27FC236}">
                <a16:creationId xmlns:a16="http://schemas.microsoft.com/office/drawing/2014/main" id="{19A76436-7A95-4165-FF0C-0DC88F58A5DF}"/>
              </a:ext>
            </a:extLst>
          </p:cNvPr>
          <p:cNvSpPr txBox="1"/>
          <p:nvPr/>
        </p:nvSpPr>
        <p:spPr>
          <a:xfrm>
            <a:off x="575388" y="912229"/>
            <a:ext cx="5558168" cy="5078313"/>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spcBef>
                <a:spcPct val="0"/>
              </a:spcBef>
              <a:spcAft>
                <a:spcPct val="0"/>
              </a:spcAft>
              <a:buFont typeface="Arial,Sans-Serif"/>
              <a:buChar char="•"/>
            </a:pPr>
            <a:endParaRPr lang="en-US">
              <a:solidFill>
                <a:srgbClr val="0C1C2C"/>
              </a:solidFill>
              <a:latin typeface="Hind Light"/>
              <a:cs typeface="Hind Light"/>
            </a:endParaRPr>
          </a:p>
          <a:p>
            <a:pPr marL="285750" indent="-285750">
              <a:spcBef>
                <a:spcPct val="0"/>
              </a:spcBef>
              <a:spcAft>
                <a:spcPct val="0"/>
              </a:spcAft>
              <a:buFont typeface="Arial,Sans-Serif"/>
              <a:buChar char="•"/>
            </a:pPr>
            <a:r>
              <a:rPr lang="en-US">
                <a:solidFill>
                  <a:srgbClr val="0C1C2C"/>
                </a:solidFill>
                <a:latin typeface="Hind Light"/>
                <a:cs typeface="Hind Light"/>
              </a:rPr>
              <a:t>Launched December 2020.</a:t>
            </a:r>
          </a:p>
          <a:p>
            <a:pPr>
              <a:spcBef>
                <a:spcPct val="0"/>
              </a:spcBef>
              <a:spcAft>
                <a:spcPct val="0"/>
              </a:spcAft>
            </a:pPr>
            <a:endParaRPr lang="en-US">
              <a:solidFill>
                <a:srgbClr val="0C1C2C"/>
              </a:solidFill>
              <a:latin typeface="Hind Light"/>
              <a:cs typeface="Hind Light"/>
            </a:endParaRPr>
          </a:p>
          <a:p>
            <a:pPr marL="285750" indent="-285750">
              <a:spcBef>
                <a:spcPct val="0"/>
              </a:spcBef>
              <a:spcAft>
                <a:spcPct val="0"/>
              </a:spcAft>
              <a:buFont typeface="Arial,Sans-Serif"/>
              <a:buChar char="•"/>
            </a:pPr>
            <a:r>
              <a:rPr lang="en-US">
                <a:solidFill>
                  <a:srgbClr val="0C1C2C"/>
                </a:solidFill>
                <a:latin typeface="Hind Light"/>
                <a:cs typeface="Hind Light"/>
              </a:rPr>
              <a:t>We curate Internet measurement data from trusted sources to help everyone gain deeper, data-driven insight into the Internet.</a:t>
            </a:r>
            <a:br>
              <a:rPr lang="en-US">
                <a:solidFill>
                  <a:srgbClr val="0C1C2C"/>
                </a:solidFill>
                <a:latin typeface="Hind Light"/>
                <a:cs typeface="Hind Light"/>
              </a:rPr>
            </a:br>
            <a:endParaRPr lang="en-US">
              <a:solidFill>
                <a:srgbClr val="0C1C2C"/>
              </a:solidFill>
              <a:latin typeface="Hind Light"/>
              <a:cs typeface="Hind Light"/>
            </a:endParaRPr>
          </a:p>
          <a:p>
            <a:pPr>
              <a:spcBef>
                <a:spcPct val="0"/>
              </a:spcBef>
              <a:spcAft>
                <a:spcPct val="0"/>
              </a:spcAft>
            </a:pPr>
            <a:r>
              <a:rPr lang="en-US" b="1">
                <a:solidFill>
                  <a:srgbClr val="0C1C2C"/>
                </a:solidFill>
                <a:latin typeface="Hind Light"/>
                <a:cs typeface="Hind Light"/>
              </a:rPr>
              <a:t>Trusted data from multiple sources: </a:t>
            </a:r>
            <a:br>
              <a:rPr lang="en-US" b="1">
                <a:solidFill>
                  <a:srgbClr val="0C1C2C"/>
                </a:solidFill>
                <a:latin typeface="Hind Light"/>
                <a:cs typeface="Hind Light"/>
              </a:rPr>
            </a:br>
            <a:endParaRPr lang="en-US">
              <a:solidFill>
                <a:srgbClr val="0C1C2C"/>
              </a:solidFill>
              <a:latin typeface="Hind Light"/>
              <a:cs typeface="Hind Light"/>
            </a:endParaRPr>
          </a:p>
          <a:p>
            <a:pPr marL="285750" indent="-285750">
              <a:spcBef>
                <a:spcPct val="0"/>
              </a:spcBef>
              <a:spcAft>
                <a:spcPct val="0"/>
              </a:spcAft>
              <a:buFont typeface="Arial,Sans-Serif"/>
              <a:buChar char="•"/>
            </a:pPr>
            <a:r>
              <a:rPr lang="en-US" b="1">
                <a:solidFill>
                  <a:srgbClr val="0C1C2C"/>
                </a:solidFill>
                <a:latin typeface="Hind Light"/>
                <a:cs typeface="Hind Light"/>
              </a:rPr>
              <a:t>Benefit</a:t>
            </a:r>
            <a:r>
              <a:rPr lang="en-US">
                <a:solidFill>
                  <a:srgbClr val="0C1C2C"/>
                </a:solidFill>
                <a:latin typeface="Hind Light"/>
                <a:cs typeface="Hind Light"/>
              </a:rPr>
              <a:t>: Helps to assess whether efforts to ensure that the Internet remains open, globally connected, secure, and trustworthy are working.</a:t>
            </a:r>
          </a:p>
          <a:p>
            <a:pPr>
              <a:spcBef>
                <a:spcPct val="0"/>
              </a:spcBef>
              <a:spcAft>
                <a:spcPct val="0"/>
              </a:spcAft>
            </a:pPr>
            <a:endParaRPr lang="en-US">
              <a:solidFill>
                <a:srgbClr val="0C1C2C"/>
              </a:solidFill>
              <a:latin typeface="Hind Light"/>
              <a:cs typeface="Hind Light"/>
            </a:endParaRPr>
          </a:p>
          <a:p>
            <a:pPr marL="285750" indent="-285750">
              <a:spcBef>
                <a:spcPct val="0"/>
              </a:spcBef>
              <a:spcAft>
                <a:spcPct val="0"/>
              </a:spcAft>
              <a:buFont typeface="Arial,Sans-Serif"/>
              <a:buChar char="•"/>
            </a:pPr>
            <a:r>
              <a:rPr lang="en-US" b="1">
                <a:solidFill>
                  <a:srgbClr val="0C1C2C"/>
                </a:solidFill>
                <a:latin typeface="Hind Light"/>
                <a:cs typeface="Hind Light"/>
              </a:rPr>
              <a:t>Benefit: </a:t>
            </a:r>
            <a:r>
              <a:rPr lang="en-US">
                <a:solidFill>
                  <a:srgbClr val="0C1C2C"/>
                </a:solidFill>
                <a:latin typeface="Hind Light"/>
                <a:cs typeface="Hind Light"/>
              </a:rPr>
              <a:t>Allows policymakers, researchers, journalists, network operators, civil society groups, and others to better understand the health, availability, and evolution of the Internet.</a:t>
            </a:r>
            <a:endParaRPr lang="en-US"/>
          </a:p>
          <a:p>
            <a:pPr algn="l"/>
            <a:endParaRPr lang="en-US">
              <a:ea typeface="Calibri"/>
              <a:cs typeface="Calibri"/>
            </a:endParaRPr>
          </a:p>
        </p:txBody>
      </p:sp>
      <p:sp>
        <p:nvSpPr>
          <p:cNvPr id="8" name="TextBox 4">
            <a:extLst>
              <a:ext uri="{FF2B5EF4-FFF2-40B4-BE49-F238E27FC236}">
                <a16:creationId xmlns:a16="http://schemas.microsoft.com/office/drawing/2014/main" id="{E68EFB47-C5BC-5041-C510-3F53C3B76EA8}"/>
              </a:ext>
            </a:extLst>
          </p:cNvPr>
          <p:cNvSpPr txBox="1"/>
          <p:nvPr/>
        </p:nvSpPr>
        <p:spPr>
          <a:xfrm>
            <a:off x="6320287" y="6047117"/>
            <a:ext cx="4698520"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000">
                <a:solidFill>
                  <a:schemeClr val="bg1"/>
                </a:solidFill>
                <a:latin typeface="Hind Regular"/>
              </a:rPr>
              <a:t>pulse.internetsociety.org​</a:t>
            </a:r>
            <a:endParaRPr lang="en-US" sz="3000">
              <a:solidFill>
                <a:schemeClr val="bg1"/>
              </a:solidFill>
              <a:latin typeface="Hind Regular"/>
              <a:cs typeface="Hind Regular"/>
            </a:endParaRPr>
          </a:p>
        </p:txBody>
      </p:sp>
    </p:spTree>
    <p:extLst>
      <p:ext uri="{BB962C8B-B14F-4D97-AF65-F5344CB8AC3E}">
        <p14:creationId xmlns:p14="http://schemas.microsoft.com/office/powerpoint/2010/main" val="2651777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10263C6D-8663-CC9A-C0CD-FA8CEC77B44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38BA76-F56A-8322-B34C-674E25995459}"/>
              </a:ext>
            </a:extLst>
          </p:cNvPr>
          <p:cNvSpPr>
            <a:spLocks noGrp="1"/>
          </p:cNvSpPr>
          <p:nvPr>
            <p:ph type="sldNum" sz="quarter" idx="11"/>
          </p:nvPr>
        </p:nvSpPr>
        <p:spPr/>
        <p:txBody>
          <a:bodyPr/>
          <a:lstStyle/>
          <a:p>
            <a:fld id="{DBE5F007-28FD-B845-A833-24BC97E499D9}" type="slidenum">
              <a:rPr lang="uk-UA" altLang="en-US" smtClean="0"/>
              <a:pPr/>
              <a:t>30</a:t>
            </a:fld>
            <a:endParaRPr lang="uk-UA" altLang="en-US">
              <a:solidFill>
                <a:schemeClr val="tx1"/>
              </a:solidFill>
            </a:endParaRPr>
          </a:p>
        </p:txBody>
      </p:sp>
      <p:sp>
        <p:nvSpPr>
          <p:cNvPr id="7" name="Title 3">
            <a:extLst>
              <a:ext uri="{FF2B5EF4-FFF2-40B4-BE49-F238E27FC236}">
                <a16:creationId xmlns:a16="http://schemas.microsoft.com/office/drawing/2014/main" id="{B44315DD-DDEA-71BD-3607-53DA10F56EE9}"/>
              </a:ext>
            </a:extLst>
          </p:cNvPr>
          <p:cNvSpPr>
            <a:spLocks noGrp="1"/>
          </p:cNvSpPr>
          <p:nvPr>
            <p:ph type="title"/>
          </p:nvPr>
        </p:nvSpPr>
        <p:spPr>
          <a:xfrm>
            <a:off x="541338" y="566739"/>
            <a:ext cx="11109600" cy="563042"/>
          </a:xfrm>
        </p:spPr>
        <p:txBody>
          <a:bodyPr/>
          <a:lstStyle/>
          <a:p>
            <a:r>
              <a:rPr lang="en-US" dirty="0">
                <a:ea typeface="ＭＳ Ｐゴシック"/>
                <a:cs typeface="Hind Light"/>
              </a:rPr>
              <a:t>Traffic localization</a:t>
            </a:r>
            <a:endParaRPr lang="en-US" dirty="0">
              <a:cs typeface="Hind Light"/>
            </a:endParaRPr>
          </a:p>
        </p:txBody>
      </p:sp>
      <p:pic>
        <p:nvPicPr>
          <p:cNvPr id="12" name="Picture 11" descr="A graph of different colored bars&#10;&#10;Description automatically generated with medium confidence">
            <a:extLst>
              <a:ext uri="{FF2B5EF4-FFF2-40B4-BE49-F238E27FC236}">
                <a16:creationId xmlns:a16="http://schemas.microsoft.com/office/drawing/2014/main" id="{644F851C-677C-B3A0-0D1C-4385EA0AA8A7}"/>
              </a:ext>
            </a:extLst>
          </p:cNvPr>
          <p:cNvPicPr>
            <a:picLocks noChangeAspect="1"/>
          </p:cNvPicPr>
          <p:nvPr/>
        </p:nvPicPr>
        <p:blipFill>
          <a:blip r:embed="rId3"/>
          <a:stretch>
            <a:fillRect/>
          </a:stretch>
        </p:blipFill>
        <p:spPr>
          <a:xfrm>
            <a:off x="1669774" y="986802"/>
            <a:ext cx="7875466" cy="5679042"/>
          </a:xfrm>
          <a:prstGeom prst="rect">
            <a:avLst/>
          </a:prstGeom>
        </p:spPr>
      </p:pic>
      <p:sp>
        <p:nvSpPr>
          <p:cNvPr id="3" name="Rectangle 2">
            <a:extLst>
              <a:ext uri="{FF2B5EF4-FFF2-40B4-BE49-F238E27FC236}">
                <a16:creationId xmlns:a16="http://schemas.microsoft.com/office/drawing/2014/main" id="{4ECA0C81-4C37-517B-9172-14E552C4870E}"/>
              </a:ext>
            </a:extLst>
          </p:cNvPr>
          <p:cNvSpPr/>
          <p:nvPr/>
        </p:nvSpPr>
        <p:spPr>
          <a:xfrm>
            <a:off x="5221356" y="4850297"/>
            <a:ext cx="344557" cy="15240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15C2B83-67CF-2643-04A8-F0317D03574F}"/>
              </a:ext>
            </a:extLst>
          </p:cNvPr>
          <p:cNvSpPr/>
          <p:nvPr/>
        </p:nvSpPr>
        <p:spPr>
          <a:xfrm>
            <a:off x="6616509" y="4850297"/>
            <a:ext cx="344557" cy="15240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D75DDA-A965-ADC1-531E-048B82A241C9}"/>
              </a:ext>
            </a:extLst>
          </p:cNvPr>
          <p:cNvSpPr/>
          <p:nvPr/>
        </p:nvSpPr>
        <p:spPr>
          <a:xfrm>
            <a:off x="8011662" y="4864241"/>
            <a:ext cx="344557" cy="15240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4731961-1FB1-0F19-DB04-B79CE7F66B49}"/>
              </a:ext>
            </a:extLst>
          </p:cNvPr>
          <p:cNvSpPr/>
          <p:nvPr/>
        </p:nvSpPr>
        <p:spPr>
          <a:xfrm>
            <a:off x="3888002" y="4864241"/>
            <a:ext cx="344557" cy="15240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7F1D42C-3C4F-78E2-8851-F97C4FDD91A4}"/>
              </a:ext>
            </a:extLst>
          </p:cNvPr>
          <p:cNvSpPr/>
          <p:nvPr/>
        </p:nvSpPr>
        <p:spPr>
          <a:xfrm>
            <a:off x="2506101" y="4850297"/>
            <a:ext cx="344557" cy="15240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05152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10263C6D-8663-CC9A-C0CD-FA8CEC77B44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38BA76-F56A-8322-B34C-674E25995459}"/>
              </a:ext>
            </a:extLst>
          </p:cNvPr>
          <p:cNvSpPr>
            <a:spLocks noGrp="1"/>
          </p:cNvSpPr>
          <p:nvPr>
            <p:ph type="sldNum" sz="quarter" idx="11"/>
          </p:nvPr>
        </p:nvSpPr>
        <p:spPr/>
        <p:txBody>
          <a:bodyPr/>
          <a:lstStyle/>
          <a:p>
            <a:fld id="{DBE5F007-28FD-B845-A833-24BC97E499D9}" type="slidenum">
              <a:rPr lang="uk-UA" altLang="en-US" smtClean="0"/>
              <a:pPr/>
              <a:t>31</a:t>
            </a:fld>
            <a:endParaRPr lang="uk-UA" altLang="en-US">
              <a:solidFill>
                <a:schemeClr val="tx1"/>
              </a:solidFill>
            </a:endParaRPr>
          </a:p>
        </p:txBody>
      </p:sp>
      <p:sp>
        <p:nvSpPr>
          <p:cNvPr id="7" name="Title 3">
            <a:extLst>
              <a:ext uri="{FF2B5EF4-FFF2-40B4-BE49-F238E27FC236}">
                <a16:creationId xmlns:a16="http://schemas.microsoft.com/office/drawing/2014/main" id="{B44315DD-DDEA-71BD-3607-53DA10F56EE9}"/>
              </a:ext>
            </a:extLst>
          </p:cNvPr>
          <p:cNvSpPr>
            <a:spLocks noGrp="1"/>
          </p:cNvSpPr>
          <p:nvPr>
            <p:ph type="title"/>
          </p:nvPr>
        </p:nvSpPr>
        <p:spPr>
          <a:xfrm>
            <a:off x="541338" y="566739"/>
            <a:ext cx="11109600" cy="563042"/>
          </a:xfrm>
        </p:spPr>
        <p:txBody>
          <a:bodyPr/>
          <a:lstStyle/>
          <a:p>
            <a:r>
              <a:rPr lang="en-US" dirty="0">
                <a:ea typeface="ＭＳ Ｐゴシック"/>
                <a:cs typeface="Hind Light"/>
              </a:rPr>
              <a:t>Enabling Technologies</a:t>
            </a:r>
            <a:endParaRPr lang="en-US" dirty="0">
              <a:cs typeface="Hind Light"/>
            </a:endParaRPr>
          </a:p>
        </p:txBody>
      </p:sp>
      <p:pic>
        <p:nvPicPr>
          <p:cNvPr id="5" name="Picture 4" descr="A graph with blue and green squares&#10;&#10;Description automatically generated">
            <a:extLst>
              <a:ext uri="{FF2B5EF4-FFF2-40B4-BE49-F238E27FC236}">
                <a16:creationId xmlns:a16="http://schemas.microsoft.com/office/drawing/2014/main" id="{7C28BA4B-A3E5-DC4A-0C69-5159E387421D}"/>
              </a:ext>
            </a:extLst>
          </p:cNvPr>
          <p:cNvPicPr>
            <a:picLocks noChangeAspect="1"/>
          </p:cNvPicPr>
          <p:nvPr/>
        </p:nvPicPr>
        <p:blipFill>
          <a:blip r:embed="rId3"/>
          <a:stretch>
            <a:fillRect/>
          </a:stretch>
        </p:blipFill>
        <p:spPr>
          <a:xfrm>
            <a:off x="1736035" y="1001721"/>
            <a:ext cx="7726017" cy="5571274"/>
          </a:xfrm>
          <a:prstGeom prst="rect">
            <a:avLst/>
          </a:prstGeom>
        </p:spPr>
      </p:pic>
    </p:spTree>
    <p:extLst>
      <p:ext uri="{BB962C8B-B14F-4D97-AF65-F5344CB8AC3E}">
        <p14:creationId xmlns:p14="http://schemas.microsoft.com/office/powerpoint/2010/main" val="6204235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10263C6D-8663-CC9A-C0CD-FA8CEC77B448}"/>
            </a:ext>
          </a:extLst>
        </p:cNvPr>
        <p:cNvGrpSpPr/>
        <p:nvPr/>
      </p:nvGrpSpPr>
      <p:grpSpPr>
        <a:xfrm>
          <a:off x="0" y="0"/>
          <a:ext cx="0" cy="0"/>
          <a:chOff x="0" y="0"/>
          <a:chExt cx="0" cy="0"/>
        </a:xfrm>
      </p:grpSpPr>
      <p:pic>
        <p:nvPicPr>
          <p:cNvPr id="4" name="Picture 3" descr="A white background with text and colorful squares&#10;&#10;Description automatically generated with medium confidence">
            <a:extLst>
              <a:ext uri="{FF2B5EF4-FFF2-40B4-BE49-F238E27FC236}">
                <a16:creationId xmlns:a16="http://schemas.microsoft.com/office/drawing/2014/main" id="{886B75F9-3C97-B2F2-E9A5-4B512074EBAD}"/>
              </a:ext>
            </a:extLst>
          </p:cNvPr>
          <p:cNvPicPr>
            <a:picLocks noChangeAspect="1"/>
          </p:cNvPicPr>
          <p:nvPr/>
        </p:nvPicPr>
        <p:blipFill>
          <a:blip r:embed="rId3"/>
          <a:stretch>
            <a:fillRect/>
          </a:stretch>
        </p:blipFill>
        <p:spPr>
          <a:xfrm>
            <a:off x="4092857" y="533432"/>
            <a:ext cx="7964134" cy="4500773"/>
          </a:xfrm>
          <a:prstGeom prst="rect">
            <a:avLst/>
          </a:prstGeom>
        </p:spPr>
      </p:pic>
      <p:sp>
        <p:nvSpPr>
          <p:cNvPr id="8" name="TextBox 7">
            <a:extLst>
              <a:ext uri="{FF2B5EF4-FFF2-40B4-BE49-F238E27FC236}">
                <a16:creationId xmlns:a16="http://schemas.microsoft.com/office/drawing/2014/main" id="{35D00C55-168B-3D2B-59CE-E6DA1631515C}"/>
              </a:ext>
            </a:extLst>
          </p:cNvPr>
          <p:cNvSpPr txBox="1"/>
          <p:nvPr/>
        </p:nvSpPr>
        <p:spPr>
          <a:xfrm>
            <a:off x="7435967" y="533432"/>
            <a:ext cx="1277914" cy="369332"/>
          </a:xfrm>
          <a:prstGeom prst="rect">
            <a:avLst/>
          </a:prstGeom>
          <a:noFill/>
        </p:spPr>
        <p:txBody>
          <a:bodyPr wrap="none" rtlCol="0">
            <a:spAutoFit/>
          </a:bodyPr>
          <a:lstStyle/>
          <a:p>
            <a:r>
              <a:rPr lang="en-US" dirty="0"/>
              <a:t>Kazakhstan</a:t>
            </a:r>
          </a:p>
        </p:txBody>
      </p:sp>
      <p:sp>
        <p:nvSpPr>
          <p:cNvPr id="2" name="Slide Number Placeholder 1">
            <a:extLst>
              <a:ext uri="{FF2B5EF4-FFF2-40B4-BE49-F238E27FC236}">
                <a16:creationId xmlns:a16="http://schemas.microsoft.com/office/drawing/2014/main" id="{1038BA76-F56A-8322-B34C-674E25995459}"/>
              </a:ext>
            </a:extLst>
          </p:cNvPr>
          <p:cNvSpPr>
            <a:spLocks noGrp="1"/>
          </p:cNvSpPr>
          <p:nvPr>
            <p:ph type="sldNum" sz="quarter" idx="11"/>
          </p:nvPr>
        </p:nvSpPr>
        <p:spPr/>
        <p:txBody>
          <a:bodyPr/>
          <a:lstStyle/>
          <a:p>
            <a:fld id="{DBE5F007-28FD-B845-A833-24BC97E499D9}" type="slidenum">
              <a:rPr lang="uk-UA" altLang="en-US" smtClean="0"/>
              <a:pPr/>
              <a:t>32</a:t>
            </a:fld>
            <a:endParaRPr lang="uk-UA" altLang="en-US">
              <a:solidFill>
                <a:schemeClr val="tx1"/>
              </a:solidFill>
            </a:endParaRPr>
          </a:p>
        </p:txBody>
      </p:sp>
      <p:sp>
        <p:nvSpPr>
          <p:cNvPr id="7" name="Title 3">
            <a:extLst>
              <a:ext uri="{FF2B5EF4-FFF2-40B4-BE49-F238E27FC236}">
                <a16:creationId xmlns:a16="http://schemas.microsoft.com/office/drawing/2014/main" id="{B44315DD-DDEA-71BD-3607-53DA10F56EE9}"/>
              </a:ext>
            </a:extLst>
          </p:cNvPr>
          <p:cNvSpPr>
            <a:spLocks noGrp="1"/>
          </p:cNvSpPr>
          <p:nvPr>
            <p:ph type="title"/>
          </p:nvPr>
        </p:nvSpPr>
        <p:spPr>
          <a:xfrm>
            <a:off x="541338" y="566739"/>
            <a:ext cx="11109600" cy="563042"/>
          </a:xfrm>
        </p:spPr>
        <p:txBody>
          <a:bodyPr/>
          <a:lstStyle/>
          <a:p>
            <a:r>
              <a:rPr lang="en-US" dirty="0">
                <a:ea typeface="ＭＳ Ｐゴシック"/>
                <a:cs typeface="Hind Light"/>
              </a:rPr>
              <a:t>Local vs External Content</a:t>
            </a:r>
            <a:endParaRPr lang="en-US" dirty="0">
              <a:cs typeface="Hind Light"/>
            </a:endParaRPr>
          </a:p>
        </p:txBody>
      </p:sp>
      <p:graphicFrame>
        <p:nvGraphicFramePr>
          <p:cNvPr id="6" name="Table 5">
            <a:extLst>
              <a:ext uri="{FF2B5EF4-FFF2-40B4-BE49-F238E27FC236}">
                <a16:creationId xmlns:a16="http://schemas.microsoft.com/office/drawing/2014/main" id="{A017C09C-4BB5-86A8-B73A-754F26DC7421}"/>
              </a:ext>
            </a:extLst>
          </p:cNvPr>
          <p:cNvGraphicFramePr>
            <a:graphicFrameLocks noGrp="1"/>
          </p:cNvGraphicFramePr>
          <p:nvPr>
            <p:extLst>
              <p:ext uri="{D42A27DB-BD31-4B8C-83A1-F6EECF244321}">
                <p14:modId xmlns:p14="http://schemas.microsoft.com/office/powerpoint/2010/main" val="3036051483"/>
              </p:ext>
            </p:extLst>
          </p:nvPr>
        </p:nvGraphicFramePr>
        <p:xfrm>
          <a:off x="541338" y="2267441"/>
          <a:ext cx="3964402" cy="2494280"/>
        </p:xfrm>
        <a:graphic>
          <a:graphicData uri="http://schemas.openxmlformats.org/drawingml/2006/table">
            <a:tbl>
              <a:tblPr firstRow="1" bandRow="1">
                <a:tableStyleId>{0E3FDE45-AF77-4B5C-9715-49D594BDF05E}</a:tableStyleId>
              </a:tblPr>
              <a:tblGrid>
                <a:gridCol w="969409">
                  <a:extLst>
                    <a:ext uri="{9D8B030D-6E8A-4147-A177-3AD203B41FA5}">
                      <a16:colId xmlns:a16="http://schemas.microsoft.com/office/drawing/2014/main" val="2264104589"/>
                    </a:ext>
                  </a:extLst>
                </a:gridCol>
                <a:gridCol w="2994993">
                  <a:extLst>
                    <a:ext uri="{9D8B030D-6E8A-4147-A177-3AD203B41FA5}">
                      <a16:colId xmlns:a16="http://schemas.microsoft.com/office/drawing/2014/main" val="2828575214"/>
                    </a:ext>
                  </a:extLst>
                </a:gridCol>
              </a:tblGrid>
              <a:tr h="370840">
                <a:tc>
                  <a:txBody>
                    <a:bodyPr/>
                    <a:lstStyle/>
                    <a:p>
                      <a:endParaRPr lang="en-US" dirty="0"/>
                    </a:p>
                  </a:txBody>
                  <a:tcPr/>
                </a:tc>
                <a:tc>
                  <a:txBody>
                    <a:bodyPr/>
                    <a:lstStyle/>
                    <a:p>
                      <a:pPr algn="ctr"/>
                      <a:r>
                        <a:rPr lang="en-US" b="0" dirty="0"/>
                        <a:t>% of top 1,000 domains hosted locally</a:t>
                      </a:r>
                    </a:p>
                  </a:txBody>
                  <a:tcPr/>
                </a:tc>
                <a:extLst>
                  <a:ext uri="{0D108BD9-81ED-4DB2-BD59-A6C34878D82A}">
                    <a16:rowId xmlns:a16="http://schemas.microsoft.com/office/drawing/2014/main" val="18139057"/>
                  </a:ext>
                </a:extLst>
              </a:tr>
              <a:tr h="370840">
                <a:tc>
                  <a:txBody>
                    <a:bodyPr/>
                    <a:lstStyle/>
                    <a:p>
                      <a:r>
                        <a:rPr lang="en-US" dirty="0"/>
                        <a:t>KZ</a:t>
                      </a:r>
                    </a:p>
                  </a:txBody>
                  <a:tcPr/>
                </a:tc>
                <a:tc>
                  <a:txBody>
                    <a:bodyPr/>
                    <a:lstStyle/>
                    <a:p>
                      <a:pPr algn="ctr"/>
                      <a:r>
                        <a:rPr lang="en-US" dirty="0"/>
                        <a:t>&gt;50%</a:t>
                      </a:r>
                    </a:p>
                  </a:txBody>
                  <a:tcPr/>
                </a:tc>
                <a:extLst>
                  <a:ext uri="{0D108BD9-81ED-4DB2-BD59-A6C34878D82A}">
                    <a16:rowId xmlns:a16="http://schemas.microsoft.com/office/drawing/2014/main" val="3977875846"/>
                  </a:ext>
                </a:extLst>
              </a:tr>
              <a:tr h="370840">
                <a:tc>
                  <a:txBody>
                    <a:bodyPr/>
                    <a:lstStyle/>
                    <a:p>
                      <a:r>
                        <a:rPr lang="en-US" dirty="0"/>
                        <a:t>KG</a:t>
                      </a:r>
                    </a:p>
                  </a:txBody>
                  <a:tcPr/>
                </a:tc>
                <a:tc>
                  <a:txBody>
                    <a:bodyPr/>
                    <a:lstStyle/>
                    <a:p>
                      <a:pPr algn="ctr"/>
                      <a:r>
                        <a:rPr lang="en-US" dirty="0"/>
                        <a:t>&lt;20%</a:t>
                      </a:r>
                    </a:p>
                  </a:txBody>
                  <a:tcPr/>
                </a:tc>
                <a:extLst>
                  <a:ext uri="{0D108BD9-81ED-4DB2-BD59-A6C34878D82A}">
                    <a16:rowId xmlns:a16="http://schemas.microsoft.com/office/drawing/2014/main" val="1913870019"/>
                  </a:ext>
                </a:extLst>
              </a:tr>
              <a:tr h="370840">
                <a:tc>
                  <a:txBody>
                    <a:bodyPr/>
                    <a:lstStyle/>
                    <a:p>
                      <a:r>
                        <a:rPr lang="en-US" dirty="0"/>
                        <a:t>TJ</a:t>
                      </a:r>
                    </a:p>
                  </a:txBody>
                  <a:tcPr/>
                </a:tc>
                <a:tc>
                  <a:txBody>
                    <a:bodyPr/>
                    <a:lstStyle/>
                    <a:p>
                      <a:pPr algn="ctr"/>
                      <a:r>
                        <a:rPr lang="en-US" dirty="0"/>
                        <a:t>&lt;10%</a:t>
                      </a:r>
                    </a:p>
                  </a:txBody>
                  <a:tcPr/>
                </a:tc>
                <a:extLst>
                  <a:ext uri="{0D108BD9-81ED-4DB2-BD59-A6C34878D82A}">
                    <a16:rowId xmlns:a16="http://schemas.microsoft.com/office/drawing/2014/main" val="259497495"/>
                  </a:ext>
                </a:extLst>
              </a:tr>
              <a:tr h="370840">
                <a:tc>
                  <a:txBody>
                    <a:bodyPr/>
                    <a:lstStyle/>
                    <a:p>
                      <a:r>
                        <a:rPr lang="en-US" dirty="0"/>
                        <a:t>TM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&lt;10%</a:t>
                      </a:r>
                    </a:p>
                  </a:txBody>
                  <a:tcPr/>
                </a:tc>
                <a:extLst>
                  <a:ext uri="{0D108BD9-81ED-4DB2-BD59-A6C34878D82A}">
                    <a16:rowId xmlns:a16="http://schemas.microsoft.com/office/drawing/2014/main" val="3252483160"/>
                  </a:ext>
                </a:extLst>
              </a:tr>
              <a:tr h="370840">
                <a:tc>
                  <a:txBody>
                    <a:bodyPr/>
                    <a:lstStyle/>
                    <a:p>
                      <a:r>
                        <a:rPr lang="en-US" dirty="0"/>
                        <a:t>UZ</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&lt;25%</a:t>
                      </a:r>
                    </a:p>
                  </a:txBody>
                  <a:tcPr/>
                </a:tc>
                <a:extLst>
                  <a:ext uri="{0D108BD9-81ED-4DB2-BD59-A6C34878D82A}">
                    <a16:rowId xmlns:a16="http://schemas.microsoft.com/office/drawing/2014/main" val="3508786786"/>
                  </a:ext>
                </a:extLst>
              </a:tr>
            </a:tbl>
          </a:graphicData>
        </a:graphic>
      </p:graphicFrame>
      <p:sp>
        <p:nvSpPr>
          <p:cNvPr id="10" name="TextBox 9">
            <a:extLst>
              <a:ext uri="{FF2B5EF4-FFF2-40B4-BE49-F238E27FC236}">
                <a16:creationId xmlns:a16="http://schemas.microsoft.com/office/drawing/2014/main" id="{A28D2F77-7FF2-C80D-7B83-4A148F7D834F}"/>
              </a:ext>
            </a:extLst>
          </p:cNvPr>
          <p:cNvSpPr txBox="1"/>
          <p:nvPr/>
        </p:nvSpPr>
        <p:spPr>
          <a:xfrm>
            <a:off x="3681173" y="5899382"/>
            <a:ext cx="5537632" cy="584775"/>
          </a:xfrm>
          <a:prstGeom prst="rect">
            <a:avLst/>
          </a:prstGeom>
          <a:solidFill>
            <a:srgbClr val="000014"/>
          </a:solidFill>
        </p:spPr>
        <p:txBody>
          <a:bodyPr wrap="square">
            <a:spAutoFit/>
          </a:bodyPr>
          <a:lstStyle/>
          <a:p>
            <a:r>
              <a:rPr lang="en-US" sz="1600" dirty="0">
                <a:solidFill>
                  <a:srgbClr val="FFFFFF"/>
                </a:solidFill>
              </a:rPr>
              <a:t>Read report: https://</a:t>
            </a:r>
            <a:r>
              <a:rPr lang="en-US" sz="1600" dirty="0" err="1">
                <a:solidFill>
                  <a:srgbClr val="FFFFFF"/>
                </a:solidFill>
              </a:rPr>
              <a:t>pulse.internetsociety.org</a:t>
            </a:r>
            <a:r>
              <a:rPr lang="en-US" sz="1600" dirty="0">
                <a:solidFill>
                  <a:srgbClr val="FFFFFF"/>
                </a:solidFill>
              </a:rPr>
              <a:t>/blog/reviewing-internet-resilience-and-efficiency-in-central-</a:t>
            </a:r>
            <a:r>
              <a:rPr lang="en-US" sz="1600" dirty="0" err="1">
                <a:solidFill>
                  <a:srgbClr val="FFFFFF"/>
                </a:solidFill>
              </a:rPr>
              <a:t>asia</a:t>
            </a:r>
            <a:endParaRPr lang="en-US" sz="1600" dirty="0">
              <a:solidFill>
                <a:srgbClr val="FFFFFF"/>
              </a:solidFill>
            </a:endParaRPr>
          </a:p>
        </p:txBody>
      </p:sp>
      <p:pic>
        <p:nvPicPr>
          <p:cNvPr id="12" name="Picture 11" descr="A qr code with a piece of paper&#10;&#10;Description automatically generated">
            <a:extLst>
              <a:ext uri="{FF2B5EF4-FFF2-40B4-BE49-F238E27FC236}">
                <a16:creationId xmlns:a16="http://schemas.microsoft.com/office/drawing/2014/main" id="{4B6F57D7-5C7B-C000-B2A2-441E851AD1CA}"/>
              </a:ext>
            </a:extLst>
          </p:cNvPr>
          <p:cNvPicPr>
            <a:picLocks noChangeAspect="1"/>
          </p:cNvPicPr>
          <p:nvPr/>
        </p:nvPicPr>
        <p:blipFill>
          <a:blip r:embed="rId4"/>
          <a:stretch>
            <a:fillRect/>
          </a:stretch>
        </p:blipFill>
        <p:spPr>
          <a:xfrm>
            <a:off x="9420519" y="5130127"/>
            <a:ext cx="1552281" cy="1552281"/>
          </a:xfrm>
          <a:prstGeom prst="rect">
            <a:avLst/>
          </a:prstGeom>
        </p:spPr>
      </p:pic>
    </p:spTree>
    <p:extLst>
      <p:ext uri="{BB962C8B-B14F-4D97-AF65-F5344CB8AC3E}">
        <p14:creationId xmlns:p14="http://schemas.microsoft.com/office/powerpoint/2010/main" val="34089758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10263C6D-8663-CC9A-C0CD-FA8CEC77B44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38BA76-F56A-8322-B34C-674E25995459}"/>
              </a:ext>
            </a:extLst>
          </p:cNvPr>
          <p:cNvSpPr>
            <a:spLocks noGrp="1"/>
          </p:cNvSpPr>
          <p:nvPr>
            <p:ph type="sldNum" sz="quarter" idx="11"/>
          </p:nvPr>
        </p:nvSpPr>
        <p:spPr/>
        <p:txBody>
          <a:bodyPr/>
          <a:lstStyle/>
          <a:p>
            <a:fld id="{DBE5F007-28FD-B845-A833-24BC97E499D9}" type="slidenum">
              <a:rPr lang="uk-UA" altLang="en-US" smtClean="0"/>
              <a:pPr/>
              <a:t>33</a:t>
            </a:fld>
            <a:endParaRPr lang="uk-UA" altLang="en-US">
              <a:solidFill>
                <a:schemeClr val="tx1"/>
              </a:solidFill>
            </a:endParaRPr>
          </a:p>
        </p:txBody>
      </p:sp>
      <p:sp>
        <p:nvSpPr>
          <p:cNvPr id="7" name="Title 3">
            <a:extLst>
              <a:ext uri="{FF2B5EF4-FFF2-40B4-BE49-F238E27FC236}">
                <a16:creationId xmlns:a16="http://schemas.microsoft.com/office/drawing/2014/main" id="{B44315DD-DDEA-71BD-3607-53DA10F56EE9}"/>
              </a:ext>
            </a:extLst>
          </p:cNvPr>
          <p:cNvSpPr>
            <a:spLocks noGrp="1"/>
          </p:cNvSpPr>
          <p:nvPr>
            <p:ph type="title"/>
          </p:nvPr>
        </p:nvSpPr>
        <p:spPr>
          <a:xfrm>
            <a:off x="541338" y="566739"/>
            <a:ext cx="11109600" cy="563042"/>
          </a:xfrm>
        </p:spPr>
        <p:txBody>
          <a:bodyPr/>
          <a:lstStyle/>
          <a:p>
            <a:r>
              <a:rPr lang="en-US" dirty="0">
                <a:ea typeface="ＭＳ Ｐゴシック"/>
                <a:cs typeface="Hind Light"/>
              </a:rPr>
              <a:t>Traffic localization</a:t>
            </a:r>
            <a:endParaRPr lang="en-US" dirty="0">
              <a:cs typeface="Hind Light"/>
            </a:endParaRPr>
          </a:p>
        </p:txBody>
      </p:sp>
      <p:pic>
        <p:nvPicPr>
          <p:cNvPr id="12" name="Picture 11" descr="A graph of different colored bars&#10;&#10;Description automatically generated with medium confidence">
            <a:extLst>
              <a:ext uri="{FF2B5EF4-FFF2-40B4-BE49-F238E27FC236}">
                <a16:creationId xmlns:a16="http://schemas.microsoft.com/office/drawing/2014/main" id="{644F851C-677C-B3A0-0D1C-4385EA0AA8A7}"/>
              </a:ext>
            </a:extLst>
          </p:cNvPr>
          <p:cNvPicPr>
            <a:picLocks noChangeAspect="1"/>
          </p:cNvPicPr>
          <p:nvPr/>
        </p:nvPicPr>
        <p:blipFill>
          <a:blip r:embed="rId3"/>
          <a:stretch>
            <a:fillRect/>
          </a:stretch>
        </p:blipFill>
        <p:spPr>
          <a:xfrm>
            <a:off x="1669774" y="986802"/>
            <a:ext cx="7875466" cy="5679042"/>
          </a:xfrm>
          <a:prstGeom prst="rect">
            <a:avLst/>
          </a:prstGeom>
        </p:spPr>
      </p:pic>
      <p:sp>
        <p:nvSpPr>
          <p:cNvPr id="3" name="Rectangle 2">
            <a:extLst>
              <a:ext uri="{FF2B5EF4-FFF2-40B4-BE49-F238E27FC236}">
                <a16:creationId xmlns:a16="http://schemas.microsoft.com/office/drawing/2014/main" id="{27F48CD7-0755-98C7-07D3-3046CEB1A8ED}"/>
              </a:ext>
            </a:extLst>
          </p:cNvPr>
          <p:cNvSpPr/>
          <p:nvPr/>
        </p:nvSpPr>
        <p:spPr>
          <a:xfrm>
            <a:off x="6105723" y="5155095"/>
            <a:ext cx="344557" cy="12331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D1C7F0A-7898-82F5-F3DF-10555EBF4300}"/>
              </a:ext>
            </a:extLst>
          </p:cNvPr>
          <p:cNvSpPr/>
          <p:nvPr/>
        </p:nvSpPr>
        <p:spPr>
          <a:xfrm>
            <a:off x="7510961" y="5154405"/>
            <a:ext cx="344557" cy="12331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B70B2D-87B1-8E16-423F-BAA170B4C931}"/>
              </a:ext>
            </a:extLst>
          </p:cNvPr>
          <p:cNvSpPr/>
          <p:nvPr/>
        </p:nvSpPr>
        <p:spPr>
          <a:xfrm>
            <a:off x="8870172" y="3869636"/>
            <a:ext cx="344557" cy="25046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F89B45-9C16-17DE-6E2F-8B9EDDCFA207}"/>
              </a:ext>
            </a:extLst>
          </p:cNvPr>
          <p:cNvSpPr/>
          <p:nvPr/>
        </p:nvSpPr>
        <p:spPr>
          <a:xfrm>
            <a:off x="4746512" y="4518299"/>
            <a:ext cx="344557" cy="18560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FD0D9E9-670C-0899-3A3A-C68EA8E62EC9}"/>
              </a:ext>
            </a:extLst>
          </p:cNvPr>
          <p:cNvSpPr/>
          <p:nvPr/>
        </p:nvSpPr>
        <p:spPr>
          <a:xfrm>
            <a:off x="3360797" y="3869635"/>
            <a:ext cx="344557" cy="25046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59184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10263C6D-8663-CC9A-C0CD-FA8CEC77B44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38BA76-F56A-8322-B34C-674E25995459}"/>
              </a:ext>
            </a:extLst>
          </p:cNvPr>
          <p:cNvSpPr>
            <a:spLocks noGrp="1"/>
          </p:cNvSpPr>
          <p:nvPr>
            <p:ph type="sldNum" sz="quarter" idx="11"/>
          </p:nvPr>
        </p:nvSpPr>
        <p:spPr/>
        <p:txBody>
          <a:bodyPr/>
          <a:lstStyle/>
          <a:p>
            <a:fld id="{DBE5F007-28FD-B845-A833-24BC97E499D9}" type="slidenum">
              <a:rPr lang="uk-UA" altLang="en-US" smtClean="0"/>
              <a:pPr/>
              <a:t>34</a:t>
            </a:fld>
            <a:endParaRPr lang="uk-UA" altLang="en-US">
              <a:solidFill>
                <a:schemeClr val="tx1"/>
              </a:solidFill>
            </a:endParaRPr>
          </a:p>
        </p:txBody>
      </p:sp>
      <p:sp>
        <p:nvSpPr>
          <p:cNvPr id="7" name="Title 3">
            <a:extLst>
              <a:ext uri="{FF2B5EF4-FFF2-40B4-BE49-F238E27FC236}">
                <a16:creationId xmlns:a16="http://schemas.microsoft.com/office/drawing/2014/main" id="{B44315DD-DDEA-71BD-3607-53DA10F56EE9}"/>
              </a:ext>
            </a:extLst>
          </p:cNvPr>
          <p:cNvSpPr>
            <a:spLocks noGrp="1"/>
          </p:cNvSpPr>
          <p:nvPr>
            <p:ph type="title"/>
          </p:nvPr>
        </p:nvSpPr>
        <p:spPr>
          <a:xfrm>
            <a:off x="541338" y="566739"/>
            <a:ext cx="11109600" cy="563042"/>
          </a:xfrm>
        </p:spPr>
        <p:txBody>
          <a:bodyPr/>
          <a:lstStyle/>
          <a:p>
            <a:r>
              <a:rPr lang="en-US" dirty="0">
                <a:ea typeface="ＭＳ Ｐゴシック"/>
                <a:cs typeface="Hind Light"/>
              </a:rPr>
              <a:t>Traffic localization – domain count</a:t>
            </a:r>
            <a:endParaRPr lang="en-US" dirty="0">
              <a:cs typeface="Hind Light"/>
            </a:endParaRPr>
          </a:p>
        </p:txBody>
      </p:sp>
      <p:pic>
        <p:nvPicPr>
          <p:cNvPr id="4" name="Picture 3" descr="A graph of different colored bars&#10;&#10;Description automatically generated">
            <a:extLst>
              <a:ext uri="{FF2B5EF4-FFF2-40B4-BE49-F238E27FC236}">
                <a16:creationId xmlns:a16="http://schemas.microsoft.com/office/drawing/2014/main" id="{EB2A5A73-F7C3-3105-264E-FF9C40A63C4D}"/>
              </a:ext>
            </a:extLst>
          </p:cNvPr>
          <p:cNvPicPr>
            <a:picLocks noChangeAspect="1"/>
          </p:cNvPicPr>
          <p:nvPr/>
        </p:nvPicPr>
        <p:blipFill>
          <a:blip r:embed="rId3"/>
          <a:stretch>
            <a:fillRect/>
          </a:stretch>
        </p:blipFill>
        <p:spPr>
          <a:xfrm>
            <a:off x="2054088" y="1034797"/>
            <a:ext cx="7657823" cy="5522098"/>
          </a:xfrm>
          <a:prstGeom prst="rect">
            <a:avLst/>
          </a:prstGeom>
        </p:spPr>
      </p:pic>
      <p:sp>
        <p:nvSpPr>
          <p:cNvPr id="5" name="Rectangle 4">
            <a:extLst>
              <a:ext uri="{FF2B5EF4-FFF2-40B4-BE49-F238E27FC236}">
                <a16:creationId xmlns:a16="http://schemas.microsoft.com/office/drawing/2014/main" id="{175DE980-0F02-4BC2-E517-BB8A5271FB8A}"/>
              </a:ext>
            </a:extLst>
          </p:cNvPr>
          <p:cNvSpPr/>
          <p:nvPr/>
        </p:nvSpPr>
        <p:spPr>
          <a:xfrm>
            <a:off x="2862470" y="5300870"/>
            <a:ext cx="432855" cy="9903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C34EA89-0142-0823-A27B-551C44551C7C}"/>
              </a:ext>
            </a:extLst>
          </p:cNvPr>
          <p:cNvSpPr/>
          <p:nvPr/>
        </p:nvSpPr>
        <p:spPr>
          <a:xfrm>
            <a:off x="4234070" y="5300870"/>
            <a:ext cx="432855" cy="9903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6612ACA-96C3-2988-5FC8-B52A64C86829}"/>
              </a:ext>
            </a:extLst>
          </p:cNvPr>
          <p:cNvSpPr/>
          <p:nvPr/>
        </p:nvSpPr>
        <p:spPr>
          <a:xfrm>
            <a:off x="5561634" y="5300870"/>
            <a:ext cx="432855" cy="9903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ACAB90-372F-2425-ED67-CB3A267DF940}"/>
              </a:ext>
            </a:extLst>
          </p:cNvPr>
          <p:cNvSpPr/>
          <p:nvPr/>
        </p:nvSpPr>
        <p:spPr>
          <a:xfrm>
            <a:off x="6901089" y="5300870"/>
            <a:ext cx="432855" cy="9903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506F254-39DF-746A-82D4-CE7FEBB39272}"/>
              </a:ext>
            </a:extLst>
          </p:cNvPr>
          <p:cNvSpPr/>
          <p:nvPr/>
        </p:nvSpPr>
        <p:spPr>
          <a:xfrm>
            <a:off x="8240544" y="5300870"/>
            <a:ext cx="432855" cy="9903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9014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10263C6D-8663-CC9A-C0CD-FA8CEC77B44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38BA76-F56A-8322-B34C-674E25995459}"/>
              </a:ext>
            </a:extLst>
          </p:cNvPr>
          <p:cNvSpPr>
            <a:spLocks noGrp="1"/>
          </p:cNvSpPr>
          <p:nvPr>
            <p:ph type="sldNum" sz="quarter" idx="11"/>
          </p:nvPr>
        </p:nvSpPr>
        <p:spPr/>
        <p:txBody>
          <a:bodyPr/>
          <a:lstStyle/>
          <a:p>
            <a:fld id="{DBE5F007-28FD-B845-A833-24BC97E499D9}" type="slidenum">
              <a:rPr lang="uk-UA" altLang="en-US" smtClean="0"/>
              <a:pPr/>
              <a:t>35</a:t>
            </a:fld>
            <a:endParaRPr lang="uk-UA" altLang="en-US">
              <a:solidFill>
                <a:schemeClr val="tx1"/>
              </a:solidFill>
            </a:endParaRPr>
          </a:p>
        </p:txBody>
      </p:sp>
      <p:sp>
        <p:nvSpPr>
          <p:cNvPr id="7" name="Title 3">
            <a:extLst>
              <a:ext uri="{FF2B5EF4-FFF2-40B4-BE49-F238E27FC236}">
                <a16:creationId xmlns:a16="http://schemas.microsoft.com/office/drawing/2014/main" id="{B44315DD-DDEA-71BD-3607-53DA10F56EE9}"/>
              </a:ext>
            </a:extLst>
          </p:cNvPr>
          <p:cNvSpPr>
            <a:spLocks noGrp="1"/>
          </p:cNvSpPr>
          <p:nvPr>
            <p:ph type="title"/>
          </p:nvPr>
        </p:nvSpPr>
        <p:spPr>
          <a:xfrm>
            <a:off x="541338" y="566739"/>
            <a:ext cx="11109600" cy="563042"/>
          </a:xfrm>
        </p:spPr>
        <p:txBody>
          <a:bodyPr/>
          <a:lstStyle/>
          <a:p>
            <a:r>
              <a:rPr lang="en-US" dirty="0">
                <a:ea typeface="ＭＳ Ｐゴシック"/>
                <a:cs typeface="Hind Light"/>
              </a:rPr>
              <a:t>50/50 Vision</a:t>
            </a:r>
            <a:endParaRPr lang="en-US" dirty="0">
              <a:cs typeface="Hind Light"/>
            </a:endParaRPr>
          </a:p>
        </p:txBody>
      </p:sp>
      <p:pic>
        <p:nvPicPr>
          <p:cNvPr id="3" name="Picture 2">
            <a:extLst>
              <a:ext uri="{FF2B5EF4-FFF2-40B4-BE49-F238E27FC236}">
                <a16:creationId xmlns:a16="http://schemas.microsoft.com/office/drawing/2014/main" id="{421474E0-48A2-0D47-4F1A-20624B5D74B3}"/>
              </a:ext>
            </a:extLst>
          </p:cNvPr>
          <p:cNvPicPr>
            <a:picLocks noChangeAspect="1"/>
          </p:cNvPicPr>
          <p:nvPr/>
        </p:nvPicPr>
        <p:blipFill rotWithShape="1">
          <a:blip r:embed="rId3"/>
          <a:srcRect l="14024" t="4697" r="14439" b="28433"/>
          <a:stretch/>
        </p:blipFill>
        <p:spPr>
          <a:xfrm>
            <a:off x="4302422" y="67732"/>
            <a:ext cx="6973824" cy="6595871"/>
          </a:xfrm>
          <a:prstGeom prst="rect">
            <a:avLst/>
          </a:prstGeom>
        </p:spPr>
      </p:pic>
      <p:sp>
        <p:nvSpPr>
          <p:cNvPr id="12" name="TextBox 11">
            <a:extLst>
              <a:ext uri="{FF2B5EF4-FFF2-40B4-BE49-F238E27FC236}">
                <a16:creationId xmlns:a16="http://schemas.microsoft.com/office/drawing/2014/main" id="{3EDC6905-CFAA-AF28-DCD2-5C07A4B0E9AD}"/>
              </a:ext>
            </a:extLst>
          </p:cNvPr>
          <p:cNvSpPr txBox="1"/>
          <p:nvPr/>
        </p:nvSpPr>
        <p:spPr>
          <a:xfrm>
            <a:off x="5342183" y="6189663"/>
            <a:ext cx="6096000" cy="369332"/>
          </a:xfrm>
          <a:prstGeom prst="rect">
            <a:avLst/>
          </a:prstGeom>
          <a:solidFill>
            <a:schemeClr val="tx1"/>
          </a:solidFill>
        </p:spPr>
        <p:txBody>
          <a:bodyPr wrap="square">
            <a:spAutoFit/>
          </a:bodyPr>
          <a:lstStyle/>
          <a:p>
            <a:r>
              <a:rPr lang="en-US" dirty="0">
                <a:solidFill>
                  <a:schemeClr val="bg1"/>
                </a:solidFill>
              </a:rPr>
              <a:t>https://</a:t>
            </a:r>
            <a:r>
              <a:rPr lang="en-US" dirty="0" err="1">
                <a:solidFill>
                  <a:schemeClr val="bg1"/>
                </a:solidFill>
              </a:rPr>
              <a:t>www.internetsociety.org</a:t>
            </a:r>
            <a:r>
              <a:rPr lang="en-US" dirty="0">
                <a:solidFill>
                  <a:schemeClr val="bg1"/>
                </a:solidFill>
              </a:rPr>
              <a:t>/issues/access/50-50-vision/</a:t>
            </a:r>
          </a:p>
        </p:txBody>
      </p:sp>
      <p:sp>
        <p:nvSpPr>
          <p:cNvPr id="13" name="TextBox 12">
            <a:extLst>
              <a:ext uri="{FF2B5EF4-FFF2-40B4-BE49-F238E27FC236}">
                <a16:creationId xmlns:a16="http://schemas.microsoft.com/office/drawing/2014/main" id="{F1FD0F2C-3E56-E4A1-37C6-0312CFD4F240}"/>
              </a:ext>
            </a:extLst>
          </p:cNvPr>
          <p:cNvSpPr txBox="1"/>
          <p:nvPr/>
        </p:nvSpPr>
        <p:spPr>
          <a:xfrm>
            <a:off x="541338" y="1890007"/>
            <a:ext cx="3599147" cy="3693319"/>
          </a:xfrm>
          <a:prstGeom prst="rect">
            <a:avLst/>
          </a:prstGeom>
          <a:noFill/>
        </p:spPr>
        <p:txBody>
          <a:bodyPr wrap="square" rtlCol="0">
            <a:spAutoFit/>
          </a:bodyPr>
          <a:lstStyle/>
          <a:p>
            <a:pPr marL="514350" indent="-514350">
              <a:spcAft>
                <a:spcPts val="600"/>
              </a:spcAft>
              <a:buFont typeface="+mj-lt"/>
              <a:buAutoNum type="arabicPeriod"/>
            </a:pPr>
            <a:r>
              <a:rPr lang="en-AU" sz="2800" b="1" dirty="0"/>
              <a:t>Top 1000 websites (Google </a:t>
            </a:r>
            <a:r>
              <a:rPr lang="en-AU" sz="2800" b="1" dirty="0" err="1"/>
              <a:t>CrUX</a:t>
            </a:r>
            <a:r>
              <a:rPr lang="en-AU" sz="2800" b="1" dirty="0"/>
              <a:t>)</a:t>
            </a:r>
          </a:p>
          <a:p>
            <a:pPr marL="514350" indent="-514350">
              <a:spcAft>
                <a:spcPts val="600"/>
              </a:spcAft>
              <a:buFont typeface="+mj-lt"/>
              <a:buAutoNum type="arabicPeriod"/>
            </a:pPr>
            <a:r>
              <a:rPr lang="en-AU" sz="2800" b="1" dirty="0"/>
              <a:t>Categorize websites CDN or “Native” </a:t>
            </a:r>
          </a:p>
          <a:p>
            <a:pPr marL="514350" indent="-514350">
              <a:spcAft>
                <a:spcPts val="600"/>
              </a:spcAft>
              <a:buFont typeface="+mj-lt"/>
              <a:buAutoNum type="arabicPeriod"/>
            </a:pPr>
            <a:r>
              <a:rPr lang="en-AU" sz="2800" b="1" dirty="0"/>
              <a:t>IP geolocation local, regional or external</a:t>
            </a:r>
            <a:endParaRPr lang="en-US" dirty="0"/>
          </a:p>
        </p:txBody>
      </p:sp>
    </p:spTree>
    <p:extLst>
      <p:ext uri="{BB962C8B-B14F-4D97-AF65-F5344CB8AC3E}">
        <p14:creationId xmlns:p14="http://schemas.microsoft.com/office/powerpoint/2010/main" val="24637167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35258F-4EAE-ED22-FC3F-932C3282DE5D}"/>
              </a:ext>
            </a:extLst>
          </p:cNvPr>
          <p:cNvSpPr>
            <a:spLocks noGrp="1"/>
          </p:cNvSpPr>
          <p:nvPr>
            <p:ph type="sldNum" sz="quarter" idx="11"/>
          </p:nvPr>
        </p:nvSpPr>
        <p:spPr/>
        <p:txBody>
          <a:bodyPr/>
          <a:lstStyle/>
          <a:p>
            <a:fld id="{DBE5F007-28FD-B845-A833-24BC97E499D9}" type="slidenum">
              <a:rPr lang="uk-UA" altLang="en-US" smtClean="0"/>
              <a:pPr/>
              <a:t>36</a:t>
            </a:fld>
            <a:endParaRPr lang="uk-UA" altLang="en-US">
              <a:solidFill>
                <a:schemeClr val="tx1"/>
              </a:solidFill>
            </a:endParaRPr>
          </a:p>
        </p:txBody>
      </p:sp>
      <p:sp>
        <p:nvSpPr>
          <p:cNvPr id="4" name="Title 3">
            <a:extLst>
              <a:ext uri="{FF2B5EF4-FFF2-40B4-BE49-F238E27FC236}">
                <a16:creationId xmlns:a16="http://schemas.microsoft.com/office/drawing/2014/main" id="{38802AA4-7EC4-0F07-A26C-706C2C3C0A47}"/>
              </a:ext>
            </a:extLst>
          </p:cNvPr>
          <p:cNvSpPr>
            <a:spLocks noGrp="1"/>
          </p:cNvSpPr>
          <p:nvPr>
            <p:ph type="title"/>
          </p:nvPr>
        </p:nvSpPr>
        <p:spPr/>
        <p:txBody>
          <a:bodyPr/>
          <a:lstStyle/>
          <a:p>
            <a:r>
              <a:rPr lang="en-US"/>
              <a:t>Secure and Trustworthy Internet​</a:t>
            </a:r>
          </a:p>
        </p:txBody>
      </p:sp>
      <p:pic>
        <p:nvPicPr>
          <p:cNvPr id="6" name="Picture 5" descr="A screen shot of a computer&#10;&#10;Description automatically generated">
            <a:extLst>
              <a:ext uri="{FF2B5EF4-FFF2-40B4-BE49-F238E27FC236}">
                <a16:creationId xmlns:a16="http://schemas.microsoft.com/office/drawing/2014/main" id="{4DC14D33-BE09-F142-9E4D-978AF93BCCDA}"/>
              </a:ext>
            </a:extLst>
          </p:cNvPr>
          <p:cNvPicPr>
            <a:picLocks noChangeAspect="1"/>
          </p:cNvPicPr>
          <p:nvPr/>
        </p:nvPicPr>
        <p:blipFill>
          <a:blip r:embed="rId3"/>
          <a:stretch>
            <a:fillRect/>
          </a:stretch>
        </p:blipFill>
        <p:spPr>
          <a:xfrm>
            <a:off x="1515914" y="3783492"/>
            <a:ext cx="2805382" cy="2396527"/>
          </a:xfrm>
          <a:prstGeom prst="rect">
            <a:avLst/>
          </a:prstGeom>
        </p:spPr>
      </p:pic>
      <p:pic>
        <p:nvPicPr>
          <p:cNvPr id="11" name="Picture 10" descr="A screenshot of a security coverage&#10;&#10;Description automatically generated">
            <a:extLst>
              <a:ext uri="{FF2B5EF4-FFF2-40B4-BE49-F238E27FC236}">
                <a16:creationId xmlns:a16="http://schemas.microsoft.com/office/drawing/2014/main" id="{1BCE551B-1BDA-DAF0-8A64-622A6BF3615F}"/>
              </a:ext>
            </a:extLst>
          </p:cNvPr>
          <p:cNvPicPr>
            <a:picLocks noChangeAspect="1"/>
          </p:cNvPicPr>
          <p:nvPr/>
        </p:nvPicPr>
        <p:blipFill>
          <a:blip r:embed="rId4"/>
          <a:stretch>
            <a:fillRect/>
          </a:stretch>
        </p:blipFill>
        <p:spPr>
          <a:xfrm>
            <a:off x="4693310" y="3783492"/>
            <a:ext cx="2805382" cy="2396527"/>
          </a:xfrm>
          <a:prstGeom prst="rect">
            <a:avLst/>
          </a:prstGeom>
        </p:spPr>
      </p:pic>
      <p:pic>
        <p:nvPicPr>
          <p:cNvPr id="12" name="Picture 11" descr="A screen shot of a cellphone&#10;&#10;Description automatically generated">
            <a:extLst>
              <a:ext uri="{FF2B5EF4-FFF2-40B4-BE49-F238E27FC236}">
                <a16:creationId xmlns:a16="http://schemas.microsoft.com/office/drawing/2014/main" id="{A032E447-544C-22FC-38CD-1B3C88F5AD4A}"/>
              </a:ext>
            </a:extLst>
          </p:cNvPr>
          <p:cNvPicPr>
            <a:picLocks noChangeAspect="1"/>
          </p:cNvPicPr>
          <p:nvPr/>
        </p:nvPicPr>
        <p:blipFill>
          <a:blip r:embed="rId5"/>
          <a:stretch>
            <a:fillRect/>
          </a:stretch>
        </p:blipFill>
        <p:spPr>
          <a:xfrm>
            <a:off x="7913838" y="3754737"/>
            <a:ext cx="2805382" cy="2396527"/>
          </a:xfrm>
          <a:prstGeom prst="rect">
            <a:avLst/>
          </a:prstGeom>
        </p:spPr>
      </p:pic>
      <p:pic>
        <p:nvPicPr>
          <p:cNvPr id="13" name="Picture 12" descr="A screen shot of a computer&#10;&#10;Description automatically generated">
            <a:extLst>
              <a:ext uri="{FF2B5EF4-FFF2-40B4-BE49-F238E27FC236}">
                <a16:creationId xmlns:a16="http://schemas.microsoft.com/office/drawing/2014/main" id="{A36F38F1-1792-B6BB-0C57-939BF8827079}"/>
              </a:ext>
            </a:extLst>
          </p:cNvPr>
          <p:cNvPicPr>
            <a:picLocks noChangeAspect="1"/>
          </p:cNvPicPr>
          <p:nvPr/>
        </p:nvPicPr>
        <p:blipFill>
          <a:blip r:embed="rId6"/>
          <a:stretch>
            <a:fillRect/>
          </a:stretch>
        </p:blipFill>
        <p:spPr>
          <a:xfrm>
            <a:off x="7913838" y="1119547"/>
            <a:ext cx="2805382" cy="2562945"/>
          </a:xfrm>
          <a:prstGeom prst="rect">
            <a:avLst/>
          </a:prstGeom>
        </p:spPr>
      </p:pic>
      <p:pic>
        <p:nvPicPr>
          <p:cNvPr id="14" name="Picture 13" descr="A screen shot of a computer&#10;&#10;Description automatically generated">
            <a:extLst>
              <a:ext uri="{FF2B5EF4-FFF2-40B4-BE49-F238E27FC236}">
                <a16:creationId xmlns:a16="http://schemas.microsoft.com/office/drawing/2014/main" id="{99B96408-B0C1-4887-ADF8-5F3454BDB30B}"/>
              </a:ext>
            </a:extLst>
          </p:cNvPr>
          <p:cNvPicPr>
            <a:picLocks noChangeAspect="1"/>
          </p:cNvPicPr>
          <p:nvPr/>
        </p:nvPicPr>
        <p:blipFill>
          <a:blip r:embed="rId7"/>
          <a:stretch>
            <a:fillRect/>
          </a:stretch>
        </p:blipFill>
        <p:spPr>
          <a:xfrm>
            <a:off x="1515914" y="1119546"/>
            <a:ext cx="2805382" cy="2562945"/>
          </a:xfrm>
          <a:prstGeom prst="rect">
            <a:avLst/>
          </a:prstGeom>
        </p:spPr>
      </p:pic>
      <p:pic>
        <p:nvPicPr>
          <p:cNvPr id="15" name="Picture 14" descr="A screen shot of a computer&#10;&#10;Description automatically generated">
            <a:extLst>
              <a:ext uri="{FF2B5EF4-FFF2-40B4-BE49-F238E27FC236}">
                <a16:creationId xmlns:a16="http://schemas.microsoft.com/office/drawing/2014/main" id="{A10830CC-DBED-C5E4-21CF-697358F89B19}"/>
              </a:ext>
            </a:extLst>
          </p:cNvPr>
          <p:cNvPicPr>
            <a:picLocks noChangeAspect="1"/>
          </p:cNvPicPr>
          <p:nvPr/>
        </p:nvPicPr>
        <p:blipFill>
          <a:blip r:embed="rId8"/>
          <a:stretch>
            <a:fillRect/>
          </a:stretch>
        </p:blipFill>
        <p:spPr>
          <a:xfrm>
            <a:off x="4693310" y="1119547"/>
            <a:ext cx="2805382" cy="2562945"/>
          </a:xfrm>
          <a:prstGeom prst="rect">
            <a:avLst/>
          </a:prstGeom>
        </p:spPr>
      </p:pic>
      <p:sp>
        <p:nvSpPr>
          <p:cNvPr id="17" name="TextBox 16">
            <a:extLst>
              <a:ext uri="{FF2B5EF4-FFF2-40B4-BE49-F238E27FC236}">
                <a16:creationId xmlns:a16="http://schemas.microsoft.com/office/drawing/2014/main" id="{2CEC43D2-FBEC-2A76-5307-245DC0B1BF1A}"/>
              </a:ext>
            </a:extLst>
          </p:cNvPr>
          <p:cNvSpPr txBox="1"/>
          <p:nvPr/>
        </p:nvSpPr>
        <p:spPr>
          <a:xfrm>
            <a:off x="6843622" y="6182264"/>
            <a:ext cx="45001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rgbClr val="FFFFFF"/>
                </a:solidFill>
                <a:highlight>
                  <a:srgbClr val="000014"/>
                </a:highlight>
                <a:latin typeface="Hind Light"/>
                <a:ea typeface="ＭＳ Ｐゴシック"/>
                <a:cs typeface="Hind Light"/>
              </a:rPr>
              <a:t>https://</a:t>
            </a:r>
            <a:r>
              <a:rPr lang="en-US" dirty="0" err="1">
                <a:solidFill>
                  <a:srgbClr val="FFFFFF"/>
                </a:solidFill>
                <a:highlight>
                  <a:srgbClr val="000014"/>
                </a:highlight>
                <a:latin typeface="Hind Light"/>
                <a:ea typeface="ＭＳ Ｐゴシック"/>
                <a:cs typeface="Hind Light"/>
              </a:rPr>
              <a:t>pulse.internetsociety.org</a:t>
            </a:r>
            <a:r>
              <a:rPr lang="en-US" dirty="0">
                <a:solidFill>
                  <a:srgbClr val="FFFFFF"/>
                </a:solidFill>
                <a:highlight>
                  <a:srgbClr val="000014"/>
                </a:highlight>
                <a:latin typeface="Hind Light"/>
                <a:ea typeface="ＭＳ Ｐゴシック"/>
                <a:cs typeface="Hind Light"/>
              </a:rPr>
              <a:t>/reports/</a:t>
            </a:r>
            <a:r>
              <a:rPr lang="en-US" dirty="0" err="1">
                <a:solidFill>
                  <a:srgbClr val="FFFFFF"/>
                </a:solidFill>
                <a:highlight>
                  <a:srgbClr val="000014"/>
                </a:highlight>
                <a:latin typeface="Hind Light"/>
                <a:ea typeface="ＭＳ Ｐゴシック"/>
                <a:cs typeface="Hind Light"/>
              </a:rPr>
              <a:t>kz</a:t>
            </a:r>
            <a:endParaRPr lang="en-US" dirty="0">
              <a:solidFill>
                <a:srgbClr val="FFFFFF"/>
              </a:solidFill>
              <a:highlight>
                <a:srgbClr val="000014"/>
              </a:highlight>
              <a:latin typeface="Hind Light"/>
              <a:ea typeface="ＭＳ Ｐゴシック"/>
            </a:endParaRPr>
          </a:p>
        </p:txBody>
      </p:sp>
    </p:spTree>
    <p:extLst>
      <p:ext uri="{BB962C8B-B14F-4D97-AF65-F5344CB8AC3E}">
        <p14:creationId xmlns:p14="http://schemas.microsoft.com/office/powerpoint/2010/main" val="33421929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35258F-4EAE-ED22-FC3F-932C3282DE5D}"/>
              </a:ext>
            </a:extLst>
          </p:cNvPr>
          <p:cNvSpPr>
            <a:spLocks noGrp="1"/>
          </p:cNvSpPr>
          <p:nvPr>
            <p:ph type="sldNum" sz="quarter" idx="11"/>
          </p:nvPr>
        </p:nvSpPr>
        <p:spPr/>
        <p:txBody>
          <a:bodyPr/>
          <a:lstStyle/>
          <a:p>
            <a:fld id="{DBE5F007-28FD-B845-A833-24BC97E499D9}" type="slidenum">
              <a:rPr lang="uk-UA" altLang="en-US" smtClean="0"/>
              <a:pPr/>
              <a:t>37</a:t>
            </a:fld>
            <a:endParaRPr lang="uk-UA" altLang="en-US">
              <a:solidFill>
                <a:schemeClr val="tx1"/>
              </a:solidFill>
            </a:endParaRPr>
          </a:p>
        </p:txBody>
      </p:sp>
      <p:sp>
        <p:nvSpPr>
          <p:cNvPr id="4" name="Title 3">
            <a:extLst>
              <a:ext uri="{FF2B5EF4-FFF2-40B4-BE49-F238E27FC236}">
                <a16:creationId xmlns:a16="http://schemas.microsoft.com/office/drawing/2014/main" id="{38802AA4-7EC4-0F07-A26C-706C2C3C0A47}"/>
              </a:ext>
            </a:extLst>
          </p:cNvPr>
          <p:cNvSpPr>
            <a:spLocks noGrp="1"/>
          </p:cNvSpPr>
          <p:nvPr>
            <p:ph type="title"/>
          </p:nvPr>
        </p:nvSpPr>
        <p:spPr/>
        <p:txBody>
          <a:bodyPr/>
          <a:lstStyle/>
          <a:p>
            <a:r>
              <a:rPr lang="en-US"/>
              <a:t>Secure and Trustworthy Internet​</a:t>
            </a:r>
          </a:p>
        </p:txBody>
      </p:sp>
      <p:pic>
        <p:nvPicPr>
          <p:cNvPr id="6" name="Picture 5" descr="A screen shot of a computer&#10;&#10;Description automatically generated">
            <a:extLst>
              <a:ext uri="{FF2B5EF4-FFF2-40B4-BE49-F238E27FC236}">
                <a16:creationId xmlns:a16="http://schemas.microsoft.com/office/drawing/2014/main" id="{4DC14D33-BE09-F142-9E4D-978AF93BCCDA}"/>
              </a:ext>
            </a:extLst>
          </p:cNvPr>
          <p:cNvPicPr>
            <a:picLocks noChangeAspect="1"/>
          </p:cNvPicPr>
          <p:nvPr/>
        </p:nvPicPr>
        <p:blipFill>
          <a:blip r:embed="rId3"/>
          <a:stretch>
            <a:fillRect/>
          </a:stretch>
        </p:blipFill>
        <p:spPr>
          <a:xfrm>
            <a:off x="1515914" y="3783492"/>
            <a:ext cx="2805382" cy="2396527"/>
          </a:xfrm>
          <a:prstGeom prst="rect">
            <a:avLst/>
          </a:prstGeom>
        </p:spPr>
      </p:pic>
      <p:pic>
        <p:nvPicPr>
          <p:cNvPr id="11" name="Picture 10" descr="A screenshot of a security coverage&#10;&#10;Description automatically generated">
            <a:extLst>
              <a:ext uri="{FF2B5EF4-FFF2-40B4-BE49-F238E27FC236}">
                <a16:creationId xmlns:a16="http://schemas.microsoft.com/office/drawing/2014/main" id="{1BCE551B-1BDA-DAF0-8A64-622A6BF3615F}"/>
              </a:ext>
            </a:extLst>
          </p:cNvPr>
          <p:cNvPicPr>
            <a:picLocks noChangeAspect="1"/>
          </p:cNvPicPr>
          <p:nvPr/>
        </p:nvPicPr>
        <p:blipFill>
          <a:blip r:embed="rId4"/>
          <a:stretch>
            <a:fillRect/>
          </a:stretch>
        </p:blipFill>
        <p:spPr>
          <a:xfrm>
            <a:off x="4693310" y="3783492"/>
            <a:ext cx="2805382" cy="2396527"/>
          </a:xfrm>
          <a:prstGeom prst="rect">
            <a:avLst/>
          </a:prstGeom>
        </p:spPr>
      </p:pic>
      <p:pic>
        <p:nvPicPr>
          <p:cNvPr id="12" name="Picture 11" descr="A screen shot of a cellphone&#10;&#10;Description automatically generated">
            <a:extLst>
              <a:ext uri="{FF2B5EF4-FFF2-40B4-BE49-F238E27FC236}">
                <a16:creationId xmlns:a16="http://schemas.microsoft.com/office/drawing/2014/main" id="{A032E447-544C-22FC-38CD-1B3C88F5AD4A}"/>
              </a:ext>
            </a:extLst>
          </p:cNvPr>
          <p:cNvPicPr>
            <a:picLocks noChangeAspect="1"/>
          </p:cNvPicPr>
          <p:nvPr/>
        </p:nvPicPr>
        <p:blipFill>
          <a:blip r:embed="rId5"/>
          <a:stretch>
            <a:fillRect/>
          </a:stretch>
        </p:blipFill>
        <p:spPr>
          <a:xfrm>
            <a:off x="7913838" y="3754737"/>
            <a:ext cx="2805382" cy="2396527"/>
          </a:xfrm>
          <a:prstGeom prst="rect">
            <a:avLst/>
          </a:prstGeom>
        </p:spPr>
      </p:pic>
      <p:pic>
        <p:nvPicPr>
          <p:cNvPr id="13" name="Picture 12" descr="A screen shot of a computer&#10;&#10;Description automatically generated">
            <a:extLst>
              <a:ext uri="{FF2B5EF4-FFF2-40B4-BE49-F238E27FC236}">
                <a16:creationId xmlns:a16="http://schemas.microsoft.com/office/drawing/2014/main" id="{A36F38F1-1792-B6BB-0C57-939BF8827079}"/>
              </a:ext>
            </a:extLst>
          </p:cNvPr>
          <p:cNvPicPr>
            <a:picLocks noChangeAspect="1"/>
          </p:cNvPicPr>
          <p:nvPr/>
        </p:nvPicPr>
        <p:blipFill>
          <a:blip r:embed="rId6"/>
          <a:stretch>
            <a:fillRect/>
          </a:stretch>
        </p:blipFill>
        <p:spPr>
          <a:xfrm>
            <a:off x="7913838" y="1119547"/>
            <a:ext cx="2805382" cy="2562945"/>
          </a:xfrm>
          <a:prstGeom prst="rect">
            <a:avLst/>
          </a:prstGeom>
        </p:spPr>
      </p:pic>
      <p:pic>
        <p:nvPicPr>
          <p:cNvPr id="14" name="Picture 13" descr="A screen shot of a computer&#10;&#10;Description automatically generated">
            <a:extLst>
              <a:ext uri="{FF2B5EF4-FFF2-40B4-BE49-F238E27FC236}">
                <a16:creationId xmlns:a16="http://schemas.microsoft.com/office/drawing/2014/main" id="{99B96408-B0C1-4887-ADF8-5F3454BDB30B}"/>
              </a:ext>
            </a:extLst>
          </p:cNvPr>
          <p:cNvPicPr>
            <a:picLocks noChangeAspect="1"/>
          </p:cNvPicPr>
          <p:nvPr/>
        </p:nvPicPr>
        <p:blipFill>
          <a:blip r:embed="rId7"/>
          <a:stretch>
            <a:fillRect/>
          </a:stretch>
        </p:blipFill>
        <p:spPr>
          <a:xfrm>
            <a:off x="1515914" y="1119546"/>
            <a:ext cx="2805382" cy="2562945"/>
          </a:xfrm>
          <a:prstGeom prst="rect">
            <a:avLst/>
          </a:prstGeom>
        </p:spPr>
      </p:pic>
      <p:pic>
        <p:nvPicPr>
          <p:cNvPr id="15" name="Picture 14" descr="A screen shot of a computer&#10;&#10;Description automatically generated">
            <a:extLst>
              <a:ext uri="{FF2B5EF4-FFF2-40B4-BE49-F238E27FC236}">
                <a16:creationId xmlns:a16="http://schemas.microsoft.com/office/drawing/2014/main" id="{A10830CC-DBED-C5E4-21CF-697358F89B19}"/>
              </a:ext>
            </a:extLst>
          </p:cNvPr>
          <p:cNvPicPr>
            <a:picLocks noChangeAspect="1"/>
          </p:cNvPicPr>
          <p:nvPr/>
        </p:nvPicPr>
        <p:blipFill>
          <a:blip r:embed="rId8"/>
          <a:stretch>
            <a:fillRect/>
          </a:stretch>
        </p:blipFill>
        <p:spPr>
          <a:xfrm>
            <a:off x="4693310" y="1119547"/>
            <a:ext cx="2805382" cy="2562945"/>
          </a:xfrm>
          <a:prstGeom prst="rect">
            <a:avLst/>
          </a:prstGeom>
        </p:spPr>
      </p:pic>
      <p:sp>
        <p:nvSpPr>
          <p:cNvPr id="17" name="TextBox 16">
            <a:extLst>
              <a:ext uri="{FF2B5EF4-FFF2-40B4-BE49-F238E27FC236}">
                <a16:creationId xmlns:a16="http://schemas.microsoft.com/office/drawing/2014/main" id="{2CEC43D2-FBEC-2A76-5307-245DC0B1BF1A}"/>
              </a:ext>
            </a:extLst>
          </p:cNvPr>
          <p:cNvSpPr txBox="1"/>
          <p:nvPr/>
        </p:nvSpPr>
        <p:spPr>
          <a:xfrm>
            <a:off x="6843622" y="6182264"/>
            <a:ext cx="45001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rgbClr val="FFFFFF"/>
                </a:solidFill>
                <a:highlight>
                  <a:srgbClr val="000014"/>
                </a:highlight>
                <a:latin typeface="Hind Light"/>
                <a:ea typeface="ＭＳ Ｐゴシック"/>
                <a:cs typeface="Hind Light"/>
              </a:rPr>
              <a:t>https://</a:t>
            </a:r>
            <a:r>
              <a:rPr lang="en-US" dirty="0" err="1">
                <a:solidFill>
                  <a:srgbClr val="FFFFFF"/>
                </a:solidFill>
                <a:highlight>
                  <a:srgbClr val="000014"/>
                </a:highlight>
                <a:latin typeface="Hind Light"/>
                <a:ea typeface="ＭＳ Ｐゴシック"/>
                <a:cs typeface="Hind Light"/>
              </a:rPr>
              <a:t>pulse.internetsociety.org</a:t>
            </a:r>
            <a:r>
              <a:rPr lang="en-US" dirty="0">
                <a:solidFill>
                  <a:srgbClr val="FFFFFF"/>
                </a:solidFill>
                <a:highlight>
                  <a:srgbClr val="000014"/>
                </a:highlight>
                <a:latin typeface="Hind Light"/>
                <a:ea typeface="ＭＳ Ｐゴシック"/>
                <a:cs typeface="Hind Light"/>
              </a:rPr>
              <a:t>/reports/</a:t>
            </a:r>
            <a:r>
              <a:rPr lang="en-US" dirty="0" err="1">
                <a:solidFill>
                  <a:srgbClr val="FFFFFF"/>
                </a:solidFill>
                <a:highlight>
                  <a:srgbClr val="000014"/>
                </a:highlight>
                <a:latin typeface="Hind Light"/>
                <a:ea typeface="ＭＳ Ｐゴシック"/>
                <a:cs typeface="Hind Light"/>
              </a:rPr>
              <a:t>kz</a:t>
            </a:r>
            <a:endParaRPr lang="en-US" dirty="0">
              <a:solidFill>
                <a:srgbClr val="FFFFFF"/>
              </a:solidFill>
              <a:highlight>
                <a:srgbClr val="000014"/>
              </a:highlight>
              <a:latin typeface="Hind Light"/>
              <a:ea typeface="ＭＳ Ｐゴシック"/>
            </a:endParaRPr>
          </a:p>
        </p:txBody>
      </p:sp>
      <p:sp>
        <p:nvSpPr>
          <p:cNvPr id="5" name="Rectangle 4">
            <a:extLst>
              <a:ext uri="{FF2B5EF4-FFF2-40B4-BE49-F238E27FC236}">
                <a16:creationId xmlns:a16="http://schemas.microsoft.com/office/drawing/2014/main" id="{1042DC80-3958-406A-91A2-2A36D21A74F8}"/>
              </a:ext>
            </a:extLst>
          </p:cNvPr>
          <p:cNvSpPr/>
          <p:nvPr/>
        </p:nvSpPr>
        <p:spPr>
          <a:xfrm>
            <a:off x="7908836" y="1115403"/>
            <a:ext cx="2766287" cy="257238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C29F5CF-F468-0E28-25C8-39F3B2D46834}"/>
              </a:ext>
            </a:extLst>
          </p:cNvPr>
          <p:cNvSpPr/>
          <p:nvPr/>
        </p:nvSpPr>
        <p:spPr>
          <a:xfrm>
            <a:off x="1510911" y="1115403"/>
            <a:ext cx="2823796" cy="257238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02727E7-4BE0-A9BB-2ADB-ADD822E5BA95}"/>
              </a:ext>
            </a:extLst>
          </p:cNvPr>
          <p:cNvSpPr/>
          <p:nvPr/>
        </p:nvSpPr>
        <p:spPr>
          <a:xfrm>
            <a:off x="4688308" y="3760836"/>
            <a:ext cx="2823795" cy="241423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EBF5523-851A-83B3-E865-F3CF9FC997BB}"/>
              </a:ext>
            </a:extLst>
          </p:cNvPr>
          <p:cNvSpPr/>
          <p:nvPr/>
        </p:nvSpPr>
        <p:spPr>
          <a:xfrm>
            <a:off x="7908835" y="3789591"/>
            <a:ext cx="2766287" cy="2414237"/>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C69121-2CC2-56DD-B109-AF9E7CE3EAF0}"/>
              </a:ext>
            </a:extLst>
          </p:cNvPr>
          <p:cNvSpPr/>
          <p:nvPr/>
        </p:nvSpPr>
        <p:spPr>
          <a:xfrm>
            <a:off x="1510911" y="3789590"/>
            <a:ext cx="2823795" cy="2414238"/>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1AEBD8B-40E9-5846-E12E-70C9801C1E60}"/>
              </a:ext>
            </a:extLst>
          </p:cNvPr>
          <p:cNvSpPr/>
          <p:nvPr/>
        </p:nvSpPr>
        <p:spPr>
          <a:xfrm>
            <a:off x="4688307" y="1115401"/>
            <a:ext cx="2823795" cy="2572388"/>
          </a:xfrm>
          <a:prstGeom prst="rect">
            <a:avLst/>
          </a:prstGeom>
          <a:no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57807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4E65CB-FE50-9833-4FF8-15CE83C23511}"/>
              </a:ext>
            </a:extLst>
          </p:cNvPr>
          <p:cNvSpPr>
            <a:spLocks noGrp="1"/>
          </p:cNvSpPr>
          <p:nvPr>
            <p:ph type="sldNum" sz="quarter" idx="11"/>
          </p:nvPr>
        </p:nvSpPr>
        <p:spPr/>
        <p:txBody>
          <a:bodyPr/>
          <a:lstStyle/>
          <a:p>
            <a:fld id="{DBE5F007-28FD-B845-A833-24BC97E499D9}" type="slidenum">
              <a:rPr lang="uk-UA" altLang="en-US" smtClean="0"/>
              <a:pPr/>
              <a:t>38</a:t>
            </a:fld>
            <a:endParaRPr lang="uk-UA" altLang="en-US">
              <a:solidFill>
                <a:schemeClr val="tx1"/>
              </a:solidFill>
            </a:endParaRPr>
          </a:p>
        </p:txBody>
      </p:sp>
      <p:sp>
        <p:nvSpPr>
          <p:cNvPr id="6" name="Title 3">
            <a:extLst>
              <a:ext uri="{FF2B5EF4-FFF2-40B4-BE49-F238E27FC236}">
                <a16:creationId xmlns:a16="http://schemas.microsoft.com/office/drawing/2014/main" id="{8F3ABFD8-B2A9-8716-7201-722904B19F20}"/>
              </a:ext>
            </a:extLst>
          </p:cNvPr>
          <p:cNvSpPr txBox="1">
            <a:spLocks/>
          </p:cNvSpPr>
          <p:nvPr/>
        </p:nvSpPr>
        <p:spPr>
          <a:xfrm>
            <a:off x="540000" y="2461259"/>
            <a:ext cx="11127883" cy="768224"/>
          </a:xfrm>
          <a:prstGeom prst="rect">
            <a:avLst/>
          </a:prstGeom>
        </p:spPr>
        <p:txBody>
          <a:bodyPr/>
          <a:lstStyle>
            <a:lvl1pPr algn="l" rtl="0" eaLnBrk="1" fontAlgn="base" hangingPunct="1">
              <a:lnSpc>
                <a:spcPct val="106000"/>
              </a:lnSpc>
              <a:spcBef>
                <a:spcPct val="0"/>
              </a:spcBef>
              <a:spcAft>
                <a:spcPct val="0"/>
              </a:spcAft>
              <a:defRPr sz="3000" kern="1200" spc="20">
                <a:solidFill>
                  <a:schemeClr val="tx2"/>
                </a:solidFill>
                <a:latin typeface="+mj-lt"/>
                <a:ea typeface="ＭＳ Ｐゴシック" charset="-128"/>
                <a:cs typeface="+mj-cs"/>
              </a:defRPr>
            </a:lvl1pPr>
            <a:lvl2pPr algn="l" rtl="0" eaLnBrk="1" fontAlgn="base" hangingPunct="1">
              <a:lnSpc>
                <a:spcPct val="106000"/>
              </a:lnSpc>
              <a:spcBef>
                <a:spcPct val="0"/>
              </a:spcBef>
              <a:spcAft>
                <a:spcPct val="0"/>
              </a:spcAft>
              <a:defRPr sz="2400">
                <a:solidFill>
                  <a:schemeClr val="tx2"/>
                </a:solidFill>
                <a:latin typeface="Hind Light" charset="0"/>
                <a:ea typeface="ＭＳ Ｐゴシック" charset="-128"/>
              </a:defRPr>
            </a:lvl2pPr>
            <a:lvl3pPr algn="l" rtl="0" eaLnBrk="1" fontAlgn="base" hangingPunct="1">
              <a:lnSpc>
                <a:spcPct val="106000"/>
              </a:lnSpc>
              <a:spcBef>
                <a:spcPct val="0"/>
              </a:spcBef>
              <a:spcAft>
                <a:spcPct val="0"/>
              </a:spcAft>
              <a:defRPr sz="2400">
                <a:solidFill>
                  <a:schemeClr val="tx2"/>
                </a:solidFill>
                <a:latin typeface="Hind Light" charset="0"/>
                <a:ea typeface="ＭＳ Ｐゴシック" charset="-128"/>
              </a:defRPr>
            </a:lvl3pPr>
            <a:lvl4pPr algn="l" rtl="0" eaLnBrk="1" fontAlgn="base" hangingPunct="1">
              <a:lnSpc>
                <a:spcPct val="106000"/>
              </a:lnSpc>
              <a:spcBef>
                <a:spcPct val="0"/>
              </a:spcBef>
              <a:spcAft>
                <a:spcPct val="0"/>
              </a:spcAft>
              <a:defRPr sz="2400">
                <a:solidFill>
                  <a:schemeClr val="tx2"/>
                </a:solidFill>
                <a:latin typeface="Hind Light" charset="0"/>
                <a:ea typeface="ＭＳ Ｐゴシック" charset="-128"/>
              </a:defRPr>
            </a:lvl4pPr>
            <a:lvl5pPr algn="l" rtl="0" eaLnBrk="1" fontAlgn="base" hangingPunct="1">
              <a:lnSpc>
                <a:spcPct val="106000"/>
              </a:lnSpc>
              <a:spcBef>
                <a:spcPct val="0"/>
              </a:spcBef>
              <a:spcAft>
                <a:spcPct val="0"/>
              </a:spcAft>
              <a:defRPr sz="2400">
                <a:solidFill>
                  <a:schemeClr val="tx2"/>
                </a:solidFill>
                <a:latin typeface="Hind Light" charset="0"/>
                <a:ea typeface="ＭＳ Ｐゴシック" charset="-128"/>
              </a:defRPr>
            </a:lvl5pPr>
            <a:lvl6pPr marL="457200" algn="l" rtl="0" eaLnBrk="1" fontAlgn="base" hangingPunct="1">
              <a:lnSpc>
                <a:spcPct val="106000"/>
              </a:lnSpc>
              <a:spcBef>
                <a:spcPct val="0"/>
              </a:spcBef>
              <a:spcAft>
                <a:spcPct val="0"/>
              </a:spcAft>
              <a:defRPr sz="2400">
                <a:solidFill>
                  <a:schemeClr val="tx2"/>
                </a:solidFill>
                <a:latin typeface="Hind Light" charset="0"/>
                <a:ea typeface="ＭＳ Ｐゴシック" charset="-128"/>
              </a:defRPr>
            </a:lvl6pPr>
            <a:lvl7pPr marL="914400" algn="l" rtl="0" eaLnBrk="1" fontAlgn="base" hangingPunct="1">
              <a:lnSpc>
                <a:spcPct val="106000"/>
              </a:lnSpc>
              <a:spcBef>
                <a:spcPct val="0"/>
              </a:spcBef>
              <a:spcAft>
                <a:spcPct val="0"/>
              </a:spcAft>
              <a:defRPr sz="2400">
                <a:solidFill>
                  <a:schemeClr val="tx2"/>
                </a:solidFill>
                <a:latin typeface="Hind Light" charset="0"/>
                <a:ea typeface="ＭＳ Ｐゴシック" charset="-128"/>
              </a:defRPr>
            </a:lvl7pPr>
            <a:lvl8pPr marL="1371600" algn="l" rtl="0" eaLnBrk="1" fontAlgn="base" hangingPunct="1">
              <a:lnSpc>
                <a:spcPct val="106000"/>
              </a:lnSpc>
              <a:spcBef>
                <a:spcPct val="0"/>
              </a:spcBef>
              <a:spcAft>
                <a:spcPct val="0"/>
              </a:spcAft>
              <a:defRPr sz="2400">
                <a:solidFill>
                  <a:schemeClr val="tx2"/>
                </a:solidFill>
                <a:latin typeface="Hind Light" charset="0"/>
                <a:ea typeface="ＭＳ Ｐゴシック" charset="-128"/>
              </a:defRPr>
            </a:lvl8pPr>
            <a:lvl9pPr marL="1828800" algn="l" rtl="0" eaLnBrk="1" fontAlgn="base" hangingPunct="1">
              <a:lnSpc>
                <a:spcPct val="106000"/>
              </a:lnSpc>
              <a:spcBef>
                <a:spcPct val="0"/>
              </a:spcBef>
              <a:spcAft>
                <a:spcPct val="0"/>
              </a:spcAft>
              <a:defRPr sz="2400">
                <a:solidFill>
                  <a:schemeClr val="tx2"/>
                </a:solidFill>
                <a:latin typeface="Hind Light" charset="0"/>
                <a:ea typeface="ＭＳ Ｐゴシック" charset="-128"/>
              </a:defRPr>
            </a:lvl9pPr>
          </a:lstStyle>
          <a:p>
            <a:r>
              <a:rPr lang="en-US" sz="4800">
                <a:solidFill>
                  <a:schemeClr val="tx1"/>
                </a:solidFill>
              </a:rPr>
              <a:t>Limitations</a:t>
            </a:r>
          </a:p>
          <a:p>
            <a:endParaRPr lang="en-US" sz="4800">
              <a:solidFill>
                <a:schemeClr val="tx1"/>
              </a:solidFill>
            </a:endParaRPr>
          </a:p>
        </p:txBody>
      </p:sp>
    </p:spTree>
    <p:extLst>
      <p:ext uri="{BB962C8B-B14F-4D97-AF65-F5344CB8AC3E}">
        <p14:creationId xmlns:p14="http://schemas.microsoft.com/office/powerpoint/2010/main" val="36437145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AB5B73-9FF1-845E-B063-A55262FFD0E6}"/>
              </a:ext>
            </a:extLst>
          </p:cNvPr>
          <p:cNvSpPr>
            <a:spLocks noGrp="1"/>
          </p:cNvSpPr>
          <p:nvPr>
            <p:ph type="sldNum" sz="quarter" idx="11"/>
          </p:nvPr>
        </p:nvSpPr>
        <p:spPr/>
        <p:txBody>
          <a:bodyPr/>
          <a:lstStyle/>
          <a:p>
            <a:fld id="{DBE5F007-28FD-B845-A833-24BC97E499D9}" type="slidenum">
              <a:rPr lang="uk-UA" altLang="en-US" smtClean="0"/>
              <a:pPr/>
              <a:t>39</a:t>
            </a:fld>
            <a:endParaRPr lang="uk-UA" altLang="en-US">
              <a:solidFill>
                <a:schemeClr val="tx1"/>
              </a:solidFill>
            </a:endParaRPr>
          </a:p>
        </p:txBody>
      </p:sp>
      <p:sp>
        <p:nvSpPr>
          <p:cNvPr id="3" name="Content Placeholder 2">
            <a:extLst>
              <a:ext uri="{FF2B5EF4-FFF2-40B4-BE49-F238E27FC236}">
                <a16:creationId xmlns:a16="http://schemas.microsoft.com/office/drawing/2014/main" id="{669CB319-5655-4EEE-A134-FFC8E0431EDE}"/>
              </a:ext>
            </a:extLst>
          </p:cNvPr>
          <p:cNvSpPr>
            <a:spLocks noGrp="1"/>
          </p:cNvSpPr>
          <p:nvPr>
            <p:ph sz="quarter" idx="12"/>
          </p:nvPr>
        </p:nvSpPr>
        <p:spPr>
          <a:xfrm>
            <a:off x="844535" y="1389380"/>
            <a:ext cx="10463581" cy="4451350"/>
          </a:xfrm>
        </p:spPr>
        <p:txBody>
          <a:bodyPr vert="horz" lIns="91440" tIns="45720" rIns="91440" bIns="45720" rtlCol="0" anchor="t">
            <a:normAutofit lnSpcReduction="10000"/>
          </a:bodyPr>
          <a:lstStyle/>
          <a:p>
            <a:pPr marL="285750" indent="-285750">
              <a:buFont typeface="Arial"/>
              <a:buChar char="•"/>
            </a:pPr>
            <a:r>
              <a:rPr lang="en-US" sz="2000">
                <a:latin typeface="Arial"/>
                <a:cs typeface="Arial"/>
              </a:rPr>
              <a:t>The data is pulled from external public sources, not always up-to-date.</a:t>
            </a:r>
          </a:p>
          <a:p>
            <a:pPr marL="975995" lvl="1" indent="-285750">
              <a:lnSpc>
                <a:spcPct val="112999"/>
              </a:lnSpc>
              <a:buFont typeface="Arial"/>
              <a:buChar char="•"/>
            </a:pPr>
            <a:r>
              <a:rPr lang="en-US" sz="1800">
                <a:latin typeface="Arial"/>
                <a:ea typeface="ＭＳ Ｐゴシック"/>
                <a:cs typeface="Arial"/>
              </a:rPr>
              <a:t>An indicator is not included if data is missing on more than 25% of countries in the Index.</a:t>
            </a:r>
          </a:p>
          <a:p>
            <a:pPr marL="975995" lvl="1" indent="-285750">
              <a:lnSpc>
                <a:spcPct val="112999"/>
              </a:lnSpc>
              <a:buFont typeface="Arial"/>
              <a:buChar char="•"/>
            </a:pPr>
            <a:r>
              <a:rPr lang="en-US" sz="1800">
                <a:latin typeface="Arial"/>
                <a:ea typeface="ＭＳ Ｐゴシック"/>
                <a:cs typeface="Arial"/>
              </a:rPr>
              <a:t>Regional shutdown and outage data difficult to source/validate</a:t>
            </a:r>
            <a:endParaRPr lang="en-US" sz="1800">
              <a:latin typeface="Arial"/>
              <a:cs typeface="Arial"/>
            </a:endParaRPr>
          </a:p>
          <a:p>
            <a:pPr lvl="1">
              <a:lnSpc>
                <a:spcPct val="112999"/>
              </a:lnSpc>
            </a:pPr>
            <a:endParaRPr lang="en-US">
              <a:latin typeface="Arial" panose="020B0604020202020204" pitchFamily="34" charset="0"/>
              <a:cs typeface="Arial" panose="020B0604020202020204" pitchFamily="34" charset="0"/>
            </a:endParaRPr>
          </a:p>
          <a:p>
            <a:pPr marL="285750" indent="-285750">
              <a:buFont typeface="Arial"/>
              <a:buChar char="•"/>
            </a:pPr>
            <a:r>
              <a:rPr lang="en-US" sz="2000">
                <a:latin typeface="Arial"/>
                <a:cs typeface="Arial"/>
              </a:rPr>
              <a:t>Without in-country measurements, it’s difficult to validate the data.</a:t>
            </a:r>
          </a:p>
          <a:p>
            <a:pPr marL="975995" lvl="1" indent="-285750">
              <a:buFont typeface="Arial"/>
              <a:buChar char="•"/>
            </a:pPr>
            <a:r>
              <a:rPr lang="en-US" sz="1800">
                <a:latin typeface="Arial"/>
                <a:ea typeface="ＭＳ Ｐゴシック"/>
                <a:cs typeface="Arial"/>
              </a:rPr>
              <a:t>RIPE Atlas and OONI are doing great work in this area, but more is needed.</a:t>
            </a:r>
          </a:p>
          <a:p>
            <a:pPr indent="0">
              <a:buFont typeface="Arial" charset="0"/>
              <a:buNone/>
            </a:pPr>
            <a:endParaRPr lang="en-US" sz="2000">
              <a:latin typeface="Arial" panose="020B0604020202020204" pitchFamily="34" charset="0"/>
              <a:cs typeface="Arial" panose="020B0604020202020204" pitchFamily="34" charset="0"/>
            </a:endParaRPr>
          </a:p>
          <a:p>
            <a:pPr marL="285750" indent="-285750">
              <a:buFont typeface="Arial"/>
              <a:buChar char="•"/>
            </a:pPr>
            <a:r>
              <a:rPr lang="en-US" sz="2000">
                <a:latin typeface="Arial"/>
                <a:cs typeface="Arial"/>
              </a:rPr>
              <a:t>Some of the data undergoes processing, normalization, and weighing, we use a methodology that is reproducible.</a:t>
            </a:r>
          </a:p>
          <a:p>
            <a:pPr marL="975995" lvl="1" indent="-285750">
              <a:buFont typeface="Arial"/>
              <a:buChar char="•"/>
            </a:pPr>
            <a:r>
              <a:rPr lang="en-US" sz="1800">
                <a:latin typeface="Arial"/>
                <a:ea typeface="ＭＳ Ｐゴシック"/>
                <a:cs typeface="Arial"/>
              </a:rPr>
              <a:t>You can see raw numbers via API. Email us for access pulse@isoc.org</a:t>
            </a:r>
          </a:p>
          <a:p>
            <a:endParaRPr lang="en-US" sz="2000">
              <a:latin typeface="Arial" panose="020B0604020202020204" pitchFamily="34" charset="0"/>
              <a:cs typeface="Arial" panose="020B0604020202020204" pitchFamily="34" charset="0"/>
            </a:endParaRPr>
          </a:p>
          <a:p>
            <a:pPr marL="342900" indent="-342900">
              <a:buChar char="•"/>
            </a:pPr>
            <a:r>
              <a:rPr lang="en-US" sz="2000">
                <a:latin typeface="Arial"/>
                <a:cs typeface="Arial"/>
              </a:rPr>
              <a:t>Ultimately, the Index benchmarks countries with one another and helps decision makers recognize gaps and weaknesses to conduct further study into validating these and work towards addressing them.</a:t>
            </a:r>
          </a:p>
          <a:p>
            <a:endParaRPr lang="en-US" sz="2000">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321D26E7-0F95-A8AE-54E7-F61D38AA2EBC}"/>
              </a:ext>
            </a:extLst>
          </p:cNvPr>
          <p:cNvSpPr>
            <a:spLocks noGrp="1"/>
          </p:cNvSpPr>
          <p:nvPr>
            <p:ph type="title"/>
          </p:nvPr>
        </p:nvSpPr>
        <p:spPr/>
        <p:txBody>
          <a:bodyPr/>
          <a:lstStyle/>
          <a:p>
            <a:r>
              <a:rPr lang="en-US">
                <a:ea typeface="ＭＳ Ｐゴシック"/>
                <a:cs typeface="Hind Light"/>
              </a:rPr>
              <a:t>Limitations</a:t>
            </a:r>
            <a:endParaRPr lang="en-US">
              <a:cs typeface="Hind Light"/>
            </a:endParaRPr>
          </a:p>
        </p:txBody>
      </p:sp>
    </p:spTree>
    <p:extLst>
      <p:ext uri="{BB962C8B-B14F-4D97-AF65-F5344CB8AC3E}">
        <p14:creationId xmlns:p14="http://schemas.microsoft.com/office/powerpoint/2010/main" val="263493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913F63-43E1-A06A-FCDB-8EA248CFFE5D}"/>
              </a:ext>
            </a:extLst>
          </p:cNvPr>
          <p:cNvSpPr>
            <a:spLocks noGrp="1"/>
          </p:cNvSpPr>
          <p:nvPr>
            <p:ph type="sldNum" sz="quarter" idx="11"/>
          </p:nvPr>
        </p:nvSpPr>
        <p:spPr/>
        <p:txBody>
          <a:bodyPr/>
          <a:lstStyle/>
          <a:p>
            <a:fld id="{DBE5F007-28FD-B845-A833-24BC97E499D9}" type="slidenum">
              <a:rPr lang="uk-UA" altLang="en-US" smtClean="0"/>
              <a:pPr/>
              <a:t>4</a:t>
            </a:fld>
            <a:endParaRPr lang="uk-UA" altLang="en-US">
              <a:solidFill>
                <a:schemeClr val="tx1"/>
              </a:solidFill>
            </a:endParaRPr>
          </a:p>
        </p:txBody>
      </p:sp>
      <p:sp>
        <p:nvSpPr>
          <p:cNvPr id="3" name="Title 2">
            <a:extLst>
              <a:ext uri="{FF2B5EF4-FFF2-40B4-BE49-F238E27FC236}">
                <a16:creationId xmlns:a16="http://schemas.microsoft.com/office/drawing/2014/main" id="{FDDFFD49-6F42-8727-45A9-FD38CED8010E}"/>
              </a:ext>
            </a:extLst>
          </p:cNvPr>
          <p:cNvSpPr>
            <a:spLocks noGrp="1"/>
          </p:cNvSpPr>
          <p:nvPr>
            <p:ph type="title"/>
          </p:nvPr>
        </p:nvSpPr>
        <p:spPr/>
        <p:txBody>
          <a:bodyPr/>
          <a:lstStyle/>
          <a:p>
            <a:r>
              <a:rPr lang="en-US">
                <a:ea typeface="+mj-lt"/>
                <a:cs typeface="+mj-lt"/>
              </a:rPr>
              <a:t>Pulse Data Partners </a:t>
            </a:r>
            <a:endParaRPr lang="en-US"/>
          </a:p>
        </p:txBody>
      </p:sp>
      <p:sp>
        <p:nvSpPr>
          <p:cNvPr id="5" name="TextBox 19">
            <a:extLst>
              <a:ext uri="{FF2B5EF4-FFF2-40B4-BE49-F238E27FC236}">
                <a16:creationId xmlns:a16="http://schemas.microsoft.com/office/drawing/2014/main" id="{236E2E29-2F1F-6513-8872-EDFABB442C1F}"/>
              </a:ext>
            </a:extLst>
          </p:cNvPr>
          <p:cNvSpPr txBox="1"/>
          <p:nvPr/>
        </p:nvSpPr>
        <p:spPr>
          <a:xfrm>
            <a:off x="6772571" y="5811951"/>
            <a:ext cx="5014514"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a:t>Data is provided by our trusted data partners</a:t>
            </a:r>
          </a:p>
        </p:txBody>
      </p:sp>
      <p:sp>
        <p:nvSpPr>
          <p:cNvPr id="6" name="Rectangle 5">
            <a:extLst>
              <a:ext uri="{FF2B5EF4-FFF2-40B4-BE49-F238E27FC236}">
                <a16:creationId xmlns:a16="http://schemas.microsoft.com/office/drawing/2014/main" id="{E5D7B0AD-CC55-4B85-03CF-54C92A2BAD7D}"/>
              </a:ext>
            </a:extLst>
          </p:cNvPr>
          <p:cNvSpPr/>
          <p:nvPr/>
        </p:nvSpPr>
        <p:spPr>
          <a:xfrm>
            <a:off x="828675" y="1541442"/>
            <a:ext cx="10834154" cy="42028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7" name="Group 6">
            <a:extLst>
              <a:ext uri="{FF2B5EF4-FFF2-40B4-BE49-F238E27FC236}">
                <a16:creationId xmlns:a16="http://schemas.microsoft.com/office/drawing/2014/main" id="{54A487F8-1C5C-0741-C1D0-8C7D2AEF2211}"/>
              </a:ext>
            </a:extLst>
          </p:cNvPr>
          <p:cNvGrpSpPr/>
          <p:nvPr/>
        </p:nvGrpSpPr>
        <p:grpSpPr>
          <a:xfrm>
            <a:off x="942973" y="1701511"/>
            <a:ext cx="10588752" cy="4037978"/>
            <a:chOff x="942974" y="1701511"/>
            <a:chExt cx="11756844" cy="4958760"/>
          </a:xfrm>
        </p:grpSpPr>
        <p:pic>
          <p:nvPicPr>
            <p:cNvPr id="8" name="Picture 7" descr="Text&#10;&#10;Description automatically generated with medium confidence">
              <a:extLst>
                <a:ext uri="{FF2B5EF4-FFF2-40B4-BE49-F238E27FC236}">
                  <a16:creationId xmlns:a16="http://schemas.microsoft.com/office/drawing/2014/main" id="{62074B29-1440-B264-0FCD-01596369AE7B}"/>
                </a:ext>
              </a:extLst>
            </p:cNvPr>
            <p:cNvPicPr>
              <a:picLocks noChangeAspect="1"/>
            </p:cNvPicPr>
            <p:nvPr/>
          </p:nvPicPr>
          <p:blipFill>
            <a:blip r:embed="rId3"/>
            <a:stretch>
              <a:fillRect/>
            </a:stretch>
          </p:blipFill>
          <p:spPr>
            <a:xfrm>
              <a:off x="9349501" y="4233596"/>
              <a:ext cx="2989132" cy="2258213"/>
            </a:xfrm>
            <a:prstGeom prst="rect">
              <a:avLst/>
            </a:prstGeom>
          </p:spPr>
        </p:pic>
        <p:pic>
          <p:nvPicPr>
            <p:cNvPr id="9" name="Picture 8" descr="Logo, company name&#10;&#10;Description automatically generated">
              <a:extLst>
                <a:ext uri="{FF2B5EF4-FFF2-40B4-BE49-F238E27FC236}">
                  <a16:creationId xmlns:a16="http://schemas.microsoft.com/office/drawing/2014/main" id="{3694B82A-82E3-78D1-D3B6-F6000B539BF5}"/>
                </a:ext>
              </a:extLst>
            </p:cNvPr>
            <p:cNvPicPr>
              <a:picLocks noChangeAspect="1"/>
            </p:cNvPicPr>
            <p:nvPr/>
          </p:nvPicPr>
          <p:blipFill>
            <a:blip r:embed="rId4"/>
            <a:stretch>
              <a:fillRect/>
            </a:stretch>
          </p:blipFill>
          <p:spPr>
            <a:xfrm>
              <a:off x="6059489" y="1718762"/>
              <a:ext cx="2030227" cy="2079947"/>
            </a:xfrm>
            <a:prstGeom prst="rect">
              <a:avLst/>
            </a:prstGeom>
          </p:spPr>
        </p:pic>
        <p:pic>
          <p:nvPicPr>
            <p:cNvPr id="10" name="Picture 9" descr="Logo, company name&#10;&#10;Description automatically generated">
              <a:extLst>
                <a:ext uri="{FF2B5EF4-FFF2-40B4-BE49-F238E27FC236}">
                  <a16:creationId xmlns:a16="http://schemas.microsoft.com/office/drawing/2014/main" id="{A4FACC89-8E2C-DEB0-BC99-40811F140177}"/>
                </a:ext>
              </a:extLst>
            </p:cNvPr>
            <p:cNvPicPr>
              <a:picLocks noChangeAspect="1"/>
            </p:cNvPicPr>
            <p:nvPr/>
          </p:nvPicPr>
          <p:blipFill>
            <a:blip r:embed="rId5"/>
            <a:stretch>
              <a:fillRect/>
            </a:stretch>
          </p:blipFill>
          <p:spPr>
            <a:xfrm>
              <a:off x="3589298" y="4170192"/>
              <a:ext cx="2499937" cy="2146686"/>
            </a:xfrm>
            <a:prstGeom prst="rect">
              <a:avLst/>
            </a:prstGeom>
          </p:spPr>
        </p:pic>
        <p:pic>
          <p:nvPicPr>
            <p:cNvPr id="11" name="Picture 10" descr="Logo, company name&#10;&#10;Description automatically generated">
              <a:extLst>
                <a:ext uri="{FF2B5EF4-FFF2-40B4-BE49-F238E27FC236}">
                  <a16:creationId xmlns:a16="http://schemas.microsoft.com/office/drawing/2014/main" id="{E370ADF2-EB91-B1F9-1F90-492A5EABBDC7}"/>
                </a:ext>
              </a:extLst>
            </p:cNvPr>
            <p:cNvPicPr>
              <a:picLocks noChangeAspect="1"/>
            </p:cNvPicPr>
            <p:nvPr/>
          </p:nvPicPr>
          <p:blipFill>
            <a:blip r:embed="rId6"/>
            <a:stretch>
              <a:fillRect/>
            </a:stretch>
          </p:blipFill>
          <p:spPr>
            <a:xfrm>
              <a:off x="10752443" y="1718762"/>
              <a:ext cx="1947375" cy="2591620"/>
            </a:xfrm>
            <a:prstGeom prst="rect">
              <a:avLst/>
            </a:prstGeom>
          </p:spPr>
        </p:pic>
        <p:pic>
          <p:nvPicPr>
            <p:cNvPr id="12" name="Picture 11" descr="Logo, company name&#10;&#10;Description automatically generated">
              <a:extLst>
                <a:ext uri="{FF2B5EF4-FFF2-40B4-BE49-F238E27FC236}">
                  <a16:creationId xmlns:a16="http://schemas.microsoft.com/office/drawing/2014/main" id="{F79ED6B9-25BE-1D37-C0BC-14C822B6235A}"/>
                </a:ext>
              </a:extLst>
            </p:cNvPr>
            <p:cNvPicPr>
              <a:picLocks noChangeAspect="1"/>
            </p:cNvPicPr>
            <p:nvPr/>
          </p:nvPicPr>
          <p:blipFill>
            <a:blip r:embed="rId7"/>
            <a:stretch>
              <a:fillRect/>
            </a:stretch>
          </p:blipFill>
          <p:spPr>
            <a:xfrm>
              <a:off x="4051393" y="1775480"/>
              <a:ext cx="2089734" cy="2373224"/>
            </a:xfrm>
            <a:prstGeom prst="rect">
              <a:avLst/>
            </a:prstGeom>
          </p:spPr>
        </p:pic>
        <p:pic>
          <p:nvPicPr>
            <p:cNvPr id="13" name="Picture 12" descr="Logo, company name&#10;&#10;Description automatically generated">
              <a:extLst>
                <a:ext uri="{FF2B5EF4-FFF2-40B4-BE49-F238E27FC236}">
                  <a16:creationId xmlns:a16="http://schemas.microsoft.com/office/drawing/2014/main" id="{773DBF3D-3743-779B-365C-66C815B9DE6E}"/>
                </a:ext>
              </a:extLst>
            </p:cNvPr>
            <p:cNvPicPr>
              <a:picLocks noChangeAspect="1"/>
            </p:cNvPicPr>
            <p:nvPr/>
          </p:nvPicPr>
          <p:blipFill>
            <a:blip r:embed="rId8"/>
            <a:stretch>
              <a:fillRect/>
            </a:stretch>
          </p:blipFill>
          <p:spPr>
            <a:xfrm>
              <a:off x="7864689" y="1828259"/>
              <a:ext cx="1457522" cy="2351230"/>
            </a:xfrm>
            <a:prstGeom prst="rect">
              <a:avLst/>
            </a:prstGeom>
          </p:spPr>
        </p:pic>
        <p:pic>
          <p:nvPicPr>
            <p:cNvPr id="14" name="Picture 13" descr="Text&#10;&#10;Description automatically generated with low confidence">
              <a:extLst>
                <a:ext uri="{FF2B5EF4-FFF2-40B4-BE49-F238E27FC236}">
                  <a16:creationId xmlns:a16="http://schemas.microsoft.com/office/drawing/2014/main" id="{99F66294-A37C-7BAD-7E77-4CC73E351AAB}"/>
                </a:ext>
              </a:extLst>
            </p:cNvPr>
            <p:cNvPicPr>
              <a:picLocks noChangeAspect="1"/>
            </p:cNvPicPr>
            <p:nvPr/>
          </p:nvPicPr>
          <p:blipFill>
            <a:blip r:embed="rId9"/>
            <a:stretch>
              <a:fillRect/>
            </a:stretch>
          </p:blipFill>
          <p:spPr>
            <a:xfrm>
              <a:off x="5722251" y="3820323"/>
              <a:ext cx="2166750" cy="2114450"/>
            </a:xfrm>
            <a:prstGeom prst="rect">
              <a:avLst/>
            </a:prstGeom>
          </p:spPr>
        </p:pic>
        <p:pic>
          <p:nvPicPr>
            <p:cNvPr id="15" name="Picture 14" descr="A picture containing graphical user interface&#10;&#10;Description automatically generated">
              <a:extLst>
                <a:ext uri="{FF2B5EF4-FFF2-40B4-BE49-F238E27FC236}">
                  <a16:creationId xmlns:a16="http://schemas.microsoft.com/office/drawing/2014/main" id="{BF811380-CD15-0D34-3742-B0046C13D004}"/>
                </a:ext>
              </a:extLst>
            </p:cNvPr>
            <p:cNvPicPr>
              <a:picLocks noChangeAspect="1"/>
            </p:cNvPicPr>
            <p:nvPr/>
          </p:nvPicPr>
          <p:blipFill>
            <a:blip r:embed="rId10"/>
            <a:stretch>
              <a:fillRect/>
            </a:stretch>
          </p:blipFill>
          <p:spPr>
            <a:xfrm>
              <a:off x="2368099" y="1736390"/>
              <a:ext cx="1673521" cy="2079947"/>
            </a:xfrm>
            <a:prstGeom prst="rect">
              <a:avLst/>
            </a:prstGeom>
          </p:spPr>
        </p:pic>
        <p:pic>
          <p:nvPicPr>
            <p:cNvPr id="16" name="Picture 15" descr="Logo, icon, company name&#10;&#10;Description automatically generated">
              <a:extLst>
                <a:ext uri="{FF2B5EF4-FFF2-40B4-BE49-F238E27FC236}">
                  <a16:creationId xmlns:a16="http://schemas.microsoft.com/office/drawing/2014/main" id="{74F03959-ACFA-B4DE-31C1-27021DB7C663}"/>
                </a:ext>
              </a:extLst>
            </p:cNvPr>
            <p:cNvPicPr>
              <a:picLocks noChangeAspect="1"/>
            </p:cNvPicPr>
            <p:nvPr/>
          </p:nvPicPr>
          <p:blipFill>
            <a:blip r:embed="rId11"/>
            <a:stretch>
              <a:fillRect/>
            </a:stretch>
          </p:blipFill>
          <p:spPr>
            <a:xfrm>
              <a:off x="994295" y="1835657"/>
              <a:ext cx="1287815" cy="1927188"/>
            </a:xfrm>
            <a:prstGeom prst="rect">
              <a:avLst/>
            </a:prstGeom>
          </p:spPr>
        </p:pic>
        <p:pic>
          <p:nvPicPr>
            <p:cNvPr id="17" name="Picture 16" descr="A picture containing timeline&#10;&#10;Description automatically generated">
              <a:extLst>
                <a:ext uri="{FF2B5EF4-FFF2-40B4-BE49-F238E27FC236}">
                  <a16:creationId xmlns:a16="http://schemas.microsoft.com/office/drawing/2014/main" id="{CE72C20E-FDF0-2002-33B0-E43D1D2EAD94}"/>
                </a:ext>
              </a:extLst>
            </p:cNvPr>
            <p:cNvPicPr>
              <a:picLocks noChangeAspect="1"/>
            </p:cNvPicPr>
            <p:nvPr/>
          </p:nvPicPr>
          <p:blipFill>
            <a:blip r:embed="rId12"/>
            <a:stretch>
              <a:fillRect/>
            </a:stretch>
          </p:blipFill>
          <p:spPr>
            <a:xfrm>
              <a:off x="986265" y="3752631"/>
              <a:ext cx="2666290" cy="1755386"/>
            </a:xfrm>
            <a:prstGeom prst="rect">
              <a:avLst/>
            </a:prstGeom>
          </p:spPr>
        </p:pic>
        <p:pic>
          <p:nvPicPr>
            <p:cNvPr id="18" name="Picture 17" descr="Logo, company name&#10;&#10;Description automatically generated">
              <a:extLst>
                <a:ext uri="{FF2B5EF4-FFF2-40B4-BE49-F238E27FC236}">
                  <a16:creationId xmlns:a16="http://schemas.microsoft.com/office/drawing/2014/main" id="{81B4DCD1-3C90-12DB-C61B-C43DBE213F93}"/>
                </a:ext>
              </a:extLst>
            </p:cNvPr>
            <p:cNvPicPr>
              <a:picLocks noChangeAspect="1"/>
            </p:cNvPicPr>
            <p:nvPr/>
          </p:nvPicPr>
          <p:blipFill>
            <a:blip r:embed="rId13"/>
            <a:stretch>
              <a:fillRect/>
            </a:stretch>
          </p:blipFill>
          <p:spPr>
            <a:xfrm>
              <a:off x="9070907" y="1701511"/>
              <a:ext cx="1684076" cy="2114450"/>
            </a:xfrm>
            <a:prstGeom prst="rect">
              <a:avLst/>
            </a:prstGeom>
          </p:spPr>
        </p:pic>
        <p:pic>
          <p:nvPicPr>
            <p:cNvPr id="19" name="Picture 18" descr="Diagram&#10;&#10;Description automatically generated">
              <a:extLst>
                <a:ext uri="{FF2B5EF4-FFF2-40B4-BE49-F238E27FC236}">
                  <a16:creationId xmlns:a16="http://schemas.microsoft.com/office/drawing/2014/main" id="{EEA20C32-2A55-630F-BFAF-D39620F8754B}"/>
                </a:ext>
              </a:extLst>
            </p:cNvPr>
            <p:cNvPicPr>
              <a:picLocks noChangeAspect="1"/>
            </p:cNvPicPr>
            <p:nvPr/>
          </p:nvPicPr>
          <p:blipFill>
            <a:blip r:embed="rId14"/>
            <a:stretch>
              <a:fillRect/>
            </a:stretch>
          </p:blipFill>
          <p:spPr>
            <a:xfrm>
              <a:off x="7889001" y="4233596"/>
              <a:ext cx="1460500" cy="2393950"/>
            </a:xfrm>
            <a:prstGeom prst="rect">
              <a:avLst/>
            </a:prstGeom>
          </p:spPr>
        </p:pic>
        <p:pic>
          <p:nvPicPr>
            <p:cNvPr id="20" name="Picture 19" descr="Text&#10;&#10;Description automatically generated with medium confidence">
              <a:extLst>
                <a:ext uri="{FF2B5EF4-FFF2-40B4-BE49-F238E27FC236}">
                  <a16:creationId xmlns:a16="http://schemas.microsoft.com/office/drawing/2014/main" id="{777F8B56-0F3F-052A-ECAA-45A95B49BB1A}"/>
                </a:ext>
              </a:extLst>
            </p:cNvPr>
            <p:cNvPicPr>
              <a:picLocks noChangeAspect="1"/>
            </p:cNvPicPr>
            <p:nvPr/>
          </p:nvPicPr>
          <p:blipFill>
            <a:blip r:embed="rId15"/>
            <a:stretch>
              <a:fillRect/>
            </a:stretch>
          </p:blipFill>
          <p:spPr>
            <a:xfrm>
              <a:off x="942974" y="4699367"/>
              <a:ext cx="2544392" cy="1960904"/>
            </a:xfrm>
            <a:prstGeom prst="rect">
              <a:avLst/>
            </a:prstGeom>
          </p:spPr>
        </p:pic>
      </p:grpSp>
    </p:spTree>
    <p:extLst>
      <p:ext uri="{BB962C8B-B14F-4D97-AF65-F5344CB8AC3E}">
        <p14:creationId xmlns:p14="http://schemas.microsoft.com/office/powerpoint/2010/main" val="3836919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A7CA11-D8CA-B4E9-BE4D-103B15AB9F1A}"/>
              </a:ext>
            </a:extLst>
          </p:cNvPr>
          <p:cNvPicPr>
            <a:picLocks noChangeAspect="1"/>
          </p:cNvPicPr>
          <p:nvPr/>
        </p:nvPicPr>
        <p:blipFill>
          <a:blip r:embed="rId3"/>
          <a:stretch>
            <a:fillRect/>
          </a:stretch>
        </p:blipFill>
        <p:spPr>
          <a:xfrm>
            <a:off x="1043361" y="838531"/>
            <a:ext cx="10206883" cy="5668099"/>
          </a:xfrm>
          <a:prstGeom prst="rect">
            <a:avLst/>
          </a:prstGeom>
        </p:spPr>
      </p:pic>
      <p:sp>
        <p:nvSpPr>
          <p:cNvPr id="2" name="Slide Number Placeholder 1">
            <a:extLst>
              <a:ext uri="{FF2B5EF4-FFF2-40B4-BE49-F238E27FC236}">
                <a16:creationId xmlns:a16="http://schemas.microsoft.com/office/drawing/2014/main" id="{4CF8589A-7D49-4029-FD92-8160D69EF316}"/>
              </a:ext>
            </a:extLst>
          </p:cNvPr>
          <p:cNvSpPr>
            <a:spLocks noGrp="1"/>
          </p:cNvSpPr>
          <p:nvPr>
            <p:ph type="sldNum" sz="quarter" idx="11"/>
          </p:nvPr>
        </p:nvSpPr>
        <p:spPr/>
        <p:txBody>
          <a:bodyPr/>
          <a:lstStyle/>
          <a:p>
            <a:fld id="{DBE5F007-28FD-B845-A833-24BC97E499D9}" type="slidenum">
              <a:rPr lang="uk-UA" altLang="en-US" smtClean="0"/>
              <a:pPr/>
              <a:t>40</a:t>
            </a:fld>
            <a:endParaRPr lang="uk-UA" altLang="en-US">
              <a:solidFill>
                <a:schemeClr val="tx1"/>
              </a:solidFill>
            </a:endParaRPr>
          </a:p>
        </p:txBody>
      </p:sp>
      <p:sp>
        <p:nvSpPr>
          <p:cNvPr id="3" name="Title 2">
            <a:extLst>
              <a:ext uri="{FF2B5EF4-FFF2-40B4-BE49-F238E27FC236}">
                <a16:creationId xmlns:a16="http://schemas.microsoft.com/office/drawing/2014/main" id="{245F748C-B659-824E-77D1-A06E17F767DD}"/>
              </a:ext>
            </a:extLst>
          </p:cNvPr>
          <p:cNvSpPr>
            <a:spLocks noGrp="1"/>
          </p:cNvSpPr>
          <p:nvPr>
            <p:ph type="title"/>
          </p:nvPr>
        </p:nvSpPr>
        <p:spPr/>
        <p:txBody>
          <a:bodyPr/>
          <a:lstStyle/>
          <a:p>
            <a:r>
              <a:rPr lang="en-US" dirty="0"/>
              <a:t>Where to start</a:t>
            </a:r>
          </a:p>
        </p:txBody>
      </p:sp>
    </p:spTree>
    <p:extLst>
      <p:ext uri="{BB962C8B-B14F-4D97-AF65-F5344CB8AC3E}">
        <p14:creationId xmlns:p14="http://schemas.microsoft.com/office/powerpoint/2010/main" val="4229269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065B79-956E-DBFB-BBA5-8BB3932B5847}"/>
              </a:ext>
            </a:extLst>
          </p:cNvPr>
          <p:cNvSpPr>
            <a:spLocks noGrp="1"/>
          </p:cNvSpPr>
          <p:nvPr>
            <p:ph type="sldNum" sz="quarter" idx="11"/>
          </p:nvPr>
        </p:nvSpPr>
        <p:spPr/>
        <p:txBody>
          <a:bodyPr/>
          <a:lstStyle/>
          <a:p>
            <a:fld id="{DBE5F007-28FD-B845-A833-24BC97E499D9}" type="slidenum">
              <a:rPr lang="uk-UA" altLang="en-US" smtClean="0"/>
              <a:pPr/>
              <a:t>41</a:t>
            </a:fld>
            <a:endParaRPr lang="uk-UA" altLang="en-US">
              <a:solidFill>
                <a:schemeClr val="tx1"/>
              </a:solidFill>
            </a:endParaRPr>
          </a:p>
        </p:txBody>
      </p:sp>
      <p:sp>
        <p:nvSpPr>
          <p:cNvPr id="3" name="Title 2">
            <a:extLst>
              <a:ext uri="{FF2B5EF4-FFF2-40B4-BE49-F238E27FC236}">
                <a16:creationId xmlns:a16="http://schemas.microsoft.com/office/drawing/2014/main" id="{44AAF3A3-C772-6456-32B3-8BBC1D6C755B}"/>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902C9C74-25F7-506B-11FC-89BA0B8AE241}"/>
              </a:ext>
            </a:extLst>
          </p:cNvPr>
          <p:cNvPicPr>
            <a:picLocks noChangeAspect="1"/>
          </p:cNvPicPr>
          <p:nvPr/>
        </p:nvPicPr>
        <p:blipFill>
          <a:blip r:embed="rId3"/>
          <a:stretch>
            <a:fillRect/>
          </a:stretch>
        </p:blipFill>
        <p:spPr>
          <a:xfrm>
            <a:off x="-1499883" y="478"/>
            <a:ext cx="14637773" cy="6847922"/>
          </a:xfrm>
          <a:prstGeom prst="rect">
            <a:avLst/>
          </a:prstGeom>
        </p:spPr>
      </p:pic>
      <p:sp>
        <p:nvSpPr>
          <p:cNvPr id="6" name="TextBox 5">
            <a:extLst>
              <a:ext uri="{FF2B5EF4-FFF2-40B4-BE49-F238E27FC236}">
                <a16:creationId xmlns:a16="http://schemas.microsoft.com/office/drawing/2014/main" id="{59FF440A-8F0E-8C6B-4767-12DDE97443B6}"/>
              </a:ext>
            </a:extLst>
          </p:cNvPr>
          <p:cNvSpPr txBox="1"/>
          <p:nvPr/>
        </p:nvSpPr>
        <p:spPr>
          <a:xfrm>
            <a:off x="8856854" y="6373185"/>
            <a:ext cx="3211615" cy="350099"/>
          </a:xfrm>
          <a:prstGeom prst="rect">
            <a:avLst/>
          </a:prstGeom>
          <a:noFill/>
        </p:spPr>
        <p:txBody>
          <a:bodyPr wrap="square" lIns="91440" tIns="45720" rIns="91440" bIns="45720" anchor="t">
            <a:spAutoFit/>
          </a:bodyPr>
          <a:lstStyle/>
          <a:p>
            <a:r>
              <a:rPr lang="en-US" sz="1600">
                <a:solidFill>
                  <a:srgbClr val="FFFFFF"/>
                </a:solidFill>
                <a:highlight>
                  <a:srgbClr val="800000"/>
                </a:highlight>
                <a:latin typeface="Hind Light"/>
                <a:ea typeface="ＭＳ Ｐゴシック"/>
                <a:cs typeface="Hind Light"/>
              </a:rPr>
              <a:t>https://bbmaps.itu.int/bbmaps/</a:t>
            </a:r>
          </a:p>
        </p:txBody>
      </p:sp>
    </p:spTree>
    <p:extLst>
      <p:ext uri="{BB962C8B-B14F-4D97-AF65-F5344CB8AC3E}">
        <p14:creationId xmlns:p14="http://schemas.microsoft.com/office/powerpoint/2010/main" val="11645101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065B79-956E-DBFB-BBA5-8BB3932B5847}"/>
              </a:ext>
            </a:extLst>
          </p:cNvPr>
          <p:cNvSpPr>
            <a:spLocks noGrp="1"/>
          </p:cNvSpPr>
          <p:nvPr>
            <p:ph type="sldNum" sz="quarter" idx="11"/>
          </p:nvPr>
        </p:nvSpPr>
        <p:spPr/>
        <p:txBody>
          <a:bodyPr/>
          <a:lstStyle/>
          <a:p>
            <a:fld id="{DBE5F007-28FD-B845-A833-24BC97E499D9}" type="slidenum">
              <a:rPr lang="uk-UA" altLang="en-US" smtClean="0"/>
              <a:pPr/>
              <a:t>42</a:t>
            </a:fld>
            <a:endParaRPr lang="uk-UA" altLang="en-US">
              <a:solidFill>
                <a:schemeClr val="tx1"/>
              </a:solidFill>
            </a:endParaRPr>
          </a:p>
        </p:txBody>
      </p:sp>
      <p:sp>
        <p:nvSpPr>
          <p:cNvPr id="3" name="Title 2">
            <a:extLst>
              <a:ext uri="{FF2B5EF4-FFF2-40B4-BE49-F238E27FC236}">
                <a16:creationId xmlns:a16="http://schemas.microsoft.com/office/drawing/2014/main" id="{44AAF3A3-C772-6456-32B3-8BBC1D6C755B}"/>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902C9C74-25F7-506B-11FC-89BA0B8AE241}"/>
              </a:ext>
            </a:extLst>
          </p:cNvPr>
          <p:cNvPicPr>
            <a:picLocks noChangeAspect="1"/>
          </p:cNvPicPr>
          <p:nvPr/>
        </p:nvPicPr>
        <p:blipFill>
          <a:blip r:embed="rId3"/>
          <a:stretch>
            <a:fillRect/>
          </a:stretch>
        </p:blipFill>
        <p:spPr>
          <a:xfrm>
            <a:off x="-1499883" y="478"/>
            <a:ext cx="14637773" cy="6847922"/>
          </a:xfrm>
          <a:prstGeom prst="rect">
            <a:avLst/>
          </a:prstGeom>
        </p:spPr>
      </p:pic>
      <p:sp>
        <p:nvSpPr>
          <p:cNvPr id="6" name="TextBox 5">
            <a:extLst>
              <a:ext uri="{FF2B5EF4-FFF2-40B4-BE49-F238E27FC236}">
                <a16:creationId xmlns:a16="http://schemas.microsoft.com/office/drawing/2014/main" id="{59FF440A-8F0E-8C6B-4767-12DDE97443B6}"/>
              </a:ext>
            </a:extLst>
          </p:cNvPr>
          <p:cNvSpPr txBox="1"/>
          <p:nvPr/>
        </p:nvSpPr>
        <p:spPr>
          <a:xfrm>
            <a:off x="8856854" y="6373185"/>
            <a:ext cx="3211615" cy="350099"/>
          </a:xfrm>
          <a:prstGeom prst="rect">
            <a:avLst/>
          </a:prstGeom>
          <a:noFill/>
        </p:spPr>
        <p:txBody>
          <a:bodyPr wrap="square" lIns="91440" tIns="45720" rIns="91440" bIns="45720" anchor="t">
            <a:spAutoFit/>
          </a:bodyPr>
          <a:lstStyle/>
          <a:p>
            <a:r>
              <a:rPr lang="en-US" sz="1600">
                <a:solidFill>
                  <a:srgbClr val="FFFFFF"/>
                </a:solidFill>
                <a:highlight>
                  <a:srgbClr val="800000"/>
                </a:highlight>
                <a:latin typeface="Hind Light"/>
                <a:ea typeface="ＭＳ Ｐゴシック"/>
                <a:cs typeface="Hind Light"/>
              </a:rPr>
              <a:t>https://bbmaps.itu.int/bbmaps/</a:t>
            </a:r>
          </a:p>
        </p:txBody>
      </p:sp>
      <p:sp>
        <p:nvSpPr>
          <p:cNvPr id="5" name="Freeform 4">
            <a:extLst>
              <a:ext uri="{FF2B5EF4-FFF2-40B4-BE49-F238E27FC236}">
                <a16:creationId xmlns:a16="http://schemas.microsoft.com/office/drawing/2014/main" id="{5066EB69-2817-916F-428D-24D47F9A771C}"/>
              </a:ext>
            </a:extLst>
          </p:cNvPr>
          <p:cNvSpPr/>
          <p:nvPr/>
        </p:nvSpPr>
        <p:spPr>
          <a:xfrm>
            <a:off x="6941976" y="1642188"/>
            <a:ext cx="1623526" cy="821094"/>
          </a:xfrm>
          <a:custGeom>
            <a:avLst/>
            <a:gdLst>
              <a:gd name="connsiteX0" fmla="*/ 205273 w 1623526"/>
              <a:gd name="connsiteY0" fmla="*/ 167951 h 821094"/>
              <a:gd name="connsiteX1" fmla="*/ 0 w 1623526"/>
              <a:gd name="connsiteY1" fmla="*/ 391885 h 821094"/>
              <a:gd name="connsiteX2" fmla="*/ 130628 w 1623526"/>
              <a:gd name="connsiteY2" fmla="*/ 821094 h 821094"/>
              <a:gd name="connsiteX3" fmla="*/ 578497 w 1623526"/>
              <a:gd name="connsiteY3" fmla="*/ 765110 h 821094"/>
              <a:gd name="connsiteX4" fmla="*/ 783771 w 1623526"/>
              <a:gd name="connsiteY4" fmla="*/ 653143 h 821094"/>
              <a:gd name="connsiteX5" fmla="*/ 951722 w 1623526"/>
              <a:gd name="connsiteY5" fmla="*/ 671804 h 821094"/>
              <a:gd name="connsiteX6" fmla="*/ 1623526 w 1623526"/>
              <a:gd name="connsiteY6" fmla="*/ 522514 h 821094"/>
              <a:gd name="connsiteX7" fmla="*/ 1436914 w 1623526"/>
              <a:gd name="connsiteY7" fmla="*/ 111967 h 821094"/>
              <a:gd name="connsiteX8" fmla="*/ 1306285 w 1623526"/>
              <a:gd name="connsiteY8" fmla="*/ 0 h 821094"/>
              <a:gd name="connsiteX9" fmla="*/ 802432 w 1623526"/>
              <a:gd name="connsiteY9" fmla="*/ 74645 h 821094"/>
              <a:gd name="connsiteX10" fmla="*/ 205273 w 1623526"/>
              <a:gd name="connsiteY10" fmla="*/ 167951 h 821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3526" h="821094">
                <a:moveTo>
                  <a:pt x="205273" y="167951"/>
                </a:moveTo>
                <a:lnTo>
                  <a:pt x="0" y="391885"/>
                </a:lnTo>
                <a:lnTo>
                  <a:pt x="130628" y="821094"/>
                </a:lnTo>
                <a:lnTo>
                  <a:pt x="578497" y="765110"/>
                </a:lnTo>
                <a:lnTo>
                  <a:pt x="783771" y="653143"/>
                </a:lnTo>
                <a:lnTo>
                  <a:pt x="951722" y="671804"/>
                </a:lnTo>
                <a:lnTo>
                  <a:pt x="1623526" y="522514"/>
                </a:lnTo>
                <a:lnTo>
                  <a:pt x="1436914" y="111967"/>
                </a:lnTo>
                <a:lnTo>
                  <a:pt x="1306285" y="0"/>
                </a:lnTo>
                <a:lnTo>
                  <a:pt x="802432" y="74645"/>
                </a:lnTo>
                <a:lnTo>
                  <a:pt x="205273" y="167951"/>
                </a:lnTo>
                <a:close/>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5480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D2A9C5-01D3-16C9-95A7-676054C8103D}"/>
              </a:ext>
            </a:extLst>
          </p:cNvPr>
          <p:cNvSpPr>
            <a:spLocks noGrp="1"/>
          </p:cNvSpPr>
          <p:nvPr>
            <p:ph type="ctrTitle" idx="4294967295"/>
          </p:nvPr>
        </p:nvSpPr>
        <p:spPr>
          <a:xfrm>
            <a:off x="540771" y="566739"/>
            <a:ext cx="5564373" cy="563042"/>
          </a:xfrm>
        </p:spPr>
        <p:txBody>
          <a:bodyPr wrap="square" anchor="t">
            <a:normAutofit/>
          </a:bodyPr>
          <a:lstStyle/>
          <a:p>
            <a:pPr>
              <a:lnSpc>
                <a:spcPct val="96000"/>
              </a:lnSpc>
            </a:pPr>
            <a:r>
              <a:rPr lang="en-US" sz="2600">
                <a:ea typeface="ＭＳ Ｐゴシック"/>
              </a:rPr>
              <a:t>Kazakhstan – Exit Points</a:t>
            </a:r>
            <a:endParaRPr lang="en-US" sz="2600"/>
          </a:p>
        </p:txBody>
      </p:sp>
      <p:sp>
        <p:nvSpPr>
          <p:cNvPr id="2" name="Slide Number Placeholder 1" hidden="1">
            <a:extLst>
              <a:ext uri="{FF2B5EF4-FFF2-40B4-BE49-F238E27FC236}">
                <a16:creationId xmlns:a16="http://schemas.microsoft.com/office/drawing/2014/main" id="{C1657DAA-911A-14D6-02CE-E67F6D0D538F}"/>
              </a:ext>
            </a:extLst>
          </p:cNvPr>
          <p:cNvSpPr>
            <a:spLocks noGrp="1"/>
          </p:cNvSpPr>
          <p:nvPr>
            <p:ph type="sldNum" sz="quarter" idx="4294967295"/>
          </p:nvPr>
        </p:nvSpPr>
        <p:spPr>
          <a:xfrm>
            <a:off x="8856920" y="6191770"/>
            <a:ext cx="2743200" cy="365125"/>
          </a:xfrm>
        </p:spPr>
        <p:txBody>
          <a:bodyPr wrap="square" anchor="t">
            <a:normAutofit/>
          </a:bodyPr>
          <a:lstStyle/>
          <a:p>
            <a:pPr>
              <a:spcAft>
                <a:spcPts val="600"/>
              </a:spcAft>
            </a:pPr>
            <a:fld id="{DBE5F007-28FD-B845-A833-24BC97E499D9}" type="slidenum">
              <a:rPr lang="uk-UA" altLang="en-US" smtClean="0"/>
              <a:pPr>
                <a:spcAft>
                  <a:spcPts val="600"/>
                </a:spcAft>
              </a:pPr>
              <a:t>43</a:t>
            </a:fld>
            <a:endParaRPr lang="uk-UA" altLang="en-US"/>
          </a:p>
        </p:txBody>
      </p:sp>
      <p:sp>
        <p:nvSpPr>
          <p:cNvPr id="26" name="Slide Number Placeholder 1">
            <a:extLst>
              <a:ext uri="{FF2B5EF4-FFF2-40B4-BE49-F238E27FC236}">
                <a16:creationId xmlns:a16="http://schemas.microsoft.com/office/drawing/2014/main" id="{5BC61E2C-DF1A-F027-39EC-D7518DC61492}"/>
              </a:ext>
            </a:extLst>
          </p:cNvPr>
          <p:cNvSpPr>
            <a:spLocks noGrp="1"/>
          </p:cNvSpPr>
          <p:nvPr>
            <p:ph type="sldNum" sz="quarter" idx="11"/>
          </p:nvPr>
        </p:nvSpPr>
        <p:spPr>
          <a:xfrm>
            <a:off x="11431954" y="6191770"/>
            <a:ext cx="168166" cy="378262"/>
          </a:xfrm>
        </p:spPr>
        <p:txBody>
          <a:bodyPr/>
          <a:lstStyle/>
          <a:p>
            <a:fld id="{DBE5F007-28FD-B845-A833-24BC97E499D9}" type="slidenum">
              <a:rPr lang="uk-UA" altLang="en-US" smtClean="0"/>
              <a:pPr/>
              <a:t>43</a:t>
            </a:fld>
            <a:endParaRPr lang="uk-UA" altLang="en-US">
              <a:solidFill>
                <a:schemeClr val="tx1"/>
              </a:solidFill>
            </a:endParaRPr>
          </a:p>
        </p:txBody>
      </p:sp>
      <p:pic>
        <p:nvPicPr>
          <p:cNvPr id="3" name="Picture 2" descr="A map of the middle east&#10;&#10;Description automatically generated">
            <a:extLst>
              <a:ext uri="{FF2B5EF4-FFF2-40B4-BE49-F238E27FC236}">
                <a16:creationId xmlns:a16="http://schemas.microsoft.com/office/drawing/2014/main" id="{7D61078D-A735-3AC5-4C37-530B52B92D6A}"/>
              </a:ext>
            </a:extLst>
          </p:cNvPr>
          <p:cNvPicPr>
            <a:picLocks noChangeAspect="1"/>
          </p:cNvPicPr>
          <p:nvPr/>
        </p:nvPicPr>
        <p:blipFill>
          <a:blip r:embed="rId3"/>
          <a:stretch>
            <a:fillRect/>
          </a:stretch>
        </p:blipFill>
        <p:spPr>
          <a:xfrm>
            <a:off x="1074482" y="945894"/>
            <a:ext cx="10055328" cy="5248890"/>
          </a:xfrm>
          <a:prstGeom prst="rect">
            <a:avLst/>
          </a:prstGeom>
        </p:spPr>
      </p:pic>
      <p:sp>
        <p:nvSpPr>
          <p:cNvPr id="11" name="Oval 10">
            <a:extLst>
              <a:ext uri="{FF2B5EF4-FFF2-40B4-BE49-F238E27FC236}">
                <a16:creationId xmlns:a16="http://schemas.microsoft.com/office/drawing/2014/main" id="{11D8E278-7F1E-0CD9-86E1-1C1F9F2C5F5A}"/>
              </a:ext>
            </a:extLst>
          </p:cNvPr>
          <p:cNvSpPr/>
          <p:nvPr/>
        </p:nvSpPr>
        <p:spPr>
          <a:xfrm>
            <a:off x="6878004" y="950677"/>
            <a:ext cx="407106" cy="394816"/>
          </a:xfrm>
          <a:prstGeom prst="ellipse">
            <a:avLst/>
          </a:prstGeom>
          <a:noFill/>
          <a:ln w="57150">
            <a:solidFill>
              <a:srgbClr val="7A15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B1375B31-A739-A6A3-7773-EB3F165549D6}"/>
              </a:ext>
            </a:extLst>
          </p:cNvPr>
          <p:cNvSpPr txBox="1"/>
          <p:nvPr/>
        </p:nvSpPr>
        <p:spPr>
          <a:xfrm>
            <a:off x="10042676" y="4508005"/>
            <a:ext cx="10904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highlight>
                  <a:srgbClr val="FFFF00"/>
                </a:highlight>
                <a:latin typeface="Hind Light"/>
                <a:ea typeface="ＭＳ Ｐゴシック"/>
                <a:cs typeface="Hind Light"/>
              </a:rPr>
              <a:t>China</a:t>
            </a:r>
            <a:endParaRPr lang="en-US" b="1">
              <a:highlight>
                <a:srgbClr val="FFFF00"/>
              </a:highlight>
              <a:cs typeface="Hind Light"/>
            </a:endParaRPr>
          </a:p>
        </p:txBody>
      </p:sp>
      <p:sp>
        <p:nvSpPr>
          <p:cNvPr id="31" name="Oval 30">
            <a:extLst>
              <a:ext uri="{FF2B5EF4-FFF2-40B4-BE49-F238E27FC236}">
                <a16:creationId xmlns:a16="http://schemas.microsoft.com/office/drawing/2014/main" id="{84768A50-6FB7-2502-065D-42713DF71ECE}"/>
              </a:ext>
            </a:extLst>
          </p:cNvPr>
          <p:cNvSpPr/>
          <p:nvPr/>
        </p:nvSpPr>
        <p:spPr>
          <a:xfrm>
            <a:off x="9090261" y="4785257"/>
            <a:ext cx="308785" cy="321075"/>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209DC046-D41F-AA3C-54FC-E2AA4081F8D6}"/>
              </a:ext>
            </a:extLst>
          </p:cNvPr>
          <p:cNvSpPr/>
          <p:nvPr/>
        </p:nvSpPr>
        <p:spPr>
          <a:xfrm>
            <a:off x="6140584" y="950676"/>
            <a:ext cx="407106" cy="394816"/>
          </a:xfrm>
          <a:prstGeom prst="ellipse">
            <a:avLst/>
          </a:prstGeom>
          <a:noFill/>
          <a:ln w="57150">
            <a:solidFill>
              <a:srgbClr val="7A15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E21B53BA-14FD-25A8-AC82-6C7D1D1B853F}"/>
              </a:ext>
            </a:extLst>
          </p:cNvPr>
          <p:cNvSpPr/>
          <p:nvPr/>
        </p:nvSpPr>
        <p:spPr>
          <a:xfrm>
            <a:off x="9090261" y="2376354"/>
            <a:ext cx="407106" cy="394816"/>
          </a:xfrm>
          <a:prstGeom prst="ellipse">
            <a:avLst/>
          </a:prstGeom>
          <a:noFill/>
          <a:ln w="57150">
            <a:solidFill>
              <a:srgbClr val="7A15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ECF068E8-1F9D-AE3D-8745-D1F85599C360}"/>
              </a:ext>
            </a:extLst>
          </p:cNvPr>
          <p:cNvSpPr/>
          <p:nvPr/>
        </p:nvSpPr>
        <p:spPr>
          <a:xfrm>
            <a:off x="2318294" y="2179709"/>
            <a:ext cx="407106" cy="394816"/>
          </a:xfrm>
          <a:prstGeom prst="ellipse">
            <a:avLst/>
          </a:prstGeom>
          <a:noFill/>
          <a:ln w="57150">
            <a:solidFill>
              <a:srgbClr val="7A15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B4F3C8F6-65E1-ED2B-80A9-AFEC12D77E07}"/>
              </a:ext>
            </a:extLst>
          </p:cNvPr>
          <p:cNvSpPr/>
          <p:nvPr/>
        </p:nvSpPr>
        <p:spPr>
          <a:xfrm>
            <a:off x="1703778" y="3961806"/>
            <a:ext cx="407106" cy="394816"/>
          </a:xfrm>
          <a:prstGeom prst="ellipse">
            <a:avLst/>
          </a:prstGeom>
          <a:noFill/>
          <a:ln w="57150">
            <a:solidFill>
              <a:srgbClr val="7A15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170D4D47-587B-E0C0-967F-93549DB6F199}"/>
              </a:ext>
            </a:extLst>
          </p:cNvPr>
          <p:cNvSpPr txBox="1"/>
          <p:nvPr/>
        </p:nvSpPr>
        <p:spPr>
          <a:xfrm>
            <a:off x="3799191" y="1165036"/>
            <a:ext cx="10904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rgbClr val="FFFFFF"/>
                </a:solidFill>
                <a:highlight>
                  <a:srgbClr val="0000FF"/>
                </a:highlight>
                <a:latin typeface="Hind Light"/>
                <a:ea typeface="ＭＳ Ｐゴシック"/>
                <a:cs typeface="Hind Light"/>
              </a:rPr>
              <a:t>Russia</a:t>
            </a:r>
            <a:endParaRPr lang="en-US">
              <a:solidFill>
                <a:srgbClr val="FFFFFF"/>
              </a:solidFill>
              <a:highlight>
                <a:srgbClr val="0000FF"/>
              </a:highlight>
              <a:cs typeface="Hind Light"/>
            </a:endParaRPr>
          </a:p>
        </p:txBody>
      </p:sp>
      <p:sp>
        <p:nvSpPr>
          <p:cNvPr id="37" name="Oval 36">
            <a:extLst>
              <a:ext uri="{FF2B5EF4-FFF2-40B4-BE49-F238E27FC236}">
                <a16:creationId xmlns:a16="http://schemas.microsoft.com/office/drawing/2014/main" id="{A378518D-06C6-6410-6974-82F55C1489B2}"/>
              </a:ext>
            </a:extLst>
          </p:cNvPr>
          <p:cNvSpPr/>
          <p:nvPr/>
        </p:nvSpPr>
        <p:spPr>
          <a:xfrm>
            <a:off x="2723874" y="5534967"/>
            <a:ext cx="407106" cy="394816"/>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0FCD976E-0320-3323-6D18-E85E17FABAF6}"/>
              </a:ext>
            </a:extLst>
          </p:cNvPr>
          <p:cNvSpPr/>
          <p:nvPr/>
        </p:nvSpPr>
        <p:spPr>
          <a:xfrm>
            <a:off x="6349518" y="5731611"/>
            <a:ext cx="407106" cy="394816"/>
          </a:xfrm>
          <a:prstGeom prst="ellipse">
            <a:avLst/>
          </a:prstGeom>
          <a:noFill/>
          <a:ln w="571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C422167F-199F-00BB-818D-B8BD438D8043}"/>
              </a:ext>
            </a:extLst>
          </p:cNvPr>
          <p:cNvSpPr/>
          <p:nvPr/>
        </p:nvSpPr>
        <p:spPr>
          <a:xfrm>
            <a:off x="7603131" y="5289159"/>
            <a:ext cx="407106" cy="39481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5A52885E-1F3C-8810-BFA4-19CD763AEC5B}"/>
              </a:ext>
            </a:extLst>
          </p:cNvPr>
          <p:cNvSpPr/>
          <p:nvPr/>
        </p:nvSpPr>
        <p:spPr>
          <a:xfrm>
            <a:off x="9397518" y="4355095"/>
            <a:ext cx="308785" cy="321075"/>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013CCD4D-719A-EC96-F905-3DF583637E8E}"/>
              </a:ext>
            </a:extLst>
          </p:cNvPr>
          <p:cNvSpPr txBox="1"/>
          <p:nvPr/>
        </p:nvSpPr>
        <p:spPr>
          <a:xfrm>
            <a:off x="3135513" y="5737036"/>
            <a:ext cx="16312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highlight>
                  <a:srgbClr val="00FF00"/>
                </a:highlight>
                <a:latin typeface="Hind Light"/>
                <a:ea typeface="ＭＳ Ｐゴシック"/>
                <a:cs typeface="Hind Light"/>
              </a:rPr>
              <a:t>Turkmenistan</a:t>
            </a:r>
            <a:endParaRPr lang="en-US" b="1"/>
          </a:p>
        </p:txBody>
      </p:sp>
      <p:sp>
        <p:nvSpPr>
          <p:cNvPr id="44" name="TextBox 43">
            <a:extLst>
              <a:ext uri="{FF2B5EF4-FFF2-40B4-BE49-F238E27FC236}">
                <a16:creationId xmlns:a16="http://schemas.microsoft.com/office/drawing/2014/main" id="{7335C404-3CAA-F15C-3192-961B53D84E39}"/>
              </a:ext>
            </a:extLst>
          </p:cNvPr>
          <p:cNvSpPr txBox="1"/>
          <p:nvPr/>
        </p:nvSpPr>
        <p:spPr>
          <a:xfrm>
            <a:off x="5015931" y="5749325"/>
            <a:ext cx="16312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highlight>
                  <a:srgbClr val="00FFFF"/>
                </a:highlight>
                <a:latin typeface="Hind Light"/>
                <a:ea typeface="ＭＳ Ｐゴシック"/>
                <a:cs typeface="Hind Light"/>
              </a:rPr>
              <a:t>Uzbekistan</a:t>
            </a:r>
            <a:endParaRPr lang="en-US" b="1"/>
          </a:p>
        </p:txBody>
      </p:sp>
      <p:sp>
        <p:nvSpPr>
          <p:cNvPr id="45" name="TextBox 44">
            <a:extLst>
              <a:ext uri="{FF2B5EF4-FFF2-40B4-BE49-F238E27FC236}">
                <a16:creationId xmlns:a16="http://schemas.microsoft.com/office/drawing/2014/main" id="{602AE079-E988-1F67-2F41-F524EF4D51A9}"/>
              </a:ext>
            </a:extLst>
          </p:cNvPr>
          <p:cNvSpPr txBox="1"/>
          <p:nvPr/>
        </p:nvSpPr>
        <p:spPr>
          <a:xfrm>
            <a:off x="8076220" y="5540389"/>
            <a:ext cx="16312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800" dirty="0">
                <a:solidFill>
                  <a:schemeClr val="bg1"/>
                </a:solidFill>
                <a:highlight>
                  <a:srgbClr val="FF00FF"/>
                </a:highlight>
                <a:ea typeface="ＭＳ Ｐゴシック"/>
              </a:rPr>
              <a:t>Kyrgyzstan</a:t>
            </a:r>
            <a:endParaRPr lang="en-US" b="1" dirty="0">
              <a:solidFill>
                <a:schemeClr val="bg1"/>
              </a:solidFill>
              <a:highlight>
                <a:srgbClr val="FF00FF"/>
              </a:highlight>
            </a:endParaRPr>
          </a:p>
        </p:txBody>
      </p:sp>
      <p:sp>
        <p:nvSpPr>
          <p:cNvPr id="5" name="TextBox 4">
            <a:extLst>
              <a:ext uri="{FF2B5EF4-FFF2-40B4-BE49-F238E27FC236}">
                <a16:creationId xmlns:a16="http://schemas.microsoft.com/office/drawing/2014/main" id="{C682DF3A-4BB8-BB77-5A75-F9D3080E33B1}"/>
              </a:ext>
            </a:extLst>
          </p:cNvPr>
          <p:cNvSpPr txBox="1"/>
          <p:nvPr/>
        </p:nvSpPr>
        <p:spPr>
          <a:xfrm>
            <a:off x="7102816" y="6437883"/>
            <a:ext cx="3211615" cy="350099"/>
          </a:xfrm>
          <a:prstGeom prst="rect">
            <a:avLst/>
          </a:prstGeom>
          <a:noFill/>
        </p:spPr>
        <p:txBody>
          <a:bodyPr wrap="square" lIns="91440" tIns="45720" rIns="91440" bIns="45720" anchor="t">
            <a:spAutoFit/>
          </a:bodyPr>
          <a:lstStyle/>
          <a:p>
            <a:r>
              <a:rPr lang="en-US" sz="1600" dirty="0">
                <a:solidFill>
                  <a:schemeClr val="bg1"/>
                </a:solidFill>
                <a:highlight>
                  <a:srgbClr val="0E0C31"/>
                </a:highlight>
                <a:latin typeface="Hind Light"/>
                <a:ea typeface="ＭＳ Ｐゴシック"/>
                <a:cs typeface="Hind Light"/>
              </a:rPr>
              <a:t>https://</a:t>
            </a:r>
            <a:r>
              <a:rPr lang="en-US" sz="1600" dirty="0" err="1">
                <a:solidFill>
                  <a:schemeClr val="bg1"/>
                </a:solidFill>
                <a:highlight>
                  <a:srgbClr val="0E0C31"/>
                </a:highlight>
                <a:latin typeface="Hind Light"/>
                <a:ea typeface="ＭＳ Ｐゴシック"/>
                <a:cs typeface="Hind Light"/>
              </a:rPr>
              <a:t>bbmaps.itu.int</a:t>
            </a:r>
            <a:r>
              <a:rPr lang="en-US" sz="1600" dirty="0">
                <a:solidFill>
                  <a:schemeClr val="bg1"/>
                </a:solidFill>
                <a:highlight>
                  <a:srgbClr val="0E0C31"/>
                </a:highlight>
                <a:latin typeface="Hind Light"/>
                <a:ea typeface="ＭＳ Ｐゴシック"/>
                <a:cs typeface="Hind Light"/>
              </a:rPr>
              <a:t>/</a:t>
            </a:r>
            <a:r>
              <a:rPr lang="en-US" sz="1600" dirty="0" err="1">
                <a:solidFill>
                  <a:schemeClr val="bg1"/>
                </a:solidFill>
                <a:highlight>
                  <a:srgbClr val="0E0C31"/>
                </a:highlight>
                <a:latin typeface="Hind Light"/>
                <a:ea typeface="ＭＳ Ｐゴシック"/>
                <a:cs typeface="Hind Light"/>
              </a:rPr>
              <a:t>bbmaps</a:t>
            </a:r>
            <a:r>
              <a:rPr lang="en-US" sz="1600" dirty="0">
                <a:solidFill>
                  <a:schemeClr val="bg1"/>
                </a:solidFill>
                <a:highlight>
                  <a:srgbClr val="0E0C31"/>
                </a:highlight>
                <a:latin typeface="Hind Light"/>
                <a:ea typeface="ＭＳ Ｐゴシック"/>
                <a:cs typeface="Hind Light"/>
              </a:rPr>
              <a:t>/</a:t>
            </a:r>
          </a:p>
        </p:txBody>
      </p:sp>
    </p:spTree>
    <p:extLst>
      <p:ext uri="{BB962C8B-B14F-4D97-AF65-F5344CB8AC3E}">
        <p14:creationId xmlns:p14="http://schemas.microsoft.com/office/powerpoint/2010/main" val="42047353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a mountain range&#10;&#10;Description automatically generated">
            <a:extLst>
              <a:ext uri="{FF2B5EF4-FFF2-40B4-BE49-F238E27FC236}">
                <a16:creationId xmlns:a16="http://schemas.microsoft.com/office/drawing/2014/main" id="{4D7220BA-A7A9-1C1A-CC27-C02F3363CDEB}"/>
              </a:ext>
            </a:extLst>
          </p:cNvPr>
          <p:cNvPicPr>
            <a:picLocks noChangeAspect="1"/>
          </p:cNvPicPr>
          <p:nvPr/>
        </p:nvPicPr>
        <p:blipFill>
          <a:blip r:embed="rId3"/>
          <a:stretch>
            <a:fillRect/>
          </a:stretch>
        </p:blipFill>
        <p:spPr>
          <a:xfrm>
            <a:off x="924079" y="949120"/>
            <a:ext cx="10503616" cy="5267017"/>
          </a:xfrm>
          <a:prstGeom prst="rect">
            <a:avLst/>
          </a:prstGeom>
        </p:spPr>
      </p:pic>
      <p:sp>
        <p:nvSpPr>
          <p:cNvPr id="4" name="Title 3">
            <a:extLst>
              <a:ext uri="{FF2B5EF4-FFF2-40B4-BE49-F238E27FC236}">
                <a16:creationId xmlns:a16="http://schemas.microsoft.com/office/drawing/2014/main" id="{1ED2A9C5-01D3-16C9-95A7-676054C8103D}"/>
              </a:ext>
            </a:extLst>
          </p:cNvPr>
          <p:cNvSpPr>
            <a:spLocks noGrp="1"/>
          </p:cNvSpPr>
          <p:nvPr>
            <p:ph type="ctrTitle" idx="4294967295"/>
          </p:nvPr>
        </p:nvSpPr>
        <p:spPr>
          <a:xfrm>
            <a:off x="540771" y="566739"/>
            <a:ext cx="5564373" cy="563042"/>
          </a:xfrm>
        </p:spPr>
        <p:txBody>
          <a:bodyPr wrap="square" anchor="t">
            <a:normAutofit/>
          </a:bodyPr>
          <a:lstStyle/>
          <a:p>
            <a:r>
              <a:rPr lang="en-US" sz="2600" dirty="0">
                <a:ea typeface="ＭＳ Ｐゴシック"/>
              </a:rPr>
              <a:t>Kyrgyzstan– Exit Points</a:t>
            </a:r>
            <a:endParaRPr lang="en-US" sz="2600" dirty="0">
              <a:cs typeface="Hind Light"/>
            </a:endParaRPr>
          </a:p>
        </p:txBody>
      </p:sp>
      <p:sp>
        <p:nvSpPr>
          <p:cNvPr id="2" name="Slide Number Placeholder 1" hidden="1">
            <a:extLst>
              <a:ext uri="{FF2B5EF4-FFF2-40B4-BE49-F238E27FC236}">
                <a16:creationId xmlns:a16="http://schemas.microsoft.com/office/drawing/2014/main" id="{C1657DAA-911A-14D6-02CE-E67F6D0D538F}"/>
              </a:ext>
            </a:extLst>
          </p:cNvPr>
          <p:cNvSpPr>
            <a:spLocks noGrp="1"/>
          </p:cNvSpPr>
          <p:nvPr>
            <p:ph type="sldNum" sz="quarter" idx="4294967295"/>
          </p:nvPr>
        </p:nvSpPr>
        <p:spPr>
          <a:xfrm>
            <a:off x="8856920" y="6191770"/>
            <a:ext cx="2743200" cy="365125"/>
          </a:xfrm>
        </p:spPr>
        <p:txBody>
          <a:bodyPr wrap="square" anchor="t">
            <a:normAutofit/>
          </a:bodyPr>
          <a:lstStyle/>
          <a:p>
            <a:pPr>
              <a:spcAft>
                <a:spcPts val="600"/>
              </a:spcAft>
            </a:pPr>
            <a:fld id="{DBE5F007-28FD-B845-A833-24BC97E499D9}" type="slidenum">
              <a:rPr lang="uk-UA" altLang="en-US" smtClean="0"/>
              <a:pPr>
                <a:spcAft>
                  <a:spcPts val="600"/>
                </a:spcAft>
              </a:pPr>
              <a:t>44</a:t>
            </a:fld>
            <a:endParaRPr lang="uk-UA" altLang="en-US"/>
          </a:p>
        </p:txBody>
      </p:sp>
      <p:sp>
        <p:nvSpPr>
          <p:cNvPr id="26" name="Slide Number Placeholder 1">
            <a:extLst>
              <a:ext uri="{FF2B5EF4-FFF2-40B4-BE49-F238E27FC236}">
                <a16:creationId xmlns:a16="http://schemas.microsoft.com/office/drawing/2014/main" id="{5BC61E2C-DF1A-F027-39EC-D7518DC61492}"/>
              </a:ext>
            </a:extLst>
          </p:cNvPr>
          <p:cNvSpPr>
            <a:spLocks noGrp="1"/>
          </p:cNvSpPr>
          <p:nvPr>
            <p:ph type="sldNum" sz="quarter" idx="11"/>
          </p:nvPr>
        </p:nvSpPr>
        <p:spPr>
          <a:xfrm>
            <a:off x="11431954" y="6191770"/>
            <a:ext cx="168166" cy="378262"/>
          </a:xfrm>
        </p:spPr>
        <p:txBody>
          <a:bodyPr/>
          <a:lstStyle/>
          <a:p>
            <a:fld id="{DBE5F007-28FD-B845-A833-24BC97E499D9}" type="slidenum">
              <a:rPr lang="uk-UA" altLang="en-US" smtClean="0"/>
              <a:pPr/>
              <a:t>44</a:t>
            </a:fld>
            <a:endParaRPr lang="uk-UA" altLang="en-US">
              <a:solidFill>
                <a:schemeClr val="tx1"/>
              </a:solidFill>
            </a:endParaRPr>
          </a:p>
        </p:txBody>
      </p:sp>
      <p:sp>
        <p:nvSpPr>
          <p:cNvPr id="11" name="Oval 10">
            <a:extLst>
              <a:ext uri="{FF2B5EF4-FFF2-40B4-BE49-F238E27FC236}">
                <a16:creationId xmlns:a16="http://schemas.microsoft.com/office/drawing/2014/main" id="{11D8E278-7F1E-0CD9-86E1-1C1F9F2C5F5A}"/>
              </a:ext>
            </a:extLst>
          </p:cNvPr>
          <p:cNvSpPr/>
          <p:nvPr/>
        </p:nvSpPr>
        <p:spPr>
          <a:xfrm>
            <a:off x="6177456" y="1872451"/>
            <a:ext cx="407106" cy="394816"/>
          </a:xfrm>
          <a:prstGeom prst="ellipse">
            <a:avLst/>
          </a:prstGeom>
          <a:noFill/>
          <a:ln w="57150">
            <a:solidFill>
              <a:srgbClr val="8787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B1375B31-A739-A6A3-7773-EB3F165549D6}"/>
              </a:ext>
            </a:extLst>
          </p:cNvPr>
          <p:cNvSpPr txBox="1"/>
          <p:nvPr/>
        </p:nvSpPr>
        <p:spPr>
          <a:xfrm>
            <a:off x="6380160" y="5233134"/>
            <a:ext cx="10904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highlight>
                  <a:srgbClr val="FFFF00"/>
                </a:highlight>
                <a:latin typeface="Hind Light"/>
                <a:ea typeface="ＭＳ Ｐゴシック"/>
                <a:cs typeface="Hind Light"/>
              </a:rPr>
              <a:t>China</a:t>
            </a:r>
            <a:endParaRPr lang="en-US" b="1">
              <a:highlight>
                <a:srgbClr val="FFFF00"/>
              </a:highlight>
              <a:cs typeface="Hind Light"/>
            </a:endParaRPr>
          </a:p>
        </p:txBody>
      </p:sp>
      <p:sp>
        <p:nvSpPr>
          <p:cNvPr id="31" name="Oval 30">
            <a:extLst>
              <a:ext uri="{FF2B5EF4-FFF2-40B4-BE49-F238E27FC236}">
                <a16:creationId xmlns:a16="http://schemas.microsoft.com/office/drawing/2014/main" id="{84768A50-6FB7-2502-065D-42713DF71ECE}"/>
              </a:ext>
            </a:extLst>
          </p:cNvPr>
          <p:cNvSpPr/>
          <p:nvPr/>
        </p:nvSpPr>
        <p:spPr>
          <a:xfrm>
            <a:off x="5784164" y="5227709"/>
            <a:ext cx="308785" cy="321075"/>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170D4D47-587B-E0C0-967F-93549DB6F199}"/>
              </a:ext>
            </a:extLst>
          </p:cNvPr>
          <p:cNvSpPr txBox="1"/>
          <p:nvPr/>
        </p:nvSpPr>
        <p:spPr>
          <a:xfrm>
            <a:off x="6380159" y="1349391"/>
            <a:ext cx="1803286"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highlight>
                  <a:srgbClr val="C0C0C0"/>
                </a:highlight>
                <a:latin typeface="Hind Light"/>
                <a:ea typeface="ＭＳ Ｐゴシック"/>
                <a:cs typeface="Hind Light"/>
              </a:rPr>
              <a:t>Kazakhstan</a:t>
            </a:r>
            <a:endParaRPr lang="en-US">
              <a:highlight>
                <a:srgbClr val="C0C0C0"/>
              </a:highlight>
              <a:cs typeface="Hind Light"/>
            </a:endParaRPr>
          </a:p>
        </p:txBody>
      </p:sp>
      <p:sp>
        <p:nvSpPr>
          <p:cNvPr id="40" name="Oval 39">
            <a:extLst>
              <a:ext uri="{FF2B5EF4-FFF2-40B4-BE49-F238E27FC236}">
                <a16:creationId xmlns:a16="http://schemas.microsoft.com/office/drawing/2014/main" id="{0FCD976E-0320-3323-6D18-E85E17FABAF6}"/>
              </a:ext>
            </a:extLst>
          </p:cNvPr>
          <p:cNvSpPr/>
          <p:nvPr/>
        </p:nvSpPr>
        <p:spPr>
          <a:xfrm>
            <a:off x="5145066" y="2069095"/>
            <a:ext cx="407106" cy="394816"/>
          </a:xfrm>
          <a:prstGeom prst="ellipse">
            <a:avLst/>
          </a:prstGeom>
          <a:noFill/>
          <a:ln w="571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C422167F-199F-00BB-818D-B8BD438D8043}"/>
              </a:ext>
            </a:extLst>
          </p:cNvPr>
          <p:cNvSpPr/>
          <p:nvPr/>
        </p:nvSpPr>
        <p:spPr>
          <a:xfrm>
            <a:off x="3227776" y="4871288"/>
            <a:ext cx="407106" cy="39481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7335C404-3CAA-F15C-3192-961B53D84E39}"/>
              </a:ext>
            </a:extLst>
          </p:cNvPr>
          <p:cNvSpPr txBox="1"/>
          <p:nvPr/>
        </p:nvSpPr>
        <p:spPr>
          <a:xfrm>
            <a:off x="3319866" y="2013067"/>
            <a:ext cx="16312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highlight>
                  <a:srgbClr val="00FFFF"/>
                </a:highlight>
                <a:latin typeface="Hind Light"/>
                <a:ea typeface="ＭＳ Ｐゴシック"/>
                <a:cs typeface="Hind Light"/>
              </a:rPr>
              <a:t>Uzbekistan</a:t>
            </a:r>
            <a:endParaRPr lang="en-US" b="1"/>
          </a:p>
        </p:txBody>
      </p:sp>
      <p:sp>
        <p:nvSpPr>
          <p:cNvPr id="45" name="TextBox 44">
            <a:extLst>
              <a:ext uri="{FF2B5EF4-FFF2-40B4-BE49-F238E27FC236}">
                <a16:creationId xmlns:a16="http://schemas.microsoft.com/office/drawing/2014/main" id="{602AE079-E988-1F67-2F41-F524EF4D51A9}"/>
              </a:ext>
            </a:extLst>
          </p:cNvPr>
          <p:cNvSpPr txBox="1"/>
          <p:nvPr/>
        </p:nvSpPr>
        <p:spPr>
          <a:xfrm>
            <a:off x="2508704" y="5392905"/>
            <a:ext cx="16312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rgbClr val="FFFFFF"/>
                </a:solidFill>
                <a:highlight>
                  <a:srgbClr val="FF0000"/>
                </a:highlight>
                <a:latin typeface="Hind Light"/>
                <a:ea typeface="ＭＳ Ｐゴシック"/>
                <a:cs typeface="Hind Light"/>
              </a:rPr>
              <a:t>Tajikistan</a:t>
            </a:r>
            <a:endParaRPr lang="en-US" b="1">
              <a:solidFill>
                <a:srgbClr val="FFFFFF"/>
              </a:solidFill>
            </a:endParaRPr>
          </a:p>
        </p:txBody>
      </p:sp>
      <p:sp>
        <p:nvSpPr>
          <p:cNvPr id="3" name="TextBox 2">
            <a:extLst>
              <a:ext uri="{FF2B5EF4-FFF2-40B4-BE49-F238E27FC236}">
                <a16:creationId xmlns:a16="http://schemas.microsoft.com/office/drawing/2014/main" id="{38157CB2-A05B-B27C-9995-2123D7B7AFEC}"/>
              </a:ext>
            </a:extLst>
          </p:cNvPr>
          <p:cNvSpPr txBox="1"/>
          <p:nvPr/>
        </p:nvSpPr>
        <p:spPr>
          <a:xfrm>
            <a:off x="7102816" y="6437883"/>
            <a:ext cx="3211615" cy="350099"/>
          </a:xfrm>
          <a:prstGeom prst="rect">
            <a:avLst/>
          </a:prstGeom>
          <a:noFill/>
        </p:spPr>
        <p:txBody>
          <a:bodyPr wrap="square" lIns="91440" tIns="45720" rIns="91440" bIns="45720" anchor="t">
            <a:spAutoFit/>
          </a:bodyPr>
          <a:lstStyle/>
          <a:p>
            <a:r>
              <a:rPr lang="en-US" sz="1600" dirty="0">
                <a:solidFill>
                  <a:schemeClr val="bg1"/>
                </a:solidFill>
                <a:highlight>
                  <a:srgbClr val="0E0C31"/>
                </a:highlight>
                <a:latin typeface="Hind Light"/>
                <a:ea typeface="ＭＳ Ｐゴシック"/>
                <a:cs typeface="Hind Light"/>
              </a:rPr>
              <a:t>https://</a:t>
            </a:r>
            <a:r>
              <a:rPr lang="en-US" sz="1600" dirty="0" err="1">
                <a:solidFill>
                  <a:schemeClr val="bg1"/>
                </a:solidFill>
                <a:highlight>
                  <a:srgbClr val="0E0C31"/>
                </a:highlight>
                <a:latin typeface="Hind Light"/>
                <a:ea typeface="ＭＳ Ｐゴシック"/>
                <a:cs typeface="Hind Light"/>
              </a:rPr>
              <a:t>bbmaps.itu.int</a:t>
            </a:r>
            <a:r>
              <a:rPr lang="en-US" sz="1600" dirty="0">
                <a:solidFill>
                  <a:schemeClr val="bg1"/>
                </a:solidFill>
                <a:highlight>
                  <a:srgbClr val="0E0C31"/>
                </a:highlight>
                <a:latin typeface="Hind Light"/>
                <a:ea typeface="ＭＳ Ｐゴシック"/>
                <a:cs typeface="Hind Light"/>
              </a:rPr>
              <a:t>/</a:t>
            </a:r>
            <a:r>
              <a:rPr lang="en-US" sz="1600" dirty="0" err="1">
                <a:solidFill>
                  <a:schemeClr val="bg1"/>
                </a:solidFill>
                <a:highlight>
                  <a:srgbClr val="0E0C31"/>
                </a:highlight>
                <a:latin typeface="Hind Light"/>
                <a:ea typeface="ＭＳ Ｐゴシック"/>
                <a:cs typeface="Hind Light"/>
              </a:rPr>
              <a:t>bbmaps</a:t>
            </a:r>
            <a:r>
              <a:rPr lang="en-US" sz="1600" dirty="0">
                <a:solidFill>
                  <a:schemeClr val="bg1"/>
                </a:solidFill>
                <a:highlight>
                  <a:srgbClr val="0E0C31"/>
                </a:highlight>
                <a:latin typeface="Hind Light"/>
                <a:ea typeface="ＭＳ Ｐゴシック"/>
                <a:cs typeface="Hind Light"/>
              </a:rPr>
              <a:t>/</a:t>
            </a:r>
          </a:p>
        </p:txBody>
      </p:sp>
    </p:spTree>
    <p:extLst>
      <p:ext uri="{BB962C8B-B14F-4D97-AF65-F5344CB8AC3E}">
        <p14:creationId xmlns:p14="http://schemas.microsoft.com/office/powerpoint/2010/main" val="615787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a mountain range&#10;&#10;Description automatically generated">
            <a:extLst>
              <a:ext uri="{FF2B5EF4-FFF2-40B4-BE49-F238E27FC236}">
                <a16:creationId xmlns:a16="http://schemas.microsoft.com/office/drawing/2014/main" id="{D5116D77-5852-3CA4-03DF-C1B978A462AD}"/>
              </a:ext>
            </a:extLst>
          </p:cNvPr>
          <p:cNvPicPr>
            <a:picLocks noChangeAspect="1"/>
          </p:cNvPicPr>
          <p:nvPr/>
        </p:nvPicPr>
        <p:blipFill>
          <a:blip r:embed="rId3"/>
          <a:stretch>
            <a:fillRect/>
          </a:stretch>
        </p:blipFill>
        <p:spPr>
          <a:xfrm>
            <a:off x="908255" y="1214131"/>
            <a:ext cx="10412360" cy="5179449"/>
          </a:xfrm>
          <a:prstGeom prst="rect">
            <a:avLst/>
          </a:prstGeom>
        </p:spPr>
      </p:pic>
      <p:sp>
        <p:nvSpPr>
          <p:cNvPr id="4" name="Title 3">
            <a:extLst>
              <a:ext uri="{FF2B5EF4-FFF2-40B4-BE49-F238E27FC236}">
                <a16:creationId xmlns:a16="http://schemas.microsoft.com/office/drawing/2014/main" id="{1ED2A9C5-01D3-16C9-95A7-676054C8103D}"/>
              </a:ext>
            </a:extLst>
          </p:cNvPr>
          <p:cNvSpPr>
            <a:spLocks noGrp="1"/>
          </p:cNvSpPr>
          <p:nvPr>
            <p:ph type="ctrTitle" idx="4294967295"/>
          </p:nvPr>
        </p:nvSpPr>
        <p:spPr>
          <a:xfrm>
            <a:off x="540771" y="566739"/>
            <a:ext cx="5564373" cy="563042"/>
          </a:xfrm>
        </p:spPr>
        <p:txBody>
          <a:bodyPr wrap="square" anchor="t">
            <a:normAutofit/>
          </a:bodyPr>
          <a:lstStyle/>
          <a:p>
            <a:pPr>
              <a:lnSpc>
                <a:spcPct val="96000"/>
              </a:lnSpc>
            </a:pPr>
            <a:r>
              <a:rPr lang="en-US" sz="2600" dirty="0">
                <a:ea typeface="+mj-lt"/>
                <a:cs typeface="+mj-lt"/>
              </a:rPr>
              <a:t>Tajikistan</a:t>
            </a:r>
            <a:endParaRPr lang="en-US" sz="2600" dirty="0">
              <a:cs typeface="Hind Light"/>
            </a:endParaRPr>
          </a:p>
        </p:txBody>
      </p:sp>
      <p:sp>
        <p:nvSpPr>
          <p:cNvPr id="2" name="Slide Number Placeholder 1" hidden="1">
            <a:extLst>
              <a:ext uri="{FF2B5EF4-FFF2-40B4-BE49-F238E27FC236}">
                <a16:creationId xmlns:a16="http://schemas.microsoft.com/office/drawing/2014/main" id="{C1657DAA-911A-14D6-02CE-E67F6D0D538F}"/>
              </a:ext>
            </a:extLst>
          </p:cNvPr>
          <p:cNvSpPr>
            <a:spLocks noGrp="1"/>
          </p:cNvSpPr>
          <p:nvPr>
            <p:ph type="sldNum" sz="quarter" idx="4294967295"/>
          </p:nvPr>
        </p:nvSpPr>
        <p:spPr>
          <a:xfrm>
            <a:off x="8856920" y="6191770"/>
            <a:ext cx="2743200" cy="365125"/>
          </a:xfrm>
        </p:spPr>
        <p:txBody>
          <a:bodyPr wrap="square" anchor="t">
            <a:normAutofit/>
          </a:bodyPr>
          <a:lstStyle/>
          <a:p>
            <a:pPr>
              <a:spcAft>
                <a:spcPts val="600"/>
              </a:spcAft>
            </a:pPr>
            <a:fld id="{DBE5F007-28FD-B845-A833-24BC97E499D9}" type="slidenum">
              <a:rPr lang="uk-UA" altLang="en-US" smtClean="0"/>
              <a:pPr>
                <a:spcAft>
                  <a:spcPts val="600"/>
                </a:spcAft>
              </a:pPr>
              <a:t>45</a:t>
            </a:fld>
            <a:endParaRPr lang="uk-UA" altLang="en-US"/>
          </a:p>
        </p:txBody>
      </p:sp>
      <p:sp>
        <p:nvSpPr>
          <p:cNvPr id="26" name="Slide Number Placeholder 1">
            <a:extLst>
              <a:ext uri="{FF2B5EF4-FFF2-40B4-BE49-F238E27FC236}">
                <a16:creationId xmlns:a16="http://schemas.microsoft.com/office/drawing/2014/main" id="{5BC61E2C-DF1A-F027-39EC-D7518DC61492}"/>
              </a:ext>
            </a:extLst>
          </p:cNvPr>
          <p:cNvSpPr>
            <a:spLocks noGrp="1"/>
          </p:cNvSpPr>
          <p:nvPr>
            <p:ph type="sldNum" sz="quarter" idx="11"/>
          </p:nvPr>
        </p:nvSpPr>
        <p:spPr>
          <a:xfrm>
            <a:off x="11431954" y="6191770"/>
            <a:ext cx="168166" cy="378262"/>
          </a:xfrm>
        </p:spPr>
        <p:txBody>
          <a:bodyPr/>
          <a:lstStyle/>
          <a:p>
            <a:fld id="{DBE5F007-28FD-B845-A833-24BC97E499D9}" type="slidenum">
              <a:rPr lang="uk-UA" altLang="en-US" smtClean="0"/>
              <a:pPr/>
              <a:t>45</a:t>
            </a:fld>
            <a:endParaRPr lang="uk-UA" altLang="en-US">
              <a:solidFill>
                <a:schemeClr val="tx1"/>
              </a:solidFill>
            </a:endParaRPr>
          </a:p>
        </p:txBody>
      </p:sp>
      <p:sp>
        <p:nvSpPr>
          <p:cNvPr id="40" name="Oval 39">
            <a:extLst>
              <a:ext uri="{FF2B5EF4-FFF2-40B4-BE49-F238E27FC236}">
                <a16:creationId xmlns:a16="http://schemas.microsoft.com/office/drawing/2014/main" id="{0FCD976E-0320-3323-6D18-E85E17FABAF6}"/>
              </a:ext>
            </a:extLst>
          </p:cNvPr>
          <p:cNvSpPr/>
          <p:nvPr/>
        </p:nvSpPr>
        <p:spPr>
          <a:xfrm>
            <a:off x="3793131" y="4035547"/>
            <a:ext cx="407106" cy="394816"/>
          </a:xfrm>
          <a:prstGeom prst="ellipse">
            <a:avLst/>
          </a:prstGeom>
          <a:noFill/>
          <a:ln w="571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5A52885E-1F3C-8810-BFA4-19CD763AEC5B}"/>
              </a:ext>
            </a:extLst>
          </p:cNvPr>
          <p:cNvSpPr/>
          <p:nvPr/>
        </p:nvSpPr>
        <p:spPr>
          <a:xfrm>
            <a:off x="3621066" y="5387482"/>
            <a:ext cx="308785" cy="321075"/>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7335C404-3CAA-F15C-3192-961B53D84E39}"/>
              </a:ext>
            </a:extLst>
          </p:cNvPr>
          <p:cNvSpPr txBox="1"/>
          <p:nvPr/>
        </p:nvSpPr>
        <p:spPr>
          <a:xfrm>
            <a:off x="2361221" y="3795163"/>
            <a:ext cx="16312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highlight>
                  <a:srgbClr val="00FFFF"/>
                </a:highlight>
                <a:latin typeface="Hind Light"/>
                <a:ea typeface="ＭＳ Ｐゴシック"/>
                <a:cs typeface="Hind Light"/>
              </a:rPr>
              <a:t>Uzbekistan</a:t>
            </a:r>
            <a:endParaRPr lang="en-US" b="1"/>
          </a:p>
        </p:txBody>
      </p:sp>
      <p:sp>
        <p:nvSpPr>
          <p:cNvPr id="8" name="Oval 7">
            <a:extLst>
              <a:ext uri="{FF2B5EF4-FFF2-40B4-BE49-F238E27FC236}">
                <a16:creationId xmlns:a16="http://schemas.microsoft.com/office/drawing/2014/main" id="{408A9835-AE5F-BA82-9A3E-01E4D8A4FAB1}"/>
              </a:ext>
            </a:extLst>
          </p:cNvPr>
          <p:cNvSpPr/>
          <p:nvPr/>
        </p:nvSpPr>
        <p:spPr>
          <a:xfrm>
            <a:off x="5980808" y="2413224"/>
            <a:ext cx="407106" cy="39481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290DAA7-B0C7-5E82-E371-C3653744E730}"/>
              </a:ext>
            </a:extLst>
          </p:cNvPr>
          <p:cNvSpPr txBox="1"/>
          <p:nvPr/>
        </p:nvSpPr>
        <p:spPr>
          <a:xfrm>
            <a:off x="6478478" y="2418648"/>
            <a:ext cx="16312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800" dirty="0">
                <a:solidFill>
                  <a:schemeClr val="bg1"/>
                </a:solidFill>
                <a:highlight>
                  <a:srgbClr val="FF00FF"/>
                </a:highlight>
                <a:ea typeface="ＭＳ Ｐゴシック"/>
              </a:rPr>
              <a:t>Kyrgyzstan</a:t>
            </a:r>
            <a:endParaRPr lang="en-US" b="1" dirty="0">
              <a:solidFill>
                <a:schemeClr val="bg1"/>
              </a:solidFill>
              <a:highlight>
                <a:srgbClr val="FF00FF"/>
              </a:highlight>
            </a:endParaRPr>
          </a:p>
        </p:txBody>
      </p:sp>
      <p:sp>
        <p:nvSpPr>
          <p:cNvPr id="11" name="Oval 10">
            <a:extLst>
              <a:ext uri="{FF2B5EF4-FFF2-40B4-BE49-F238E27FC236}">
                <a16:creationId xmlns:a16="http://schemas.microsoft.com/office/drawing/2014/main" id="{434C447C-6ABA-A3FB-9B13-9C73BCC0C924}"/>
              </a:ext>
            </a:extLst>
          </p:cNvPr>
          <p:cNvSpPr/>
          <p:nvPr/>
        </p:nvSpPr>
        <p:spPr>
          <a:xfrm>
            <a:off x="4309323" y="5387481"/>
            <a:ext cx="308785" cy="321075"/>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E44F459-8A51-15B7-176A-EDCD1ABC0EE0}"/>
              </a:ext>
            </a:extLst>
          </p:cNvPr>
          <p:cNvSpPr txBox="1"/>
          <p:nvPr/>
        </p:nvSpPr>
        <p:spPr>
          <a:xfrm>
            <a:off x="3418192" y="6007423"/>
            <a:ext cx="15697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rgbClr val="FFFFFF"/>
                </a:solidFill>
                <a:highlight>
                  <a:srgbClr val="808000"/>
                </a:highlight>
                <a:latin typeface="Hind Light"/>
                <a:ea typeface="ＭＳ Ｐゴシック"/>
                <a:cs typeface="Hind Light"/>
              </a:rPr>
              <a:t>Afghanistan</a:t>
            </a:r>
            <a:endParaRPr lang="en-US" b="1">
              <a:solidFill>
                <a:srgbClr val="FFFFFF"/>
              </a:solidFill>
              <a:highlight>
                <a:srgbClr val="808000"/>
              </a:highlight>
              <a:cs typeface="Hind Light"/>
            </a:endParaRPr>
          </a:p>
        </p:txBody>
      </p:sp>
      <p:sp>
        <p:nvSpPr>
          <p:cNvPr id="15" name="TextBox 14">
            <a:extLst>
              <a:ext uri="{FF2B5EF4-FFF2-40B4-BE49-F238E27FC236}">
                <a16:creationId xmlns:a16="http://schemas.microsoft.com/office/drawing/2014/main" id="{7588E0DF-4F20-E6E9-18A0-F815AF55BEEE}"/>
              </a:ext>
            </a:extLst>
          </p:cNvPr>
          <p:cNvSpPr txBox="1"/>
          <p:nvPr/>
        </p:nvSpPr>
        <p:spPr>
          <a:xfrm>
            <a:off x="9809160" y="4274489"/>
            <a:ext cx="10904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highlight>
                  <a:srgbClr val="FFFF00"/>
                </a:highlight>
                <a:latin typeface="Hind Light"/>
                <a:ea typeface="ＭＳ Ｐゴシック"/>
                <a:cs typeface="Hind Light"/>
              </a:rPr>
              <a:t>China</a:t>
            </a:r>
            <a:endParaRPr lang="en-US" b="1">
              <a:highlight>
                <a:srgbClr val="FFFF00"/>
              </a:highlight>
              <a:cs typeface="Hind Light"/>
            </a:endParaRPr>
          </a:p>
        </p:txBody>
      </p:sp>
      <p:sp>
        <p:nvSpPr>
          <p:cNvPr id="17" name="Oval 16">
            <a:extLst>
              <a:ext uri="{FF2B5EF4-FFF2-40B4-BE49-F238E27FC236}">
                <a16:creationId xmlns:a16="http://schemas.microsoft.com/office/drawing/2014/main" id="{7B6A9166-9429-7852-37E7-E97D1F6D0FCE}"/>
              </a:ext>
            </a:extLst>
          </p:cNvPr>
          <p:cNvSpPr/>
          <p:nvPr/>
        </p:nvSpPr>
        <p:spPr>
          <a:xfrm>
            <a:off x="9213164" y="4269064"/>
            <a:ext cx="308785" cy="321075"/>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828084D-E3D3-99BD-1CCC-A501E6E6A12F}"/>
              </a:ext>
            </a:extLst>
          </p:cNvPr>
          <p:cNvSpPr/>
          <p:nvPr/>
        </p:nvSpPr>
        <p:spPr>
          <a:xfrm>
            <a:off x="6619903" y="5707028"/>
            <a:ext cx="308785" cy="321075"/>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22B12BC-3A31-C9D3-E65C-F3F049EF24AB}"/>
              </a:ext>
            </a:extLst>
          </p:cNvPr>
          <p:cNvSpPr txBox="1"/>
          <p:nvPr/>
        </p:nvSpPr>
        <p:spPr>
          <a:xfrm>
            <a:off x="7102816" y="6437883"/>
            <a:ext cx="3211615" cy="350099"/>
          </a:xfrm>
          <a:prstGeom prst="rect">
            <a:avLst/>
          </a:prstGeom>
          <a:noFill/>
        </p:spPr>
        <p:txBody>
          <a:bodyPr wrap="square" lIns="91440" tIns="45720" rIns="91440" bIns="45720" anchor="t">
            <a:spAutoFit/>
          </a:bodyPr>
          <a:lstStyle/>
          <a:p>
            <a:r>
              <a:rPr lang="en-US" sz="1600" dirty="0">
                <a:solidFill>
                  <a:schemeClr val="bg1"/>
                </a:solidFill>
                <a:highlight>
                  <a:srgbClr val="0E0C31"/>
                </a:highlight>
                <a:latin typeface="Hind Light"/>
                <a:ea typeface="ＭＳ Ｐゴシック"/>
                <a:cs typeface="Hind Light"/>
              </a:rPr>
              <a:t>https://</a:t>
            </a:r>
            <a:r>
              <a:rPr lang="en-US" sz="1600" dirty="0" err="1">
                <a:solidFill>
                  <a:schemeClr val="bg1"/>
                </a:solidFill>
                <a:highlight>
                  <a:srgbClr val="0E0C31"/>
                </a:highlight>
                <a:latin typeface="Hind Light"/>
                <a:ea typeface="ＭＳ Ｐゴシック"/>
                <a:cs typeface="Hind Light"/>
              </a:rPr>
              <a:t>bbmaps.itu.int</a:t>
            </a:r>
            <a:r>
              <a:rPr lang="en-US" sz="1600" dirty="0">
                <a:solidFill>
                  <a:schemeClr val="bg1"/>
                </a:solidFill>
                <a:highlight>
                  <a:srgbClr val="0E0C31"/>
                </a:highlight>
                <a:latin typeface="Hind Light"/>
                <a:ea typeface="ＭＳ Ｐゴシック"/>
                <a:cs typeface="Hind Light"/>
              </a:rPr>
              <a:t>/</a:t>
            </a:r>
            <a:r>
              <a:rPr lang="en-US" sz="1600" dirty="0" err="1">
                <a:solidFill>
                  <a:schemeClr val="bg1"/>
                </a:solidFill>
                <a:highlight>
                  <a:srgbClr val="0E0C31"/>
                </a:highlight>
                <a:latin typeface="Hind Light"/>
                <a:ea typeface="ＭＳ Ｐゴシック"/>
                <a:cs typeface="Hind Light"/>
              </a:rPr>
              <a:t>bbmaps</a:t>
            </a:r>
            <a:r>
              <a:rPr lang="en-US" sz="1600" dirty="0">
                <a:solidFill>
                  <a:schemeClr val="bg1"/>
                </a:solidFill>
                <a:highlight>
                  <a:srgbClr val="0E0C31"/>
                </a:highlight>
                <a:latin typeface="Hind Light"/>
                <a:ea typeface="ＭＳ Ｐゴシック"/>
                <a:cs typeface="Hind Light"/>
              </a:rPr>
              <a:t>/</a:t>
            </a:r>
          </a:p>
        </p:txBody>
      </p:sp>
    </p:spTree>
    <p:extLst>
      <p:ext uri="{BB962C8B-B14F-4D97-AF65-F5344CB8AC3E}">
        <p14:creationId xmlns:p14="http://schemas.microsoft.com/office/powerpoint/2010/main" val="42580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middle east&#10;&#10;Description automatically generated">
            <a:extLst>
              <a:ext uri="{FF2B5EF4-FFF2-40B4-BE49-F238E27FC236}">
                <a16:creationId xmlns:a16="http://schemas.microsoft.com/office/drawing/2014/main" id="{F393A296-8758-DB44-A0C2-A3A2D2A092CB}"/>
              </a:ext>
            </a:extLst>
          </p:cNvPr>
          <p:cNvPicPr>
            <a:picLocks noChangeAspect="1"/>
          </p:cNvPicPr>
          <p:nvPr/>
        </p:nvPicPr>
        <p:blipFill>
          <a:blip r:embed="rId3"/>
          <a:stretch>
            <a:fillRect/>
          </a:stretch>
        </p:blipFill>
        <p:spPr>
          <a:xfrm>
            <a:off x="1128252" y="1136240"/>
            <a:ext cx="9947788" cy="5224616"/>
          </a:xfrm>
          <a:prstGeom prst="rect">
            <a:avLst/>
          </a:prstGeom>
        </p:spPr>
      </p:pic>
      <p:sp>
        <p:nvSpPr>
          <p:cNvPr id="4" name="Title 3">
            <a:extLst>
              <a:ext uri="{FF2B5EF4-FFF2-40B4-BE49-F238E27FC236}">
                <a16:creationId xmlns:a16="http://schemas.microsoft.com/office/drawing/2014/main" id="{1ED2A9C5-01D3-16C9-95A7-676054C8103D}"/>
              </a:ext>
            </a:extLst>
          </p:cNvPr>
          <p:cNvSpPr>
            <a:spLocks noGrp="1"/>
          </p:cNvSpPr>
          <p:nvPr>
            <p:ph type="ctrTitle" idx="4294967295"/>
          </p:nvPr>
        </p:nvSpPr>
        <p:spPr>
          <a:xfrm>
            <a:off x="540771" y="566739"/>
            <a:ext cx="5564373" cy="563042"/>
          </a:xfrm>
        </p:spPr>
        <p:txBody>
          <a:bodyPr wrap="square" anchor="t">
            <a:normAutofit/>
          </a:bodyPr>
          <a:lstStyle/>
          <a:p>
            <a:pPr>
              <a:lnSpc>
                <a:spcPct val="96000"/>
              </a:lnSpc>
            </a:pPr>
            <a:r>
              <a:rPr lang="en-US" sz="2600">
                <a:ea typeface="+mj-lt"/>
                <a:cs typeface="+mj-lt"/>
              </a:rPr>
              <a:t>Turkmenistan</a:t>
            </a:r>
            <a:r>
              <a:rPr lang="en-US" sz="2600">
                <a:ea typeface="ＭＳ Ｐゴシック"/>
              </a:rPr>
              <a:t>– Exit Points</a:t>
            </a:r>
            <a:endParaRPr lang="en-US" sz="2600">
              <a:cs typeface="Hind Light"/>
            </a:endParaRPr>
          </a:p>
        </p:txBody>
      </p:sp>
      <p:sp>
        <p:nvSpPr>
          <p:cNvPr id="2" name="Slide Number Placeholder 1" hidden="1">
            <a:extLst>
              <a:ext uri="{FF2B5EF4-FFF2-40B4-BE49-F238E27FC236}">
                <a16:creationId xmlns:a16="http://schemas.microsoft.com/office/drawing/2014/main" id="{C1657DAA-911A-14D6-02CE-E67F6D0D538F}"/>
              </a:ext>
            </a:extLst>
          </p:cNvPr>
          <p:cNvSpPr>
            <a:spLocks noGrp="1"/>
          </p:cNvSpPr>
          <p:nvPr>
            <p:ph type="sldNum" sz="quarter" idx="4294967295"/>
          </p:nvPr>
        </p:nvSpPr>
        <p:spPr>
          <a:xfrm>
            <a:off x="8856920" y="6191770"/>
            <a:ext cx="2743200" cy="365125"/>
          </a:xfrm>
        </p:spPr>
        <p:txBody>
          <a:bodyPr wrap="square" anchor="t">
            <a:normAutofit/>
          </a:bodyPr>
          <a:lstStyle/>
          <a:p>
            <a:pPr>
              <a:spcAft>
                <a:spcPts val="600"/>
              </a:spcAft>
            </a:pPr>
            <a:fld id="{DBE5F007-28FD-B845-A833-24BC97E499D9}" type="slidenum">
              <a:rPr lang="uk-UA" altLang="en-US" smtClean="0"/>
              <a:pPr>
                <a:spcAft>
                  <a:spcPts val="600"/>
                </a:spcAft>
              </a:pPr>
              <a:t>46</a:t>
            </a:fld>
            <a:endParaRPr lang="uk-UA" altLang="en-US"/>
          </a:p>
        </p:txBody>
      </p:sp>
      <p:sp>
        <p:nvSpPr>
          <p:cNvPr id="26" name="Slide Number Placeholder 1">
            <a:extLst>
              <a:ext uri="{FF2B5EF4-FFF2-40B4-BE49-F238E27FC236}">
                <a16:creationId xmlns:a16="http://schemas.microsoft.com/office/drawing/2014/main" id="{5BC61E2C-DF1A-F027-39EC-D7518DC61492}"/>
              </a:ext>
            </a:extLst>
          </p:cNvPr>
          <p:cNvSpPr>
            <a:spLocks noGrp="1"/>
          </p:cNvSpPr>
          <p:nvPr>
            <p:ph type="sldNum" sz="quarter" idx="11"/>
          </p:nvPr>
        </p:nvSpPr>
        <p:spPr>
          <a:xfrm>
            <a:off x="11431954" y="6191770"/>
            <a:ext cx="168166" cy="378262"/>
          </a:xfrm>
        </p:spPr>
        <p:txBody>
          <a:bodyPr/>
          <a:lstStyle/>
          <a:p>
            <a:fld id="{DBE5F007-28FD-B845-A833-24BC97E499D9}" type="slidenum">
              <a:rPr lang="uk-UA" altLang="en-US" smtClean="0"/>
              <a:pPr/>
              <a:t>46</a:t>
            </a:fld>
            <a:endParaRPr lang="uk-UA" altLang="en-US">
              <a:solidFill>
                <a:schemeClr val="tx1"/>
              </a:solidFill>
            </a:endParaRPr>
          </a:p>
        </p:txBody>
      </p:sp>
      <p:sp>
        <p:nvSpPr>
          <p:cNvPr id="30" name="TextBox 29">
            <a:extLst>
              <a:ext uri="{FF2B5EF4-FFF2-40B4-BE49-F238E27FC236}">
                <a16:creationId xmlns:a16="http://schemas.microsoft.com/office/drawing/2014/main" id="{B1375B31-A739-A6A3-7773-EB3F165549D6}"/>
              </a:ext>
            </a:extLst>
          </p:cNvPr>
          <p:cNvSpPr txBox="1"/>
          <p:nvPr/>
        </p:nvSpPr>
        <p:spPr>
          <a:xfrm>
            <a:off x="8862805" y="5761617"/>
            <a:ext cx="15697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rgbClr val="FFFFFF"/>
                </a:solidFill>
                <a:highlight>
                  <a:srgbClr val="808000"/>
                </a:highlight>
                <a:latin typeface="Hind Light"/>
                <a:ea typeface="ＭＳ Ｐゴシック"/>
                <a:cs typeface="Hind Light"/>
              </a:rPr>
              <a:t>Afghanistan</a:t>
            </a:r>
            <a:endParaRPr lang="en-US" b="1">
              <a:solidFill>
                <a:srgbClr val="FFFFFF"/>
              </a:solidFill>
              <a:highlight>
                <a:srgbClr val="808000"/>
              </a:highlight>
              <a:cs typeface="Hind Light"/>
            </a:endParaRPr>
          </a:p>
        </p:txBody>
      </p:sp>
      <p:sp>
        <p:nvSpPr>
          <p:cNvPr id="31" name="Oval 30">
            <a:extLst>
              <a:ext uri="{FF2B5EF4-FFF2-40B4-BE49-F238E27FC236}">
                <a16:creationId xmlns:a16="http://schemas.microsoft.com/office/drawing/2014/main" id="{84768A50-6FB7-2502-065D-42713DF71ECE}"/>
              </a:ext>
            </a:extLst>
          </p:cNvPr>
          <p:cNvSpPr/>
          <p:nvPr/>
        </p:nvSpPr>
        <p:spPr>
          <a:xfrm>
            <a:off x="7664584" y="5756192"/>
            <a:ext cx="308785" cy="321075"/>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378518D-06C6-6410-6974-82F55C1489B2}"/>
              </a:ext>
            </a:extLst>
          </p:cNvPr>
          <p:cNvSpPr/>
          <p:nvPr/>
        </p:nvSpPr>
        <p:spPr>
          <a:xfrm>
            <a:off x="5624390" y="4391967"/>
            <a:ext cx="407106" cy="39481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0FCD976E-0320-3323-6D18-E85E17FABAF6}"/>
              </a:ext>
            </a:extLst>
          </p:cNvPr>
          <p:cNvSpPr/>
          <p:nvPr/>
        </p:nvSpPr>
        <p:spPr>
          <a:xfrm>
            <a:off x="8217647" y="3236676"/>
            <a:ext cx="407106" cy="394816"/>
          </a:xfrm>
          <a:prstGeom prst="ellipse">
            <a:avLst/>
          </a:prstGeom>
          <a:noFill/>
          <a:ln w="571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5A52885E-1F3C-8810-BFA4-19CD763AEC5B}"/>
              </a:ext>
            </a:extLst>
          </p:cNvPr>
          <p:cNvSpPr/>
          <p:nvPr/>
        </p:nvSpPr>
        <p:spPr>
          <a:xfrm>
            <a:off x="9090260" y="4625482"/>
            <a:ext cx="308785" cy="321075"/>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013CCD4D-719A-EC96-F905-3DF583637E8E}"/>
              </a:ext>
            </a:extLst>
          </p:cNvPr>
          <p:cNvSpPr txBox="1"/>
          <p:nvPr/>
        </p:nvSpPr>
        <p:spPr>
          <a:xfrm>
            <a:off x="6036029" y="5024197"/>
            <a:ext cx="6357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rgbClr val="FFFFFF"/>
                </a:solidFill>
                <a:highlight>
                  <a:srgbClr val="FF0000"/>
                </a:highlight>
                <a:latin typeface="Hind Light"/>
                <a:ea typeface="ＭＳ Ｐゴシック"/>
                <a:cs typeface="Hind Light"/>
              </a:rPr>
              <a:t>Iran</a:t>
            </a:r>
            <a:endParaRPr lang="en-US" b="1">
              <a:solidFill>
                <a:srgbClr val="FFFFFF"/>
              </a:solidFill>
              <a:highlight>
                <a:srgbClr val="FF0000"/>
              </a:highlight>
            </a:endParaRPr>
          </a:p>
        </p:txBody>
      </p:sp>
      <p:sp>
        <p:nvSpPr>
          <p:cNvPr id="44" name="TextBox 43">
            <a:extLst>
              <a:ext uri="{FF2B5EF4-FFF2-40B4-BE49-F238E27FC236}">
                <a16:creationId xmlns:a16="http://schemas.microsoft.com/office/drawing/2014/main" id="{7335C404-3CAA-F15C-3192-961B53D84E39}"/>
              </a:ext>
            </a:extLst>
          </p:cNvPr>
          <p:cNvSpPr txBox="1"/>
          <p:nvPr/>
        </p:nvSpPr>
        <p:spPr>
          <a:xfrm>
            <a:off x="8272866" y="2750486"/>
            <a:ext cx="16312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highlight>
                  <a:srgbClr val="00FFFF"/>
                </a:highlight>
                <a:latin typeface="Hind Light"/>
                <a:ea typeface="ＭＳ Ｐゴシック"/>
                <a:cs typeface="Hind Light"/>
              </a:rPr>
              <a:t>Uzbekistan</a:t>
            </a:r>
            <a:endParaRPr lang="en-US" b="1"/>
          </a:p>
        </p:txBody>
      </p:sp>
      <p:sp>
        <p:nvSpPr>
          <p:cNvPr id="7" name="Oval 6">
            <a:extLst>
              <a:ext uri="{FF2B5EF4-FFF2-40B4-BE49-F238E27FC236}">
                <a16:creationId xmlns:a16="http://schemas.microsoft.com/office/drawing/2014/main" id="{4861EA34-3C18-3CED-CBCB-58044AA6699E}"/>
              </a:ext>
            </a:extLst>
          </p:cNvPr>
          <p:cNvSpPr/>
          <p:nvPr/>
        </p:nvSpPr>
        <p:spPr>
          <a:xfrm>
            <a:off x="6988615" y="4994192"/>
            <a:ext cx="407106" cy="39481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CC79190-541C-1865-4358-3F637245774D}"/>
              </a:ext>
            </a:extLst>
          </p:cNvPr>
          <p:cNvSpPr txBox="1"/>
          <p:nvPr/>
        </p:nvSpPr>
        <p:spPr>
          <a:xfrm>
            <a:off x="7102816" y="6437883"/>
            <a:ext cx="3211615" cy="350099"/>
          </a:xfrm>
          <a:prstGeom prst="rect">
            <a:avLst/>
          </a:prstGeom>
          <a:noFill/>
        </p:spPr>
        <p:txBody>
          <a:bodyPr wrap="square" lIns="91440" tIns="45720" rIns="91440" bIns="45720" anchor="t">
            <a:spAutoFit/>
          </a:bodyPr>
          <a:lstStyle/>
          <a:p>
            <a:r>
              <a:rPr lang="en-US" sz="1600" dirty="0">
                <a:solidFill>
                  <a:schemeClr val="bg1"/>
                </a:solidFill>
                <a:highlight>
                  <a:srgbClr val="0E0C31"/>
                </a:highlight>
                <a:latin typeface="Hind Light"/>
                <a:ea typeface="ＭＳ Ｐゴシック"/>
                <a:cs typeface="Hind Light"/>
              </a:rPr>
              <a:t>https://</a:t>
            </a:r>
            <a:r>
              <a:rPr lang="en-US" sz="1600" dirty="0" err="1">
                <a:solidFill>
                  <a:schemeClr val="bg1"/>
                </a:solidFill>
                <a:highlight>
                  <a:srgbClr val="0E0C31"/>
                </a:highlight>
                <a:latin typeface="Hind Light"/>
                <a:ea typeface="ＭＳ Ｐゴシック"/>
                <a:cs typeface="Hind Light"/>
              </a:rPr>
              <a:t>bbmaps.itu.int</a:t>
            </a:r>
            <a:r>
              <a:rPr lang="en-US" sz="1600" dirty="0">
                <a:solidFill>
                  <a:schemeClr val="bg1"/>
                </a:solidFill>
                <a:highlight>
                  <a:srgbClr val="0E0C31"/>
                </a:highlight>
                <a:latin typeface="Hind Light"/>
                <a:ea typeface="ＭＳ Ｐゴシック"/>
                <a:cs typeface="Hind Light"/>
              </a:rPr>
              <a:t>/</a:t>
            </a:r>
            <a:r>
              <a:rPr lang="en-US" sz="1600" dirty="0" err="1">
                <a:solidFill>
                  <a:schemeClr val="bg1"/>
                </a:solidFill>
                <a:highlight>
                  <a:srgbClr val="0E0C31"/>
                </a:highlight>
                <a:latin typeface="Hind Light"/>
                <a:ea typeface="ＭＳ Ｐゴシック"/>
                <a:cs typeface="Hind Light"/>
              </a:rPr>
              <a:t>bbmaps</a:t>
            </a:r>
            <a:r>
              <a:rPr lang="en-US" sz="1600" dirty="0">
                <a:solidFill>
                  <a:schemeClr val="bg1"/>
                </a:solidFill>
                <a:highlight>
                  <a:srgbClr val="0E0C31"/>
                </a:highlight>
                <a:latin typeface="Hind Light"/>
                <a:ea typeface="ＭＳ Ｐゴシック"/>
                <a:cs typeface="Hind Light"/>
              </a:rPr>
              <a:t>/</a:t>
            </a:r>
          </a:p>
        </p:txBody>
      </p:sp>
    </p:spTree>
    <p:extLst>
      <p:ext uri="{BB962C8B-B14F-4D97-AF65-F5344CB8AC3E}">
        <p14:creationId xmlns:p14="http://schemas.microsoft.com/office/powerpoint/2010/main" val="3640142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D2A9C5-01D3-16C9-95A7-676054C8103D}"/>
              </a:ext>
            </a:extLst>
          </p:cNvPr>
          <p:cNvSpPr>
            <a:spLocks noGrp="1"/>
          </p:cNvSpPr>
          <p:nvPr>
            <p:ph type="ctrTitle" idx="4294967295"/>
          </p:nvPr>
        </p:nvSpPr>
        <p:spPr>
          <a:xfrm>
            <a:off x="540771" y="566739"/>
            <a:ext cx="5564373" cy="563042"/>
          </a:xfrm>
        </p:spPr>
        <p:txBody>
          <a:bodyPr wrap="square" anchor="t">
            <a:normAutofit/>
          </a:bodyPr>
          <a:lstStyle/>
          <a:p>
            <a:pPr>
              <a:lnSpc>
                <a:spcPct val="96000"/>
              </a:lnSpc>
            </a:pPr>
            <a:r>
              <a:rPr lang="en-US" sz="2600">
                <a:ea typeface="+mj-lt"/>
                <a:cs typeface="+mj-lt"/>
              </a:rPr>
              <a:t>Turkmenistan</a:t>
            </a:r>
            <a:r>
              <a:rPr lang="en-US" sz="2600">
                <a:ea typeface="ＭＳ Ｐゴシック"/>
              </a:rPr>
              <a:t>– Exit Points</a:t>
            </a:r>
            <a:endParaRPr lang="en-US" sz="2600">
              <a:cs typeface="Hind Light"/>
            </a:endParaRPr>
          </a:p>
        </p:txBody>
      </p:sp>
      <p:sp>
        <p:nvSpPr>
          <p:cNvPr id="2" name="Slide Number Placeholder 1" hidden="1">
            <a:extLst>
              <a:ext uri="{FF2B5EF4-FFF2-40B4-BE49-F238E27FC236}">
                <a16:creationId xmlns:a16="http://schemas.microsoft.com/office/drawing/2014/main" id="{C1657DAA-911A-14D6-02CE-E67F6D0D538F}"/>
              </a:ext>
            </a:extLst>
          </p:cNvPr>
          <p:cNvSpPr>
            <a:spLocks noGrp="1"/>
          </p:cNvSpPr>
          <p:nvPr>
            <p:ph type="sldNum" sz="quarter" idx="4294967295"/>
          </p:nvPr>
        </p:nvSpPr>
        <p:spPr>
          <a:xfrm>
            <a:off x="8856920" y="6191770"/>
            <a:ext cx="2743200" cy="365125"/>
          </a:xfrm>
        </p:spPr>
        <p:txBody>
          <a:bodyPr wrap="square" anchor="t">
            <a:normAutofit/>
          </a:bodyPr>
          <a:lstStyle/>
          <a:p>
            <a:pPr>
              <a:spcAft>
                <a:spcPts val="600"/>
              </a:spcAft>
            </a:pPr>
            <a:fld id="{DBE5F007-28FD-B845-A833-24BC97E499D9}" type="slidenum">
              <a:rPr lang="uk-UA" altLang="en-US" smtClean="0"/>
              <a:pPr>
                <a:spcAft>
                  <a:spcPts val="600"/>
                </a:spcAft>
              </a:pPr>
              <a:t>47</a:t>
            </a:fld>
            <a:endParaRPr lang="uk-UA" altLang="en-US"/>
          </a:p>
        </p:txBody>
      </p:sp>
      <p:sp>
        <p:nvSpPr>
          <p:cNvPr id="26" name="Slide Number Placeholder 1">
            <a:extLst>
              <a:ext uri="{FF2B5EF4-FFF2-40B4-BE49-F238E27FC236}">
                <a16:creationId xmlns:a16="http://schemas.microsoft.com/office/drawing/2014/main" id="{5BC61E2C-DF1A-F027-39EC-D7518DC61492}"/>
              </a:ext>
            </a:extLst>
          </p:cNvPr>
          <p:cNvSpPr>
            <a:spLocks noGrp="1"/>
          </p:cNvSpPr>
          <p:nvPr>
            <p:ph type="sldNum" sz="quarter" idx="11"/>
          </p:nvPr>
        </p:nvSpPr>
        <p:spPr>
          <a:xfrm>
            <a:off x="11431954" y="6191770"/>
            <a:ext cx="168166" cy="378262"/>
          </a:xfrm>
        </p:spPr>
        <p:txBody>
          <a:bodyPr/>
          <a:lstStyle/>
          <a:p>
            <a:fld id="{DBE5F007-28FD-B845-A833-24BC97E499D9}" type="slidenum">
              <a:rPr lang="uk-UA" altLang="en-US" smtClean="0"/>
              <a:pPr/>
              <a:t>47</a:t>
            </a:fld>
            <a:endParaRPr lang="uk-UA" altLang="en-US">
              <a:solidFill>
                <a:schemeClr val="tx1"/>
              </a:solidFill>
            </a:endParaRPr>
          </a:p>
        </p:txBody>
      </p:sp>
      <p:sp>
        <p:nvSpPr>
          <p:cNvPr id="3" name="TextBox 2">
            <a:extLst>
              <a:ext uri="{FF2B5EF4-FFF2-40B4-BE49-F238E27FC236}">
                <a16:creationId xmlns:a16="http://schemas.microsoft.com/office/drawing/2014/main" id="{ECC79190-541C-1865-4358-3F637245774D}"/>
              </a:ext>
            </a:extLst>
          </p:cNvPr>
          <p:cNvSpPr txBox="1"/>
          <p:nvPr/>
        </p:nvSpPr>
        <p:spPr>
          <a:xfrm>
            <a:off x="7102816" y="6437883"/>
            <a:ext cx="3211615" cy="350099"/>
          </a:xfrm>
          <a:prstGeom prst="rect">
            <a:avLst/>
          </a:prstGeom>
          <a:noFill/>
        </p:spPr>
        <p:txBody>
          <a:bodyPr wrap="square" lIns="91440" tIns="45720" rIns="91440" bIns="45720" anchor="t">
            <a:spAutoFit/>
          </a:bodyPr>
          <a:lstStyle/>
          <a:p>
            <a:r>
              <a:rPr lang="en-US" sz="1600" dirty="0">
                <a:solidFill>
                  <a:schemeClr val="bg1"/>
                </a:solidFill>
                <a:highlight>
                  <a:srgbClr val="0E0C31"/>
                </a:highlight>
                <a:latin typeface="Hind Light"/>
                <a:ea typeface="ＭＳ Ｐゴシック"/>
                <a:cs typeface="Hind Light"/>
              </a:rPr>
              <a:t>https://</a:t>
            </a:r>
            <a:r>
              <a:rPr lang="en-US" sz="1600" dirty="0" err="1">
                <a:solidFill>
                  <a:schemeClr val="bg1"/>
                </a:solidFill>
                <a:highlight>
                  <a:srgbClr val="0E0C31"/>
                </a:highlight>
                <a:latin typeface="Hind Light"/>
                <a:ea typeface="ＭＳ Ｐゴシック"/>
                <a:cs typeface="Hind Light"/>
              </a:rPr>
              <a:t>bbmaps.itu.int</a:t>
            </a:r>
            <a:r>
              <a:rPr lang="en-US" sz="1600" dirty="0">
                <a:solidFill>
                  <a:schemeClr val="bg1"/>
                </a:solidFill>
                <a:highlight>
                  <a:srgbClr val="0E0C31"/>
                </a:highlight>
                <a:latin typeface="Hind Light"/>
                <a:ea typeface="ＭＳ Ｐゴシック"/>
                <a:cs typeface="Hind Light"/>
              </a:rPr>
              <a:t>/</a:t>
            </a:r>
            <a:r>
              <a:rPr lang="en-US" sz="1600" dirty="0" err="1">
                <a:solidFill>
                  <a:schemeClr val="bg1"/>
                </a:solidFill>
                <a:highlight>
                  <a:srgbClr val="0E0C31"/>
                </a:highlight>
                <a:latin typeface="Hind Light"/>
                <a:ea typeface="ＭＳ Ｐゴシック"/>
                <a:cs typeface="Hind Light"/>
              </a:rPr>
              <a:t>bbmaps</a:t>
            </a:r>
            <a:r>
              <a:rPr lang="en-US" sz="1600" dirty="0">
                <a:solidFill>
                  <a:schemeClr val="bg1"/>
                </a:solidFill>
                <a:highlight>
                  <a:srgbClr val="0E0C31"/>
                </a:highlight>
                <a:latin typeface="Hind Light"/>
                <a:ea typeface="ＭＳ Ｐゴシック"/>
                <a:cs typeface="Hind Light"/>
              </a:rPr>
              <a:t>/</a:t>
            </a:r>
          </a:p>
        </p:txBody>
      </p:sp>
      <p:pic>
        <p:nvPicPr>
          <p:cNvPr id="8" name="Picture 7">
            <a:extLst>
              <a:ext uri="{FF2B5EF4-FFF2-40B4-BE49-F238E27FC236}">
                <a16:creationId xmlns:a16="http://schemas.microsoft.com/office/drawing/2014/main" id="{5F987CE4-14F9-519C-5C53-51D864B23598}"/>
              </a:ext>
            </a:extLst>
          </p:cNvPr>
          <p:cNvPicPr>
            <a:picLocks noChangeAspect="1"/>
          </p:cNvPicPr>
          <p:nvPr/>
        </p:nvPicPr>
        <p:blipFill>
          <a:blip r:embed="rId3"/>
          <a:stretch>
            <a:fillRect/>
          </a:stretch>
        </p:blipFill>
        <p:spPr>
          <a:xfrm>
            <a:off x="2118397" y="848260"/>
            <a:ext cx="7733791" cy="5590279"/>
          </a:xfrm>
          <a:prstGeom prst="rect">
            <a:avLst/>
          </a:prstGeom>
        </p:spPr>
      </p:pic>
    </p:spTree>
    <p:extLst>
      <p:ext uri="{BB962C8B-B14F-4D97-AF65-F5344CB8AC3E}">
        <p14:creationId xmlns:p14="http://schemas.microsoft.com/office/powerpoint/2010/main" val="113308234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phone&#10;&#10;Description automatically generated">
            <a:extLst>
              <a:ext uri="{FF2B5EF4-FFF2-40B4-BE49-F238E27FC236}">
                <a16:creationId xmlns:a16="http://schemas.microsoft.com/office/drawing/2014/main" id="{3C9623AB-B338-2A3B-230B-0F62582C1BF4}"/>
              </a:ext>
            </a:extLst>
          </p:cNvPr>
          <p:cNvPicPr>
            <a:picLocks noChangeAspect="1"/>
          </p:cNvPicPr>
          <p:nvPr/>
        </p:nvPicPr>
        <p:blipFill>
          <a:blip r:embed="rId3"/>
          <a:stretch>
            <a:fillRect/>
          </a:stretch>
        </p:blipFill>
        <p:spPr>
          <a:xfrm>
            <a:off x="6215790" y="579455"/>
            <a:ext cx="5619750" cy="5981700"/>
          </a:xfrm>
          <a:prstGeom prst="rect">
            <a:avLst/>
          </a:prstGeom>
        </p:spPr>
      </p:pic>
      <p:sp>
        <p:nvSpPr>
          <p:cNvPr id="2" name="Slide Number Placeholder 1">
            <a:extLst>
              <a:ext uri="{FF2B5EF4-FFF2-40B4-BE49-F238E27FC236}">
                <a16:creationId xmlns:a16="http://schemas.microsoft.com/office/drawing/2014/main" id="{5DF3057B-6934-22E3-D6DB-4014863BA591}"/>
              </a:ext>
            </a:extLst>
          </p:cNvPr>
          <p:cNvSpPr>
            <a:spLocks noGrp="1"/>
          </p:cNvSpPr>
          <p:nvPr>
            <p:ph type="sldNum" sz="quarter" idx="11"/>
          </p:nvPr>
        </p:nvSpPr>
        <p:spPr/>
        <p:txBody>
          <a:bodyPr/>
          <a:lstStyle/>
          <a:p>
            <a:fld id="{DBE5F007-28FD-B845-A833-24BC97E499D9}" type="slidenum">
              <a:rPr lang="uk-UA" altLang="en-US" smtClean="0"/>
              <a:pPr/>
              <a:t>48</a:t>
            </a:fld>
            <a:endParaRPr lang="uk-UA" altLang="en-US">
              <a:solidFill>
                <a:schemeClr val="tx1"/>
              </a:solidFill>
            </a:endParaRPr>
          </a:p>
        </p:txBody>
      </p:sp>
      <p:sp>
        <p:nvSpPr>
          <p:cNvPr id="5" name="Title 4">
            <a:extLst>
              <a:ext uri="{FF2B5EF4-FFF2-40B4-BE49-F238E27FC236}">
                <a16:creationId xmlns:a16="http://schemas.microsoft.com/office/drawing/2014/main" id="{FC44E841-C05E-259D-E60B-A9DE27F5C61E}"/>
              </a:ext>
            </a:extLst>
          </p:cNvPr>
          <p:cNvSpPr>
            <a:spLocks noGrp="1"/>
          </p:cNvSpPr>
          <p:nvPr>
            <p:ph type="title"/>
          </p:nvPr>
        </p:nvSpPr>
        <p:spPr/>
        <p:txBody>
          <a:bodyPr/>
          <a:lstStyle/>
          <a:p>
            <a:endParaRPr lang="en-US">
              <a:cs typeface="Hind Light"/>
            </a:endParaRPr>
          </a:p>
        </p:txBody>
      </p:sp>
      <p:sp>
        <p:nvSpPr>
          <p:cNvPr id="10" name="TextBox 9">
            <a:extLst>
              <a:ext uri="{FF2B5EF4-FFF2-40B4-BE49-F238E27FC236}">
                <a16:creationId xmlns:a16="http://schemas.microsoft.com/office/drawing/2014/main" id="{F6015F17-8FCE-70DC-5BAD-ACEF4601064C}"/>
              </a:ext>
            </a:extLst>
          </p:cNvPr>
          <p:cNvSpPr txBox="1"/>
          <p:nvPr/>
        </p:nvSpPr>
        <p:spPr>
          <a:xfrm>
            <a:off x="6458262" y="6283376"/>
            <a:ext cx="412229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solidFill>
                  <a:srgbClr val="FFFFFF"/>
                </a:solidFill>
                <a:highlight>
                  <a:srgbClr val="800000"/>
                </a:highlight>
                <a:latin typeface="Hind Light"/>
                <a:ea typeface="ＭＳ Ｐゴシック"/>
                <a:cs typeface="Hind Light"/>
              </a:rPr>
              <a:t>https://twitter.com/Liveuamap/status/1478709807569850372</a:t>
            </a:r>
          </a:p>
        </p:txBody>
      </p:sp>
      <p:pic>
        <p:nvPicPr>
          <p:cNvPr id="3" name="Picture 2" descr="A screenshot of a white background&#10;&#10;Description automatically generated">
            <a:extLst>
              <a:ext uri="{FF2B5EF4-FFF2-40B4-BE49-F238E27FC236}">
                <a16:creationId xmlns:a16="http://schemas.microsoft.com/office/drawing/2014/main" id="{794095D7-FC5C-6028-9263-731AA2E303E6}"/>
              </a:ext>
            </a:extLst>
          </p:cNvPr>
          <p:cNvPicPr>
            <a:picLocks noChangeAspect="1"/>
          </p:cNvPicPr>
          <p:nvPr/>
        </p:nvPicPr>
        <p:blipFill>
          <a:blip r:embed="rId4"/>
          <a:stretch>
            <a:fillRect/>
          </a:stretch>
        </p:blipFill>
        <p:spPr>
          <a:xfrm>
            <a:off x="352323" y="582178"/>
            <a:ext cx="5620777" cy="1178998"/>
          </a:xfrm>
          <a:prstGeom prst="rect">
            <a:avLst/>
          </a:prstGeom>
        </p:spPr>
      </p:pic>
      <p:sp>
        <p:nvSpPr>
          <p:cNvPr id="4" name="TextBox 3">
            <a:extLst>
              <a:ext uri="{FF2B5EF4-FFF2-40B4-BE49-F238E27FC236}">
                <a16:creationId xmlns:a16="http://schemas.microsoft.com/office/drawing/2014/main" id="{C7735EDB-143E-B81F-91F4-CDD7122F2C2D}"/>
              </a:ext>
            </a:extLst>
          </p:cNvPr>
          <p:cNvSpPr txBox="1"/>
          <p:nvPr/>
        </p:nvSpPr>
        <p:spPr>
          <a:xfrm>
            <a:off x="349046" y="5281561"/>
            <a:ext cx="561913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FFFFFF"/>
                </a:solidFill>
                <a:highlight>
                  <a:srgbClr val="800000"/>
                </a:highlight>
                <a:latin typeface="Hind Light"/>
                <a:ea typeface="ＭＳ Ｐゴシック"/>
                <a:cs typeface="Hind Light"/>
              </a:rPr>
              <a:t>https://www.theguardian.com/technology/2022/aug/29/when-internet-shutdowns-spill-over-borders</a:t>
            </a:r>
          </a:p>
        </p:txBody>
      </p:sp>
      <p:sp>
        <p:nvSpPr>
          <p:cNvPr id="6" name="TextBox 5">
            <a:extLst>
              <a:ext uri="{FF2B5EF4-FFF2-40B4-BE49-F238E27FC236}">
                <a16:creationId xmlns:a16="http://schemas.microsoft.com/office/drawing/2014/main" id="{43C39C83-4F29-1DC1-25EC-1C17904479DF}"/>
              </a:ext>
            </a:extLst>
          </p:cNvPr>
          <p:cNvSpPr txBox="1"/>
          <p:nvPr/>
        </p:nvSpPr>
        <p:spPr>
          <a:xfrm>
            <a:off x="349046" y="2053303"/>
            <a:ext cx="5619135" cy="3046988"/>
          </a:xfrm>
          <a:prstGeom prst="rect">
            <a:avLst/>
          </a:prstGeom>
          <a:solidFill>
            <a:srgbClr val="FFFFF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Hind Light"/>
                <a:ea typeface="ＭＳ Ｐゴシック"/>
                <a:cs typeface="Hind Light"/>
              </a:rPr>
              <a:t>"Myanmar’s Twitter block [Feb 2021] had accidentally cut Twitter access to at least half a billion internet users. </a:t>
            </a:r>
            <a:endParaRPr lang="en-US" sz="2400">
              <a:cs typeface="Hind Light"/>
            </a:endParaRPr>
          </a:p>
          <a:p>
            <a:endParaRPr lang="en-US" sz="2400">
              <a:latin typeface="Hind Light"/>
              <a:ea typeface="ＭＳ Ｐゴシック"/>
              <a:cs typeface="Hind Light"/>
            </a:endParaRPr>
          </a:p>
          <a:p>
            <a:r>
              <a:rPr lang="en-US" sz="2400">
                <a:latin typeface="Hind Light"/>
                <a:ea typeface="ＭＳ Ｐゴシック"/>
                <a:cs typeface="Hind Light"/>
              </a:rPr>
              <a:t>The same dynamic was repeated in March 2022, when Russia inadvertently cut access to Twitter across Europe with a block designed for its own people." </a:t>
            </a:r>
            <a:endParaRPr lang="en-US" sz="2400">
              <a:cs typeface="Hind Light"/>
            </a:endParaRPr>
          </a:p>
        </p:txBody>
      </p:sp>
    </p:spTree>
    <p:extLst>
      <p:ext uri="{BB962C8B-B14F-4D97-AF65-F5344CB8AC3E}">
        <p14:creationId xmlns:p14="http://schemas.microsoft.com/office/powerpoint/2010/main" val="23566152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D2A9C5-01D3-16C9-95A7-676054C8103D}"/>
              </a:ext>
            </a:extLst>
          </p:cNvPr>
          <p:cNvSpPr>
            <a:spLocks noGrp="1"/>
          </p:cNvSpPr>
          <p:nvPr>
            <p:ph type="ctrTitle" idx="4294967295"/>
          </p:nvPr>
        </p:nvSpPr>
        <p:spPr>
          <a:xfrm>
            <a:off x="540771" y="566739"/>
            <a:ext cx="5564373" cy="563042"/>
          </a:xfrm>
        </p:spPr>
        <p:txBody>
          <a:bodyPr wrap="square" anchor="t">
            <a:normAutofit/>
          </a:bodyPr>
          <a:lstStyle/>
          <a:p>
            <a:pPr>
              <a:lnSpc>
                <a:spcPct val="96000"/>
              </a:lnSpc>
            </a:pPr>
            <a:r>
              <a:rPr lang="en-US" sz="2600">
                <a:ea typeface="ＭＳ Ｐゴシック"/>
              </a:rPr>
              <a:t>Ukraine – Exit Points</a:t>
            </a:r>
            <a:endParaRPr lang="en-US" sz="2600"/>
          </a:p>
        </p:txBody>
      </p:sp>
      <p:sp>
        <p:nvSpPr>
          <p:cNvPr id="2" name="Slide Number Placeholder 1" hidden="1">
            <a:extLst>
              <a:ext uri="{FF2B5EF4-FFF2-40B4-BE49-F238E27FC236}">
                <a16:creationId xmlns:a16="http://schemas.microsoft.com/office/drawing/2014/main" id="{C1657DAA-911A-14D6-02CE-E67F6D0D538F}"/>
              </a:ext>
            </a:extLst>
          </p:cNvPr>
          <p:cNvSpPr>
            <a:spLocks noGrp="1"/>
          </p:cNvSpPr>
          <p:nvPr>
            <p:ph type="sldNum" sz="quarter" idx="4294967295"/>
          </p:nvPr>
        </p:nvSpPr>
        <p:spPr>
          <a:xfrm>
            <a:off x="8856920" y="6191770"/>
            <a:ext cx="2743200" cy="365125"/>
          </a:xfrm>
        </p:spPr>
        <p:txBody>
          <a:bodyPr wrap="square" anchor="t">
            <a:normAutofit/>
          </a:bodyPr>
          <a:lstStyle/>
          <a:p>
            <a:pPr>
              <a:spcAft>
                <a:spcPts val="600"/>
              </a:spcAft>
            </a:pPr>
            <a:fld id="{DBE5F007-28FD-B845-A833-24BC97E499D9}" type="slidenum">
              <a:rPr lang="uk-UA" altLang="en-US" smtClean="0"/>
              <a:pPr>
                <a:spcAft>
                  <a:spcPts val="600"/>
                </a:spcAft>
              </a:pPr>
              <a:t>49</a:t>
            </a:fld>
            <a:endParaRPr lang="uk-UA" altLang="en-US"/>
          </a:p>
        </p:txBody>
      </p:sp>
      <p:pic>
        <p:nvPicPr>
          <p:cNvPr id="6" name="Picture 5" descr="A map of europe with blue lines&#10;&#10;Description automatically generated">
            <a:extLst>
              <a:ext uri="{FF2B5EF4-FFF2-40B4-BE49-F238E27FC236}">
                <a16:creationId xmlns:a16="http://schemas.microsoft.com/office/drawing/2014/main" id="{8D015576-0140-9EB4-1E84-4EA704EC0F4F}"/>
              </a:ext>
            </a:extLst>
          </p:cNvPr>
          <p:cNvPicPr>
            <a:picLocks noChangeAspect="1"/>
          </p:cNvPicPr>
          <p:nvPr/>
        </p:nvPicPr>
        <p:blipFill>
          <a:blip r:embed="rId3"/>
          <a:stretch>
            <a:fillRect/>
          </a:stretch>
        </p:blipFill>
        <p:spPr>
          <a:xfrm>
            <a:off x="1851731" y="893298"/>
            <a:ext cx="8251336" cy="5547545"/>
          </a:xfrm>
          <a:prstGeom prst="rect">
            <a:avLst/>
          </a:prstGeom>
          <a:noFill/>
        </p:spPr>
      </p:pic>
      <p:sp>
        <p:nvSpPr>
          <p:cNvPr id="8" name="TextBox 7">
            <a:extLst>
              <a:ext uri="{FF2B5EF4-FFF2-40B4-BE49-F238E27FC236}">
                <a16:creationId xmlns:a16="http://schemas.microsoft.com/office/drawing/2014/main" id="{FFC87446-403A-6770-3AD7-DE40F10CCEBC}"/>
              </a:ext>
            </a:extLst>
          </p:cNvPr>
          <p:cNvSpPr txBox="1"/>
          <p:nvPr/>
        </p:nvSpPr>
        <p:spPr>
          <a:xfrm>
            <a:off x="7102816" y="6437883"/>
            <a:ext cx="3211615" cy="350099"/>
          </a:xfrm>
          <a:prstGeom prst="rect">
            <a:avLst/>
          </a:prstGeom>
          <a:noFill/>
        </p:spPr>
        <p:txBody>
          <a:bodyPr wrap="square" lIns="91440" tIns="45720" rIns="91440" bIns="45720" anchor="t">
            <a:spAutoFit/>
          </a:bodyPr>
          <a:lstStyle/>
          <a:p>
            <a:r>
              <a:rPr lang="en-US" sz="1600" dirty="0">
                <a:solidFill>
                  <a:schemeClr val="bg1"/>
                </a:solidFill>
                <a:highlight>
                  <a:srgbClr val="0E0C31"/>
                </a:highlight>
                <a:latin typeface="Hind Light"/>
                <a:ea typeface="ＭＳ Ｐゴシック"/>
                <a:cs typeface="Hind Light"/>
              </a:rPr>
              <a:t>https://</a:t>
            </a:r>
            <a:r>
              <a:rPr lang="en-US" sz="1600" dirty="0" err="1">
                <a:solidFill>
                  <a:schemeClr val="bg1"/>
                </a:solidFill>
                <a:highlight>
                  <a:srgbClr val="0E0C31"/>
                </a:highlight>
                <a:latin typeface="Hind Light"/>
                <a:ea typeface="ＭＳ Ｐゴシック"/>
                <a:cs typeface="Hind Light"/>
              </a:rPr>
              <a:t>bbmaps.itu.int</a:t>
            </a:r>
            <a:r>
              <a:rPr lang="en-US" sz="1600" dirty="0">
                <a:solidFill>
                  <a:schemeClr val="bg1"/>
                </a:solidFill>
                <a:highlight>
                  <a:srgbClr val="0E0C31"/>
                </a:highlight>
                <a:latin typeface="Hind Light"/>
                <a:ea typeface="ＭＳ Ｐゴシック"/>
                <a:cs typeface="Hind Light"/>
              </a:rPr>
              <a:t>/</a:t>
            </a:r>
            <a:r>
              <a:rPr lang="en-US" sz="1600" dirty="0" err="1">
                <a:solidFill>
                  <a:schemeClr val="bg1"/>
                </a:solidFill>
                <a:highlight>
                  <a:srgbClr val="0E0C31"/>
                </a:highlight>
                <a:latin typeface="Hind Light"/>
                <a:ea typeface="ＭＳ Ｐゴシック"/>
                <a:cs typeface="Hind Light"/>
              </a:rPr>
              <a:t>bbmaps</a:t>
            </a:r>
            <a:r>
              <a:rPr lang="en-US" sz="1600" dirty="0">
                <a:solidFill>
                  <a:schemeClr val="bg1"/>
                </a:solidFill>
                <a:highlight>
                  <a:srgbClr val="0E0C31"/>
                </a:highlight>
                <a:latin typeface="Hind Light"/>
                <a:ea typeface="ＭＳ Ｐゴシック"/>
                <a:cs typeface="Hind Light"/>
              </a:rPr>
              <a:t>/</a:t>
            </a:r>
          </a:p>
        </p:txBody>
      </p:sp>
      <p:sp>
        <p:nvSpPr>
          <p:cNvPr id="7" name="Oval 6">
            <a:extLst>
              <a:ext uri="{FF2B5EF4-FFF2-40B4-BE49-F238E27FC236}">
                <a16:creationId xmlns:a16="http://schemas.microsoft.com/office/drawing/2014/main" id="{1E1816AB-35F1-790C-DC10-65EA7D60B596}"/>
              </a:ext>
            </a:extLst>
          </p:cNvPr>
          <p:cNvSpPr/>
          <p:nvPr/>
        </p:nvSpPr>
        <p:spPr>
          <a:xfrm>
            <a:off x="7701456" y="2314903"/>
            <a:ext cx="480848" cy="480848"/>
          </a:xfrm>
          <a:prstGeom prst="ellipse">
            <a:avLst/>
          </a:prstGeom>
          <a:noFill/>
          <a:ln w="57150">
            <a:solidFill>
              <a:srgbClr val="7A15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25CCAAF-24E4-3E90-D711-3A035696E8FF}"/>
              </a:ext>
            </a:extLst>
          </p:cNvPr>
          <p:cNvSpPr/>
          <p:nvPr/>
        </p:nvSpPr>
        <p:spPr>
          <a:xfrm>
            <a:off x="5546835" y="1231023"/>
            <a:ext cx="480848" cy="4808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477D698-2A6D-B3E7-A41D-4B413D9E4C81}"/>
              </a:ext>
            </a:extLst>
          </p:cNvPr>
          <p:cNvSpPr txBox="1"/>
          <p:nvPr/>
        </p:nvSpPr>
        <p:spPr>
          <a:xfrm>
            <a:off x="4650827" y="1129862"/>
            <a:ext cx="10904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bg1"/>
                </a:solidFill>
                <a:highlight>
                  <a:srgbClr val="FF0000"/>
                </a:highlight>
                <a:latin typeface="Hind Light"/>
                <a:ea typeface="ＭＳ Ｐゴシック"/>
                <a:cs typeface="Hind Light"/>
              </a:rPr>
              <a:t>Belarus</a:t>
            </a:r>
            <a:endParaRPr lang="en-US" b="1">
              <a:solidFill>
                <a:schemeClr val="bg1"/>
              </a:solidFill>
              <a:highlight>
                <a:srgbClr val="FF0000"/>
              </a:highlight>
            </a:endParaRPr>
          </a:p>
        </p:txBody>
      </p:sp>
      <p:sp>
        <p:nvSpPr>
          <p:cNvPr id="12" name="TextBox 11">
            <a:extLst>
              <a:ext uri="{FF2B5EF4-FFF2-40B4-BE49-F238E27FC236}">
                <a16:creationId xmlns:a16="http://schemas.microsoft.com/office/drawing/2014/main" id="{DB8054A7-C334-341A-1FD3-4ED45B0762C4}"/>
              </a:ext>
            </a:extLst>
          </p:cNvPr>
          <p:cNvSpPr txBox="1"/>
          <p:nvPr/>
        </p:nvSpPr>
        <p:spPr>
          <a:xfrm>
            <a:off x="8309741" y="2246586"/>
            <a:ext cx="10904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bg1"/>
                </a:solidFill>
                <a:highlight>
                  <a:srgbClr val="0000FF"/>
                </a:highlight>
                <a:latin typeface="Hind Light"/>
                <a:ea typeface="ＭＳ Ｐゴシック"/>
                <a:cs typeface="Hind Light"/>
              </a:rPr>
              <a:t>Russia</a:t>
            </a:r>
            <a:endParaRPr lang="en-US" b="1">
              <a:solidFill>
                <a:schemeClr val="bg1"/>
              </a:solidFill>
              <a:highlight>
                <a:srgbClr val="0000FF"/>
              </a:highlight>
              <a:cs typeface="Hind Light"/>
            </a:endParaRPr>
          </a:p>
        </p:txBody>
      </p:sp>
      <p:sp>
        <p:nvSpPr>
          <p:cNvPr id="13" name="TextBox 12">
            <a:extLst>
              <a:ext uri="{FF2B5EF4-FFF2-40B4-BE49-F238E27FC236}">
                <a16:creationId xmlns:a16="http://schemas.microsoft.com/office/drawing/2014/main" id="{8C60C188-A524-5E85-79C6-33131A2BA1B1}"/>
              </a:ext>
            </a:extLst>
          </p:cNvPr>
          <p:cNvSpPr txBox="1"/>
          <p:nvPr/>
        </p:nvSpPr>
        <p:spPr>
          <a:xfrm>
            <a:off x="1734206" y="2128344"/>
            <a:ext cx="10904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highlight>
                  <a:srgbClr val="FFFF00"/>
                </a:highlight>
                <a:latin typeface="Hind Light"/>
                <a:ea typeface="ＭＳ Ｐゴシック"/>
                <a:cs typeface="Hind Light"/>
              </a:rPr>
              <a:t>Poland</a:t>
            </a:r>
            <a:endParaRPr lang="en-US" b="1">
              <a:cs typeface="Hind Light" charset="0"/>
            </a:endParaRPr>
          </a:p>
        </p:txBody>
      </p:sp>
      <p:sp>
        <p:nvSpPr>
          <p:cNvPr id="14" name="TextBox 13">
            <a:extLst>
              <a:ext uri="{FF2B5EF4-FFF2-40B4-BE49-F238E27FC236}">
                <a16:creationId xmlns:a16="http://schemas.microsoft.com/office/drawing/2014/main" id="{ADF801E0-1AF1-CB0D-B672-DFDF840C3C08}"/>
              </a:ext>
            </a:extLst>
          </p:cNvPr>
          <p:cNvSpPr txBox="1"/>
          <p:nvPr/>
        </p:nvSpPr>
        <p:spPr>
          <a:xfrm>
            <a:off x="4105602" y="4138448"/>
            <a:ext cx="10904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highlight>
                  <a:srgbClr val="FFFF00"/>
                </a:highlight>
                <a:latin typeface="Hind Light"/>
                <a:ea typeface="ＭＳ Ｐゴシック"/>
                <a:cs typeface="Hind Light"/>
              </a:rPr>
              <a:t>Moldova</a:t>
            </a:r>
            <a:endParaRPr lang="en-US" b="1">
              <a:highlight>
                <a:srgbClr val="FFFF00"/>
              </a:highlight>
              <a:cs typeface="Hind Light"/>
            </a:endParaRPr>
          </a:p>
        </p:txBody>
      </p:sp>
      <p:sp>
        <p:nvSpPr>
          <p:cNvPr id="15" name="TextBox 14">
            <a:extLst>
              <a:ext uri="{FF2B5EF4-FFF2-40B4-BE49-F238E27FC236}">
                <a16:creationId xmlns:a16="http://schemas.microsoft.com/office/drawing/2014/main" id="{5EF3FBE3-1398-8B81-C1E7-CAD4D087FCEB}"/>
              </a:ext>
            </a:extLst>
          </p:cNvPr>
          <p:cNvSpPr txBox="1"/>
          <p:nvPr/>
        </p:nvSpPr>
        <p:spPr>
          <a:xfrm>
            <a:off x="2647292" y="5373413"/>
            <a:ext cx="10904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highlight>
                  <a:srgbClr val="FFFF00"/>
                </a:highlight>
                <a:latin typeface="Hind Light"/>
                <a:ea typeface="ＭＳ Ｐゴシック"/>
                <a:cs typeface="Hind Light"/>
              </a:rPr>
              <a:t>Romania</a:t>
            </a:r>
            <a:endParaRPr lang="en-US" b="1">
              <a:highlight>
                <a:srgbClr val="FFFF00"/>
              </a:highlight>
            </a:endParaRPr>
          </a:p>
        </p:txBody>
      </p:sp>
      <p:sp>
        <p:nvSpPr>
          <p:cNvPr id="16" name="TextBox 15">
            <a:extLst>
              <a:ext uri="{FF2B5EF4-FFF2-40B4-BE49-F238E27FC236}">
                <a16:creationId xmlns:a16="http://schemas.microsoft.com/office/drawing/2014/main" id="{8D652F9B-319C-1710-41EE-0141B7F5D39D}"/>
              </a:ext>
            </a:extLst>
          </p:cNvPr>
          <p:cNvSpPr txBox="1"/>
          <p:nvPr/>
        </p:nvSpPr>
        <p:spPr>
          <a:xfrm>
            <a:off x="1405758" y="3954517"/>
            <a:ext cx="10904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highlight>
                  <a:srgbClr val="FFFF00"/>
                </a:highlight>
                <a:latin typeface="Hind Light"/>
                <a:ea typeface="ＭＳ Ｐゴシック"/>
                <a:cs typeface="Hind Light"/>
              </a:rPr>
              <a:t>Hungary</a:t>
            </a:r>
            <a:endParaRPr lang="en-US" b="1">
              <a:highlight>
                <a:srgbClr val="FFFF00"/>
              </a:highlight>
            </a:endParaRPr>
          </a:p>
        </p:txBody>
      </p:sp>
      <p:sp>
        <p:nvSpPr>
          <p:cNvPr id="17" name="TextBox 16">
            <a:extLst>
              <a:ext uri="{FF2B5EF4-FFF2-40B4-BE49-F238E27FC236}">
                <a16:creationId xmlns:a16="http://schemas.microsoft.com/office/drawing/2014/main" id="{E7C4E7C9-62E7-21E4-3076-8CA32D291B7B}"/>
              </a:ext>
            </a:extLst>
          </p:cNvPr>
          <p:cNvSpPr txBox="1"/>
          <p:nvPr/>
        </p:nvSpPr>
        <p:spPr>
          <a:xfrm>
            <a:off x="1077309" y="3245068"/>
            <a:ext cx="10904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highlight>
                  <a:srgbClr val="FFFF00"/>
                </a:highlight>
                <a:latin typeface="Hind Light"/>
                <a:ea typeface="ＭＳ Ｐゴシック"/>
                <a:cs typeface="Hind Light"/>
              </a:rPr>
              <a:t>Slovakia</a:t>
            </a:r>
            <a:endParaRPr lang="en-US" b="1">
              <a:highlight>
                <a:srgbClr val="FFFF00"/>
              </a:highlight>
            </a:endParaRPr>
          </a:p>
        </p:txBody>
      </p:sp>
      <p:sp>
        <p:nvSpPr>
          <p:cNvPr id="18" name="Oval 17">
            <a:extLst>
              <a:ext uri="{FF2B5EF4-FFF2-40B4-BE49-F238E27FC236}">
                <a16:creationId xmlns:a16="http://schemas.microsoft.com/office/drawing/2014/main" id="{5444EE7B-F972-D986-FDBA-8F81835CD74F}"/>
              </a:ext>
            </a:extLst>
          </p:cNvPr>
          <p:cNvSpPr/>
          <p:nvPr/>
        </p:nvSpPr>
        <p:spPr>
          <a:xfrm>
            <a:off x="2676196" y="1881351"/>
            <a:ext cx="296917" cy="296917"/>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CABDABB-A33F-B30F-99AC-9E96834257C3}"/>
              </a:ext>
            </a:extLst>
          </p:cNvPr>
          <p:cNvSpPr/>
          <p:nvPr/>
        </p:nvSpPr>
        <p:spPr>
          <a:xfrm>
            <a:off x="2347747" y="2722178"/>
            <a:ext cx="296917" cy="296917"/>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1840A37-E7E7-389C-07F7-EE9747C3CE57}"/>
              </a:ext>
            </a:extLst>
          </p:cNvPr>
          <p:cNvSpPr/>
          <p:nvPr/>
        </p:nvSpPr>
        <p:spPr>
          <a:xfrm>
            <a:off x="2045575" y="3517023"/>
            <a:ext cx="349468" cy="388882"/>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6057329-D65C-B47A-3F34-13A024E9BA48}"/>
              </a:ext>
            </a:extLst>
          </p:cNvPr>
          <p:cNvSpPr/>
          <p:nvPr/>
        </p:nvSpPr>
        <p:spPr>
          <a:xfrm>
            <a:off x="3589282" y="3911161"/>
            <a:ext cx="296917" cy="296917"/>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CFFE04D-CEF9-393E-03FC-9B5A7936803C}"/>
              </a:ext>
            </a:extLst>
          </p:cNvPr>
          <p:cNvSpPr/>
          <p:nvPr/>
        </p:nvSpPr>
        <p:spPr>
          <a:xfrm>
            <a:off x="5132989" y="4719144"/>
            <a:ext cx="296917" cy="296917"/>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3CFF344-052D-9DE2-B8E9-E7C2FCE42B27}"/>
              </a:ext>
            </a:extLst>
          </p:cNvPr>
          <p:cNvSpPr/>
          <p:nvPr/>
        </p:nvSpPr>
        <p:spPr>
          <a:xfrm>
            <a:off x="4594334" y="5481144"/>
            <a:ext cx="296917" cy="296917"/>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lide Number Placeholder 1">
            <a:extLst>
              <a:ext uri="{FF2B5EF4-FFF2-40B4-BE49-F238E27FC236}">
                <a16:creationId xmlns:a16="http://schemas.microsoft.com/office/drawing/2014/main" id="{5BC61E2C-DF1A-F027-39EC-D7518DC61492}"/>
              </a:ext>
            </a:extLst>
          </p:cNvPr>
          <p:cNvSpPr>
            <a:spLocks noGrp="1"/>
          </p:cNvSpPr>
          <p:nvPr>
            <p:ph type="sldNum" sz="quarter" idx="11"/>
          </p:nvPr>
        </p:nvSpPr>
        <p:spPr>
          <a:xfrm>
            <a:off x="11431954" y="6191770"/>
            <a:ext cx="168166" cy="378262"/>
          </a:xfrm>
        </p:spPr>
        <p:txBody>
          <a:bodyPr/>
          <a:lstStyle/>
          <a:p>
            <a:fld id="{DBE5F007-28FD-B845-A833-24BC97E499D9}" type="slidenum">
              <a:rPr lang="uk-UA" altLang="en-US" smtClean="0"/>
              <a:pPr/>
              <a:t>49</a:t>
            </a:fld>
            <a:endParaRPr lang="uk-UA" altLang="en-US">
              <a:solidFill>
                <a:schemeClr val="tx1"/>
              </a:solidFill>
            </a:endParaRPr>
          </a:p>
        </p:txBody>
      </p:sp>
    </p:spTree>
    <p:extLst>
      <p:ext uri="{BB962C8B-B14F-4D97-AF65-F5344CB8AC3E}">
        <p14:creationId xmlns:p14="http://schemas.microsoft.com/office/powerpoint/2010/main" val="19988241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AEBC3D-4508-5049-A1E3-56729B5CFD00}"/>
              </a:ext>
            </a:extLst>
          </p:cNvPr>
          <p:cNvSpPr>
            <a:spLocks noGrp="1"/>
          </p:cNvSpPr>
          <p:nvPr>
            <p:ph type="sldNum" sz="quarter" idx="11"/>
          </p:nvPr>
        </p:nvSpPr>
        <p:spPr/>
        <p:txBody>
          <a:bodyPr/>
          <a:lstStyle/>
          <a:p>
            <a:fld id="{DBE5F007-28FD-B845-A833-24BC97E499D9}" type="slidenum">
              <a:rPr lang="uk-UA" altLang="en-US" smtClean="0"/>
              <a:pPr/>
              <a:t>5</a:t>
            </a:fld>
            <a:endParaRPr lang="uk-UA" altLang="en-US"/>
          </a:p>
        </p:txBody>
      </p:sp>
      <p:sp>
        <p:nvSpPr>
          <p:cNvPr id="3" name="Content Placeholder 2">
            <a:extLst>
              <a:ext uri="{FF2B5EF4-FFF2-40B4-BE49-F238E27FC236}">
                <a16:creationId xmlns:a16="http://schemas.microsoft.com/office/drawing/2014/main" id="{FCBE3295-DC1A-DD42-B39A-BEE4D8893968}"/>
              </a:ext>
            </a:extLst>
          </p:cNvPr>
          <p:cNvSpPr>
            <a:spLocks noGrp="1"/>
          </p:cNvSpPr>
          <p:nvPr>
            <p:ph sz="quarter" idx="12"/>
          </p:nvPr>
        </p:nvSpPr>
        <p:spPr>
          <a:xfrm>
            <a:off x="829881" y="1389380"/>
            <a:ext cx="10678827" cy="4451350"/>
          </a:xfrm>
        </p:spPr>
        <p:txBody>
          <a:bodyPr vert="horz" lIns="91440" tIns="45720" rIns="91440" bIns="45720" rtlCol="0" anchor="t">
            <a:normAutofit/>
          </a:bodyPr>
          <a:lstStyle/>
          <a:p>
            <a:r>
              <a:rPr lang="en-US" b="1">
                <a:cs typeface="Hind Medium"/>
              </a:rPr>
              <a:t>Shutdowns</a:t>
            </a:r>
            <a:r>
              <a:rPr lang="en-US">
                <a:cs typeface="Hind Medium"/>
              </a:rPr>
              <a:t>: Where do Internet Shutdowns take place and what is the economic cost?</a:t>
            </a:r>
          </a:p>
          <a:p>
            <a:endParaRPr lang="en-US" b="1">
              <a:cs typeface="Hind Medium"/>
            </a:endParaRPr>
          </a:p>
          <a:p>
            <a:r>
              <a:rPr lang="en-US" b="1">
                <a:cs typeface="Hind Medium"/>
              </a:rPr>
              <a:t>Technologies</a:t>
            </a:r>
            <a:r>
              <a:rPr lang="en-US">
                <a:cs typeface="Hind Medium"/>
              </a:rPr>
              <a:t>: What is the state of deployment of technologies critical for the evolution of the Internet?</a:t>
            </a:r>
            <a:endParaRPr lang="en-US"/>
          </a:p>
          <a:p>
            <a:endParaRPr lang="en-US" b="1"/>
          </a:p>
          <a:p>
            <a:r>
              <a:rPr lang="en-US" b="1">
                <a:cs typeface="Hind Medium"/>
              </a:rPr>
              <a:t>Concentration</a:t>
            </a:r>
            <a:r>
              <a:rPr lang="en-US">
                <a:cs typeface="Hind Medium"/>
              </a:rPr>
              <a:t>: How much are services concentrated in the hands of a few?</a:t>
            </a:r>
            <a:endParaRPr lang="en-US"/>
          </a:p>
          <a:p>
            <a:endParaRPr lang="en-US"/>
          </a:p>
          <a:p>
            <a:r>
              <a:rPr lang="en-US" b="1">
                <a:cs typeface="Hind Medium"/>
              </a:rPr>
              <a:t>Resilience</a:t>
            </a:r>
            <a:r>
              <a:rPr lang="en-US">
                <a:cs typeface="Hind Medium"/>
              </a:rPr>
              <a:t>: How robust is the Internet ecosystem?</a:t>
            </a:r>
          </a:p>
        </p:txBody>
      </p:sp>
      <p:sp>
        <p:nvSpPr>
          <p:cNvPr id="4" name="Title 3">
            <a:extLst>
              <a:ext uri="{FF2B5EF4-FFF2-40B4-BE49-F238E27FC236}">
                <a16:creationId xmlns:a16="http://schemas.microsoft.com/office/drawing/2014/main" id="{53CF7EE7-C928-474D-80DB-4B6726FBF668}"/>
              </a:ext>
            </a:extLst>
          </p:cNvPr>
          <p:cNvSpPr>
            <a:spLocks noGrp="1"/>
          </p:cNvSpPr>
          <p:nvPr>
            <p:ph type="title"/>
          </p:nvPr>
        </p:nvSpPr>
        <p:spPr/>
        <p:txBody>
          <a:bodyPr/>
          <a:lstStyle/>
          <a:p>
            <a:r>
              <a:rPr lang="en-US"/>
              <a:t>Pulse tracks</a:t>
            </a:r>
          </a:p>
        </p:txBody>
      </p:sp>
    </p:spTree>
    <p:extLst>
      <p:ext uri="{BB962C8B-B14F-4D97-AF65-F5344CB8AC3E}">
        <p14:creationId xmlns:p14="http://schemas.microsoft.com/office/powerpoint/2010/main" val="26828019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E074B1-ADE5-3895-0A1F-B4B511681F83}"/>
              </a:ext>
            </a:extLst>
          </p:cNvPr>
          <p:cNvSpPr>
            <a:spLocks noGrp="1"/>
          </p:cNvSpPr>
          <p:nvPr>
            <p:ph type="sldNum" sz="quarter" idx="11"/>
          </p:nvPr>
        </p:nvSpPr>
        <p:spPr/>
        <p:txBody>
          <a:bodyPr/>
          <a:lstStyle/>
          <a:p>
            <a:fld id="{DBE5F007-28FD-B845-A833-24BC97E499D9}" type="slidenum">
              <a:rPr lang="uk-UA" altLang="en-US" smtClean="0"/>
              <a:pPr/>
              <a:t>50</a:t>
            </a:fld>
            <a:endParaRPr lang="uk-UA" altLang="en-US">
              <a:solidFill>
                <a:schemeClr val="tx1"/>
              </a:solidFill>
            </a:endParaRPr>
          </a:p>
        </p:txBody>
      </p:sp>
      <p:pic>
        <p:nvPicPr>
          <p:cNvPr id="5" name="Picture 5" descr="A screenshot of a computer screen&#10;&#10;Description automatically generated">
            <a:extLst>
              <a:ext uri="{FF2B5EF4-FFF2-40B4-BE49-F238E27FC236}">
                <a16:creationId xmlns:a16="http://schemas.microsoft.com/office/drawing/2014/main" id="{D59516EB-6D1E-7D65-2BD6-2E52AB9514B9}"/>
              </a:ext>
            </a:extLst>
          </p:cNvPr>
          <p:cNvPicPr>
            <a:picLocks noGrp="1" noChangeAspect="1"/>
          </p:cNvPicPr>
          <p:nvPr>
            <p:ph sz="quarter" idx="12"/>
          </p:nvPr>
        </p:nvPicPr>
        <p:blipFill>
          <a:blip r:embed="rId3"/>
          <a:stretch>
            <a:fillRect/>
          </a:stretch>
        </p:blipFill>
        <p:spPr>
          <a:xfrm>
            <a:off x="454680" y="1346316"/>
            <a:ext cx="11282639" cy="4738709"/>
          </a:xfrm>
        </p:spPr>
      </p:pic>
      <p:sp>
        <p:nvSpPr>
          <p:cNvPr id="4" name="Title 3">
            <a:extLst>
              <a:ext uri="{FF2B5EF4-FFF2-40B4-BE49-F238E27FC236}">
                <a16:creationId xmlns:a16="http://schemas.microsoft.com/office/drawing/2014/main" id="{F3BE9333-092D-3924-6DA7-E345EC54813B}"/>
              </a:ext>
            </a:extLst>
          </p:cNvPr>
          <p:cNvSpPr>
            <a:spLocks noGrp="1"/>
          </p:cNvSpPr>
          <p:nvPr>
            <p:ph type="title"/>
          </p:nvPr>
        </p:nvSpPr>
        <p:spPr/>
        <p:txBody>
          <a:bodyPr/>
          <a:lstStyle/>
          <a:p>
            <a:r>
              <a:rPr lang="en-US">
                <a:ea typeface="ＭＳ Ｐゴシック"/>
                <a:cs typeface="Hind Light"/>
              </a:rPr>
              <a:t>Ukraine– Internet Resilience Index</a:t>
            </a:r>
          </a:p>
          <a:p>
            <a:endParaRPr lang="en-US">
              <a:cs typeface="Hind Light"/>
            </a:endParaRPr>
          </a:p>
        </p:txBody>
      </p:sp>
      <p:sp>
        <p:nvSpPr>
          <p:cNvPr id="6" name="Rectangle 5">
            <a:extLst>
              <a:ext uri="{FF2B5EF4-FFF2-40B4-BE49-F238E27FC236}">
                <a16:creationId xmlns:a16="http://schemas.microsoft.com/office/drawing/2014/main" id="{ADC5F5BC-33F7-B746-7DC5-CB2A4157D325}"/>
              </a:ext>
            </a:extLst>
          </p:cNvPr>
          <p:cNvSpPr/>
          <p:nvPr/>
        </p:nvSpPr>
        <p:spPr>
          <a:xfrm>
            <a:off x="9055392" y="4588680"/>
            <a:ext cx="2682792" cy="354308"/>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5D59AC6-A520-CC83-A74F-8641A4672F15}"/>
              </a:ext>
            </a:extLst>
          </p:cNvPr>
          <p:cNvSpPr/>
          <p:nvPr/>
        </p:nvSpPr>
        <p:spPr>
          <a:xfrm>
            <a:off x="459583" y="2776494"/>
            <a:ext cx="5484986" cy="378889"/>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F02C9D4-36C1-CC49-BF26-BA85E7A78F42}"/>
              </a:ext>
            </a:extLst>
          </p:cNvPr>
          <p:cNvSpPr/>
          <p:nvPr/>
        </p:nvSpPr>
        <p:spPr>
          <a:xfrm>
            <a:off x="357188" y="6057900"/>
            <a:ext cx="885825" cy="49899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F5C620D-7167-5656-6EAB-D504339408C1}"/>
              </a:ext>
            </a:extLst>
          </p:cNvPr>
          <p:cNvSpPr/>
          <p:nvPr/>
        </p:nvSpPr>
        <p:spPr>
          <a:xfrm>
            <a:off x="6179456" y="5018841"/>
            <a:ext cx="5558727" cy="550953"/>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12968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265642-F2E3-D65B-658A-35C4CB113C98}"/>
              </a:ext>
            </a:extLst>
          </p:cNvPr>
          <p:cNvSpPr>
            <a:spLocks noGrp="1"/>
          </p:cNvSpPr>
          <p:nvPr>
            <p:ph type="sldNum" sz="quarter" idx="11"/>
          </p:nvPr>
        </p:nvSpPr>
        <p:spPr>
          <a:xfrm>
            <a:off x="8856920" y="6191770"/>
            <a:ext cx="2743200" cy="365125"/>
          </a:xfrm>
        </p:spPr>
        <p:txBody>
          <a:bodyPr wrap="square" anchor="t">
            <a:normAutofit/>
          </a:bodyPr>
          <a:lstStyle/>
          <a:p>
            <a:pPr>
              <a:spcAft>
                <a:spcPts val="600"/>
              </a:spcAft>
            </a:pPr>
            <a:fld id="{DBE5F007-28FD-B845-A833-24BC97E499D9}" type="slidenum">
              <a:rPr lang="uk-UA" altLang="en-US" smtClean="0"/>
              <a:pPr>
                <a:spcAft>
                  <a:spcPts val="600"/>
                </a:spcAft>
              </a:pPr>
              <a:t>51</a:t>
            </a:fld>
            <a:endParaRPr lang="uk-UA" altLang="en-US"/>
          </a:p>
        </p:txBody>
      </p:sp>
      <p:pic>
        <p:nvPicPr>
          <p:cNvPr id="7" name="Picture Placeholder 6" descr="A screenshot of a computer screen&#10;&#10;Description automatically generated">
            <a:extLst>
              <a:ext uri="{FF2B5EF4-FFF2-40B4-BE49-F238E27FC236}">
                <a16:creationId xmlns:a16="http://schemas.microsoft.com/office/drawing/2014/main" id="{954D6670-A886-43B0-F96B-0A9BD15156D7}"/>
              </a:ext>
            </a:extLst>
          </p:cNvPr>
          <p:cNvPicPr>
            <a:picLocks noGrp="1" noChangeAspect="1"/>
          </p:cNvPicPr>
          <p:nvPr>
            <p:ph sz="quarter" idx="12"/>
          </p:nvPr>
        </p:nvPicPr>
        <p:blipFill rotWithShape="1">
          <a:blip r:embed="rId3"/>
          <a:stretch/>
        </p:blipFill>
        <p:spPr>
          <a:xfrm>
            <a:off x="1313677" y="1253086"/>
            <a:ext cx="9564645" cy="4901882"/>
          </a:xfrm>
          <a:noFill/>
        </p:spPr>
      </p:pic>
      <p:sp>
        <p:nvSpPr>
          <p:cNvPr id="17" name="Title 3">
            <a:extLst>
              <a:ext uri="{FF2B5EF4-FFF2-40B4-BE49-F238E27FC236}">
                <a16:creationId xmlns:a16="http://schemas.microsoft.com/office/drawing/2014/main" id="{2B08DD95-8392-7D65-9C6A-3DE5CC6668EF}"/>
              </a:ext>
            </a:extLst>
          </p:cNvPr>
          <p:cNvSpPr>
            <a:spLocks noGrp="1"/>
          </p:cNvSpPr>
          <p:nvPr>
            <p:ph type="title"/>
          </p:nvPr>
        </p:nvSpPr>
        <p:spPr>
          <a:xfrm>
            <a:off x="541338" y="566739"/>
            <a:ext cx="11109600" cy="563042"/>
          </a:xfrm>
        </p:spPr>
        <p:txBody>
          <a:bodyPr/>
          <a:lstStyle/>
          <a:p>
            <a:r>
              <a:rPr lang="en-US">
                <a:ea typeface="ＭＳ Ｐゴシック"/>
              </a:rPr>
              <a:t>Ukraine – IPv4 and v6 Interconnection (APNIC </a:t>
            </a:r>
            <a:r>
              <a:rPr lang="en-US" err="1">
                <a:ea typeface="ＭＳ Ｐゴシック"/>
              </a:rPr>
              <a:t>REx</a:t>
            </a:r>
            <a:r>
              <a:rPr lang="en-US">
                <a:ea typeface="ＭＳ Ｐゴシック"/>
              </a:rPr>
              <a:t>)</a:t>
            </a:r>
          </a:p>
        </p:txBody>
      </p:sp>
      <p:sp>
        <p:nvSpPr>
          <p:cNvPr id="9" name="TextBox 8">
            <a:extLst>
              <a:ext uri="{FF2B5EF4-FFF2-40B4-BE49-F238E27FC236}">
                <a16:creationId xmlns:a16="http://schemas.microsoft.com/office/drawing/2014/main" id="{B43EAD5B-C02C-56B6-6651-2D9644F9B21A}"/>
              </a:ext>
            </a:extLst>
          </p:cNvPr>
          <p:cNvSpPr txBox="1"/>
          <p:nvPr/>
        </p:nvSpPr>
        <p:spPr>
          <a:xfrm>
            <a:off x="3636816" y="6292395"/>
            <a:ext cx="7232897" cy="338554"/>
          </a:xfrm>
          <a:prstGeom prst="rect">
            <a:avLst/>
          </a:prstGeom>
          <a:noFill/>
        </p:spPr>
        <p:txBody>
          <a:bodyPr wrap="square" lIns="91440" tIns="45720" rIns="91440" bIns="45720" anchor="t">
            <a:spAutoFit/>
          </a:bodyPr>
          <a:lstStyle/>
          <a:p>
            <a:r>
              <a:rPr lang="en-US" sz="1600" dirty="0">
                <a:solidFill>
                  <a:schemeClr val="bg1"/>
                </a:solidFill>
                <a:highlight>
                  <a:srgbClr val="0E0C31"/>
                </a:highlight>
                <a:latin typeface="Hind Light"/>
                <a:ea typeface="ＭＳ Ｐゴシック"/>
                <a:cs typeface="Hind Light"/>
              </a:rPr>
              <a:t>https://</a:t>
            </a:r>
            <a:r>
              <a:rPr lang="en-US" sz="1600" dirty="0" err="1">
                <a:solidFill>
                  <a:schemeClr val="bg1"/>
                </a:solidFill>
                <a:highlight>
                  <a:srgbClr val="0E0C31"/>
                </a:highlight>
                <a:latin typeface="Hind Light"/>
                <a:ea typeface="ＭＳ Ｐゴシック"/>
                <a:cs typeface="Hind Light"/>
              </a:rPr>
              <a:t>rex.apnic.net</a:t>
            </a:r>
            <a:r>
              <a:rPr lang="en-US" sz="1600" dirty="0">
                <a:solidFill>
                  <a:schemeClr val="bg1"/>
                </a:solidFill>
                <a:highlight>
                  <a:srgbClr val="0E0C31"/>
                </a:highlight>
                <a:latin typeface="Hind Light"/>
                <a:ea typeface="ＭＳ Ｐゴシック"/>
                <a:cs typeface="Hind Light"/>
              </a:rPr>
              <a:t>/</a:t>
            </a:r>
            <a:r>
              <a:rPr lang="en-US" sz="1600" dirty="0" err="1">
                <a:solidFill>
                  <a:schemeClr val="bg1"/>
                </a:solidFill>
                <a:highlight>
                  <a:srgbClr val="0E0C31"/>
                </a:highlight>
                <a:latin typeface="Hind Light"/>
                <a:ea typeface="ＭＳ Ｐゴシック"/>
                <a:cs typeface="Hind Light"/>
              </a:rPr>
              <a:t>as-interconnections?allocationType</a:t>
            </a:r>
            <a:r>
              <a:rPr lang="en-US" sz="1600" dirty="0">
                <a:solidFill>
                  <a:schemeClr val="bg1"/>
                </a:solidFill>
                <a:highlight>
                  <a:srgbClr val="0E0C31"/>
                </a:highlight>
                <a:latin typeface="Hind Light"/>
                <a:ea typeface="ＭＳ Ｐゴシック"/>
                <a:cs typeface="Hind Light"/>
              </a:rPr>
              <a:t>=ipv4,ipv6&amp;economy=UA</a:t>
            </a:r>
          </a:p>
        </p:txBody>
      </p:sp>
    </p:spTree>
    <p:extLst>
      <p:ext uri="{BB962C8B-B14F-4D97-AF65-F5344CB8AC3E}">
        <p14:creationId xmlns:p14="http://schemas.microsoft.com/office/powerpoint/2010/main" val="36653304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497BC3-253F-9E9F-AAE5-FC01414680D5}"/>
              </a:ext>
            </a:extLst>
          </p:cNvPr>
          <p:cNvSpPr>
            <a:spLocks noGrp="1"/>
          </p:cNvSpPr>
          <p:nvPr>
            <p:ph type="sldNum" sz="quarter" idx="11"/>
          </p:nvPr>
        </p:nvSpPr>
        <p:spPr>
          <a:xfrm>
            <a:off x="11431954" y="6191770"/>
            <a:ext cx="168166" cy="378262"/>
          </a:xfrm>
        </p:spPr>
        <p:txBody>
          <a:bodyPr/>
          <a:lstStyle/>
          <a:p>
            <a:fld id="{DBE5F007-28FD-B845-A833-24BC97E499D9}" type="slidenum">
              <a:rPr lang="uk-UA" altLang="en-US" smtClean="0"/>
              <a:pPr/>
              <a:t>52</a:t>
            </a:fld>
            <a:endParaRPr lang="uk-UA" altLang="en-US">
              <a:solidFill>
                <a:schemeClr val="tx1"/>
              </a:solidFill>
            </a:endParaRPr>
          </a:p>
        </p:txBody>
      </p:sp>
      <p:sp>
        <p:nvSpPr>
          <p:cNvPr id="4" name="Title 3">
            <a:extLst>
              <a:ext uri="{FF2B5EF4-FFF2-40B4-BE49-F238E27FC236}">
                <a16:creationId xmlns:a16="http://schemas.microsoft.com/office/drawing/2014/main" id="{F6614E46-7E97-3FDC-9057-189F36DADE65}"/>
              </a:ext>
            </a:extLst>
          </p:cNvPr>
          <p:cNvSpPr>
            <a:spLocks noGrp="1"/>
          </p:cNvSpPr>
          <p:nvPr>
            <p:ph type="title"/>
          </p:nvPr>
        </p:nvSpPr>
        <p:spPr/>
        <p:txBody>
          <a:bodyPr/>
          <a:lstStyle/>
          <a:p>
            <a:r>
              <a:rPr lang="en-US"/>
              <a:t>Ukraine – ASN Dependency (IIJ Internet Health Report)</a:t>
            </a:r>
          </a:p>
        </p:txBody>
      </p:sp>
      <p:sp>
        <p:nvSpPr>
          <p:cNvPr id="8" name="TextBox 7">
            <a:extLst>
              <a:ext uri="{FF2B5EF4-FFF2-40B4-BE49-F238E27FC236}">
                <a16:creationId xmlns:a16="http://schemas.microsoft.com/office/drawing/2014/main" id="{CAFDB430-E842-4A8A-5258-C3F2D2EB1779}"/>
              </a:ext>
            </a:extLst>
          </p:cNvPr>
          <p:cNvSpPr txBox="1"/>
          <p:nvPr/>
        </p:nvSpPr>
        <p:spPr>
          <a:xfrm>
            <a:off x="3275886" y="5856753"/>
            <a:ext cx="7992095" cy="338554"/>
          </a:xfrm>
          <a:prstGeom prst="rect">
            <a:avLst/>
          </a:prstGeom>
          <a:noFill/>
        </p:spPr>
        <p:txBody>
          <a:bodyPr wrap="square" lIns="91440" tIns="45720" rIns="91440" bIns="45720" anchor="t">
            <a:spAutoFit/>
          </a:bodyPr>
          <a:lstStyle/>
          <a:p>
            <a:r>
              <a:rPr lang="en-US" sz="1600" dirty="0">
                <a:solidFill>
                  <a:schemeClr val="bg1"/>
                </a:solidFill>
                <a:highlight>
                  <a:srgbClr val="0E0C31"/>
                </a:highlight>
                <a:latin typeface="Hind Light"/>
                <a:ea typeface="ＭＳ Ｐゴシック"/>
                <a:cs typeface="Hind Light"/>
              </a:rPr>
              <a:t>https://</a:t>
            </a:r>
            <a:r>
              <a:rPr lang="en-US" sz="1600" dirty="0" err="1">
                <a:solidFill>
                  <a:schemeClr val="bg1"/>
                </a:solidFill>
                <a:highlight>
                  <a:srgbClr val="0E0C31"/>
                </a:highlight>
                <a:latin typeface="Hind Light"/>
                <a:ea typeface="ＭＳ Ｐゴシック"/>
                <a:cs typeface="Hind Light"/>
              </a:rPr>
              <a:t>ihr.iijlab.net</a:t>
            </a:r>
            <a:r>
              <a:rPr lang="en-US" sz="1600" dirty="0">
                <a:solidFill>
                  <a:schemeClr val="bg1"/>
                </a:solidFill>
                <a:highlight>
                  <a:srgbClr val="0E0C31"/>
                </a:highlight>
                <a:latin typeface="Hind Light"/>
                <a:ea typeface="ＭＳ Ｐゴシック"/>
                <a:cs typeface="Hind Light"/>
              </a:rPr>
              <a:t>/</a:t>
            </a:r>
            <a:r>
              <a:rPr lang="en-US" sz="1600" dirty="0" err="1">
                <a:solidFill>
                  <a:schemeClr val="bg1"/>
                </a:solidFill>
                <a:highlight>
                  <a:srgbClr val="0E0C31"/>
                </a:highlight>
                <a:latin typeface="Hind Light"/>
                <a:ea typeface="ＭＳ Ｐゴシック"/>
                <a:cs typeface="Hind Light"/>
              </a:rPr>
              <a:t>ihr</a:t>
            </a:r>
            <a:r>
              <a:rPr lang="en-US" sz="1600" dirty="0">
                <a:solidFill>
                  <a:schemeClr val="bg1"/>
                </a:solidFill>
                <a:highlight>
                  <a:srgbClr val="0E0C31"/>
                </a:highlight>
                <a:latin typeface="Hind Light"/>
                <a:ea typeface="ＭＳ Ｐゴシック"/>
                <a:cs typeface="Hind Light"/>
              </a:rPr>
              <a:t>/</a:t>
            </a:r>
            <a:r>
              <a:rPr lang="en-US" sz="1600" dirty="0" err="1">
                <a:solidFill>
                  <a:schemeClr val="bg1"/>
                </a:solidFill>
                <a:highlight>
                  <a:srgbClr val="0E0C31"/>
                </a:highlight>
                <a:latin typeface="Hind Light"/>
                <a:ea typeface="ＭＳ Ｐゴシック"/>
                <a:cs typeface="Hind Light"/>
              </a:rPr>
              <a:t>en</a:t>
            </a:r>
            <a:r>
              <a:rPr lang="en-US" sz="1600" dirty="0">
                <a:solidFill>
                  <a:schemeClr val="bg1"/>
                </a:solidFill>
                <a:highlight>
                  <a:srgbClr val="0E0C31"/>
                </a:highlight>
                <a:latin typeface="Hind Light"/>
                <a:ea typeface="ＭＳ Ｐゴシック"/>
                <a:cs typeface="Hind Light"/>
              </a:rPr>
              <a:t>-us/countries/</a:t>
            </a:r>
            <a:r>
              <a:rPr lang="en-US" sz="1600" dirty="0" err="1">
                <a:solidFill>
                  <a:schemeClr val="bg1"/>
                </a:solidFill>
                <a:highlight>
                  <a:srgbClr val="0E0C31"/>
                </a:highlight>
                <a:latin typeface="Hind Light"/>
                <a:ea typeface="ＭＳ Ｐゴシック"/>
                <a:cs typeface="Hind Light"/>
              </a:rPr>
              <a:t>UA?af</a:t>
            </a:r>
            <a:r>
              <a:rPr lang="en-US" sz="1600" dirty="0">
                <a:solidFill>
                  <a:schemeClr val="bg1"/>
                </a:solidFill>
                <a:highlight>
                  <a:srgbClr val="0E0C31"/>
                </a:highlight>
                <a:latin typeface="Hind Light"/>
                <a:ea typeface="ＭＳ Ｐゴシック"/>
                <a:cs typeface="Hind Light"/>
              </a:rPr>
              <a:t>=4&amp;last=3&amp;date=2023-08-24&amp;rov_tb=routes</a:t>
            </a:r>
          </a:p>
        </p:txBody>
      </p:sp>
      <p:pic>
        <p:nvPicPr>
          <p:cNvPr id="5" name="Picture 4" descr="A screenshot of a computer&#10;&#10;Description automatically generated">
            <a:extLst>
              <a:ext uri="{FF2B5EF4-FFF2-40B4-BE49-F238E27FC236}">
                <a16:creationId xmlns:a16="http://schemas.microsoft.com/office/drawing/2014/main" id="{8FFA8F7B-CC1E-48BD-409E-5200F406A7C7}"/>
              </a:ext>
            </a:extLst>
          </p:cNvPr>
          <p:cNvPicPr>
            <a:picLocks noChangeAspect="1"/>
          </p:cNvPicPr>
          <p:nvPr/>
        </p:nvPicPr>
        <p:blipFill>
          <a:blip r:embed="rId3"/>
          <a:stretch>
            <a:fillRect/>
          </a:stretch>
        </p:blipFill>
        <p:spPr>
          <a:xfrm>
            <a:off x="736600" y="1633114"/>
            <a:ext cx="10617200" cy="4064153"/>
          </a:xfrm>
          <a:prstGeom prst="rect">
            <a:avLst/>
          </a:prstGeom>
        </p:spPr>
      </p:pic>
    </p:spTree>
    <p:extLst>
      <p:ext uri="{BB962C8B-B14F-4D97-AF65-F5344CB8AC3E}">
        <p14:creationId xmlns:p14="http://schemas.microsoft.com/office/powerpoint/2010/main" val="19848271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4E65CB-FE50-9833-4FF8-15CE83C23511}"/>
              </a:ext>
            </a:extLst>
          </p:cNvPr>
          <p:cNvSpPr>
            <a:spLocks noGrp="1"/>
          </p:cNvSpPr>
          <p:nvPr>
            <p:ph type="sldNum" sz="quarter" idx="11"/>
          </p:nvPr>
        </p:nvSpPr>
        <p:spPr/>
        <p:txBody>
          <a:bodyPr/>
          <a:lstStyle/>
          <a:p>
            <a:fld id="{DBE5F007-28FD-B845-A833-24BC97E499D9}" type="slidenum">
              <a:rPr lang="uk-UA" altLang="en-US" smtClean="0"/>
              <a:pPr/>
              <a:t>53</a:t>
            </a:fld>
            <a:endParaRPr lang="uk-UA" altLang="en-US">
              <a:solidFill>
                <a:schemeClr val="tx1"/>
              </a:solidFill>
            </a:endParaRPr>
          </a:p>
        </p:txBody>
      </p:sp>
      <p:sp>
        <p:nvSpPr>
          <p:cNvPr id="3" name="Content Placeholder 2">
            <a:extLst>
              <a:ext uri="{FF2B5EF4-FFF2-40B4-BE49-F238E27FC236}">
                <a16:creationId xmlns:a16="http://schemas.microsoft.com/office/drawing/2014/main" id="{C3F686A9-132A-EC85-6FEE-E1EA2C5644E2}"/>
              </a:ext>
            </a:extLst>
          </p:cNvPr>
          <p:cNvSpPr>
            <a:spLocks noGrp="1"/>
          </p:cNvSpPr>
          <p:nvPr>
            <p:ph sz="quarter" idx="12"/>
          </p:nvPr>
        </p:nvSpPr>
        <p:spPr/>
        <p:txBody>
          <a:bodyPr/>
          <a:lstStyle/>
          <a:p>
            <a:r>
              <a:rPr lang="en-US">
                <a:cs typeface="Hind Medium"/>
              </a:rPr>
              <a:t>We all have a role to play</a:t>
            </a:r>
            <a:endParaRPr lang="en-US"/>
          </a:p>
        </p:txBody>
      </p:sp>
    </p:spTree>
    <p:extLst>
      <p:ext uri="{BB962C8B-B14F-4D97-AF65-F5344CB8AC3E}">
        <p14:creationId xmlns:p14="http://schemas.microsoft.com/office/powerpoint/2010/main" val="28730445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EA91F1-50D2-33B1-C3E5-F1324AE59684}"/>
              </a:ext>
            </a:extLst>
          </p:cNvPr>
          <p:cNvSpPr>
            <a:spLocks noGrp="1"/>
          </p:cNvSpPr>
          <p:nvPr>
            <p:ph type="sldNum" sz="quarter" idx="11"/>
          </p:nvPr>
        </p:nvSpPr>
        <p:spPr/>
        <p:txBody>
          <a:bodyPr/>
          <a:lstStyle/>
          <a:p>
            <a:fld id="{DBE5F007-28FD-B845-A833-24BC97E499D9}" type="slidenum">
              <a:rPr lang="uk-UA" altLang="en-US" smtClean="0"/>
              <a:pPr/>
              <a:t>54</a:t>
            </a:fld>
            <a:endParaRPr lang="uk-UA" altLang="en-US">
              <a:solidFill>
                <a:schemeClr val="bg1"/>
              </a:solidFill>
            </a:endParaRPr>
          </a:p>
        </p:txBody>
      </p:sp>
      <p:sp>
        <p:nvSpPr>
          <p:cNvPr id="4" name="Title 3">
            <a:extLst>
              <a:ext uri="{FF2B5EF4-FFF2-40B4-BE49-F238E27FC236}">
                <a16:creationId xmlns:a16="http://schemas.microsoft.com/office/drawing/2014/main" id="{C5B75D04-3AEB-971D-6672-DF6C8BDE1FF8}"/>
              </a:ext>
            </a:extLst>
          </p:cNvPr>
          <p:cNvSpPr>
            <a:spLocks noGrp="1"/>
          </p:cNvSpPr>
          <p:nvPr>
            <p:ph type="title"/>
          </p:nvPr>
        </p:nvSpPr>
        <p:spPr>
          <a:xfrm>
            <a:off x="541337" y="566739"/>
            <a:ext cx="11274145" cy="603694"/>
          </a:xfrm>
        </p:spPr>
        <p:txBody>
          <a:bodyPr/>
          <a:lstStyle/>
          <a:p>
            <a:r>
              <a:rPr lang="en-US" dirty="0"/>
              <a:t> Advocating for a healthy Internet</a:t>
            </a:r>
          </a:p>
        </p:txBody>
      </p:sp>
      <p:sp>
        <p:nvSpPr>
          <p:cNvPr id="6" name="TextBox 5">
            <a:extLst>
              <a:ext uri="{FF2B5EF4-FFF2-40B4-BE49-F238E27FC236}">
                <a16:creationId xmlns:a16="http://schemas.microsoft.com/office/drawing/2014/main" id="{4D73CA79-8921-DA19-FA80-FED72DB5030F}"/>
              </a:ext>
            </a:extLst>
          </p:cNvPr>
          <p:cNvSpPr txBox="1"/>
          <p:nvPr/>
        </p:nvSpPr>
        <p:spPr>
          <a:xfrm>
            <a:off x="541337" y="1636381"/>
            <a:ext cx="7562756" cy="3987758"/>
          </a:xfrm>
          <a:prstGeom prst="rect">
            <a:avLst/>
          </a:prstGeom>
          <a:noFill/>
        </p:spPr>
        <p:txBody>
          <a:bodyPr wrap="square" rtlCol="0">
            <a:spAutoFit/>
          </a:bodyPr>
          <a:lstStyle/>
          <a:p>
            <a:pPr marL="1033145" lvl="1" indent="-342900">
              <a:lnSpc>
                <a:spcPct val="112999"/>
              </a:lnSpc>
              <a:buChar char="•"/>
            </a:pPr>
            <a:r>
              <a:rPr lang="en-US" sz="2800" dirty="0">
                <a:latin typeface="Hind Regular"/>
                <a:ea typeface="ＭＳ Ｐゴシック"/>
                <a:cs typeface="Hind Regular"/>
              </a:rPr>
              <a:t>What data are you collecting and sharing?</a:t>
            </a:r>
            <a:endParaRPr lang="en-US" sz="2800" dirty="0">
              <a:latin typeface="Hind Regular"/>
              <a:ea typeface="ＭＳ Ｐゴシック"/>
              <a:cs typeface="Hind Light"/>
            </a:endParaRPr>
          </a:p>
          <a:p>
            <a:pPr marL="1033145" lvl="1" indent="-342900">
              <a:lnSpc>
                <a:spcPct val="112999"/>
              </a:lnSpc>
              <a:buFont typeface="Arial" charset="0"/>
              <a:buChar char="•"/>
            </a:pPr>
            <a:r>
              <a:rPr lang="en-US" sz="2800" dirty="0">
                <a:latin typeface="Hind Regular"/>
                <a:ea typeface="ＭＳ Ｐゴシック"/>
                <a:cs typeface="Hind Regular"/>
              </a:rPr>
              <a:t>What data can help you in your research/advocacy/decision making  efforts?</a:t>
            </a:r>
            <a:endParaRPr lang="en-US" sz="2800" dirty="0">
              <a:latin typeface="Hind Regular"/>
              <a:cs typeface="Hind Light"/>
            </a:endParaRPr>
          </a:p>
          <a:p>
            <a:pPr marL="1033145" lvl="1" indent="-342900">
              <a:lnSpc>
                <a:spcPct val="112999"/>
              </a:lnSpc>
              <a:buFont typeface="Arial" charset="0"/>
              <a:buChar char="•"/>
            </a:pPr>
            <a:r>
              <a:rPr lang="en-US" sz="2800" dirty="0">
                <a:latin typeface="Hind Regular"/>
                <a:ea typeface="ＭＳ Ｐゴシック"/>
                <a:cs typeface="Hind Regular"/>
              </a:rPr>
              <a:t>How can we collaborate to improve the health of the Internet in your countries and as a region?</a:t>
            </a:r>
            <a:endParaRPr lang="en-US" sz="2800" dirty="0"/>
          </a:p>
        </p:txBody>
      </p:sp>
      <p:pic>
        <p:nvPicPr>
          <p:cNvPr id="8" name="Picture 7" descr="A light bulb with a blue line&#10;&#10;Description automatically generated">
            <a:extLst>
              <a:ext uri="{FF2B5EF4-FFF2-40B4-BE49-F238E27FC236}">
                <a16:creationId xmlns:a16="http://schemas.microsoft.com/office/drawing/2014/main" id="{125436C9-146F-0678-FBC8-2BF9FC9A8343}"/>
              </a:ext>
            </a:extLst>
          </p:cNvPr>
          <p:cNvPicPr>
            <a:picLocks noChangeAspect="1"/>
          </p:cNvPicPr>
          <p:nvPr/>
        </p:nvPicPr>
        <p:blipFill>
          <a:blip r:embed="rId3"/>
          <a:stretch>
            <a:fillRect/>
          </a:stretch>
        </p:blipFill>
        <p:spPr>
          <a:xfrm>
            <a:off x="7763436" y="1546299"/>
            <a:ext cx="3675320" cy="3675320"/>
          </a:xfrm>
          <a:prstGeom prst="rect">
            <a:avLst/>
          </a:prstGeom>
        </p:spPr>
      </p:pic>
    </p:spTree>
    <p:extLst>
      <p:ext uri="{BB962C8B-B14F-4D97-AF65-F5344CB8AC3E}">
        <p14:creationId xmlns:p14="http://schemas.microsoft.com/office/powerpoint/2010/main" val="24560533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222795-0B92-882B-009D-B76C0C5036AC}"/>
              </a:ext>
            </a:extLst>
          </p:cNvPr>
          <p:cNvSpPr>
            <a:spLocks noGrp="1"/>
          </p:cNvSpPr>
          <p:nvPr>
            <p:ph type="sldNum" sz="quarter" idx="11"/>
          </p:nvPr>
        </p:nvSpPr>
        <p:spPr/>
        <p:txBody>
          <a:bodyPr/>
          <a:lstStyle/>
          <a:p>
            <a:fld id="{DBE5F007-28FD-B845-A833-24BC97E499D9}" type="slidenum">
              <a:rPr lang="uk-UA" altLang="en-US" smtClean="0"/>
              <a:pPr/>
              <a:t>55</a:t>
            </a:fld>
            <a:endParaRPr lang="uk-UA" altLang="en-US">
              <a:solidFill>
                <a:schemeClr val="tx1"/>
              </a:solidFill>
            </a:endParaRPr>
          </a:p>
        </p:txBody>
      </p:sp>
      <p:sp>
        <p:nvSpPr>
          <p:cNvPr id="4" name="Title 3">
            <a:extLst>
              <a:ext uri="{FF2B5EF4-FFF2-40B4-BE49-F238E27FC236}">
                <a16:creationId xmlns:a16="http://schemas.microsoft.com/office/drawing/2014/main" id="{B471A38D-EC7E-5BE2-A171-A243CE6EB8F6}"/>
              </a:ext>
            </a:extLst>
          </p:cNvPr>
          <p:cNvSpPr>
            <a:spLocks noGrp="1"/>
          </p:cNvSpPr>
          <p:nvPr>
            <p:ph type="title"/>
          </p:nvPr>
        </p:nvSpPr>
        <p:spPr/>
        <p:txBody>
          <a:bodyPr/>
          <a:lstStyle/>
          <a:p>
            <a:r>
              <a:rPr lang="en-US">
                <a:ea typeface="ＭＳ Ｐゴシック"/>
                <a:cs typeface="Hind Light"/>
              </a:rPr>
              <a:t>Subscribe, Review, Contribute</a:t>
            </a:r>
            <a:endParaRPr lang="en-US"/>
          </a:p>
        </p:txBody>
      </p:sp>
      <p:sp>
        <p:nvSpPr>
          <p:cNvPr id="7" name="TextBox 6">
            <a:extLst>
              <a:ext uri="{FF2B5EF4-FFF2-40B4-BE49-F238E27FC236}">
                <a16:creationId xmlns:a16="http://schemas.microsoft.com/office/drawing/2014/main" id="{8B66A345-A87F-CC4F-F882-85375B837D75}"/>
              </a:ext>
            </a:extLst>
          </p:cNvPr>
          <p:cNvSpPr txBox="1"/>
          <p:nvPr/>
        </p:nvSpPr>
        <p:spPr>
          <a:xfrm>
            <a:off x="729241" y="1293962"/>
            <a:ext cx="34649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Hind Light"/>
                <a:ea typeface="ＭＳ Ｐゴシック"/>
                <a:cs typeface="Hind Light"/>
              </a:rPr>
              <a:t>Subscribe </a:t>
            </a:r>
            <a:r>
              <a:rPr lang="en-US" sz="2400">
                <a:latin typeface="Hind Light"/>
                <a:ea typeface="ＭＳ Ｐゴシック"/>
                <a:cs typeface="Hind Light"/>
              </a:rPr>
              <a:t>to the Pulse newsletter</a:t>
            </a:r>
            <a:endParaRPr lang="en-US" sz="2400">
              <a:cs typeface="Hind Light"/>
            </a:endParaRPr>
          </a:p>
        </p:txBody>
      </p:sp>
      <p:sp>
        <p:nvSpPr>
          <p:cNvPr id="8" name="TextBox 7">
            <a:extLst>
              <a:ext uri="{FF2B5EF4-FFF2-40B4-BE49-F238E27FC236}">
                <a16:creationId xmlns:a16="http://schemas.microsoft.com/office/drawing/2014/main" id="{22B3F794-59B9-53BD-593E-9B3BCEF69775}"/>
              </a:ext>
            </a:extLst>
          </p:cNvPr>
          <p:cNvSpPr txBox="1"/>
          <p:nvPr/>
        </p:nvSpPr>
        <p:spPr>
          <a:xfrm>
            <a:off x="7667863" y="1278132"/>
            <a:ext cx="34649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Hind Light"/>
                <a:ea typeface="ＭＳ Ｐゴシック"/>
                <a:cs typeface="Hind Light"/>
              </a:rPr>
              <a:t>Review </a:t>
            </a:r>
            <a:r>
              <a:rPr lang="en-US" sz="2400">
                <a:latin typeface="Hind Light"/>
                <a:ea typeface="ＭＳ Ｐゴシック"/>
                <a:cs typeface="Hind Light"/>
              </a:rPr>
              <a:t>the Pulse IRI methodology</a:t>
            </a:r>
            <a:endParaRPr lang="en-US"/>
          </a:p>
        </p:txBody>
      </p:sp>
      <p:pic>
        <p:nvPicPr>
          <p:cNvPr id="9" name="Picture 8" descr="A qr code with a hand holding a gear&#10;&#10;Description automatically generated">
            <a:extLst>
              <a:ext uri="{FF2B5EF4-FFF2-40B4-BE49-F238E27FC236}">
                <a16:creationId xmlns:a16="http://schemas.microsoft.com/office/drawing/2014/main" id="{1326D849-8934-0A06-5B6A-8F99BB0D77A2}"/>
              </a:ext>
            </a:extLst>
          </p:cNvPr>
          <p:cNvPicPr>
            <a:picLocks noChangeAspect="1"/>
          </p:cNvPicPr>
          <p:nvPr/>
        </p:nvPicPr>
        <p:blipFill>
          <a:blip r:embed="rId3"/>
          <a:stretch>
            <a:fillRect/>
          </a:stretch>
        </p:blipFill>
        <p:spPr>
          <a:xfrm>
            <a:off x="7738313" y="2124959"/>
            <a:ext cx="3467819" cy="3453442"/>
          </a:xfrm>
          <a:prstGeom prst="rect">
            <a:avLst/>
          </a:prstGeom>
        </p:spPr>
      </p:pic>
      <p:pic>
        <p:nvPicPr>
          <p:cNvPr id="5" name="Picture 4" descr="A qr code with a piece of paper&#10;&#10;Description automatically generated">
            <a:extLst>
              <a:ext uri="{FF2B5EF4-FFF2-40B4-BE49-F238E27FC236}">
                <a16:creationId xmlns:a16="http://schemas.microsoft.com/office/drawing/2014/main" id="{3FB6F262-C11F-8953-5D5B-D7817BDF0ADF}"/>
              </a:ext>
            </a:extLst>
          </p:cNvPr>
          <p:cNvPicPr>
            <a:picLocks noChangeAspect="1"/>
          </p:cNvPicPr>
          <p:nvPr/>
        </p:nvPicPr>
        <p:blipFill>
          <a:blip r:embed="rId4"/>
          <a:stretch>
            <a:fillRect/>
          </a:stretch>
        </p:blipFill>
        <p:spPr>
          <a:xfrm>
            <a:off x="776207" y="2124959"/>
            <a:ext cx="3464944" cy="3464944"/>
          </a:xfrm>
          <a:prstGeom prst="rect">
            <a:avLst/>
          </a:prstGeom>
        </p:spPr>
      </p:pic>
      <p:sp>
        <p:nvSpPr>
          <p:cNvPr id="10" name="TextBox 9">
            <a:extLst>
              <a:ext uri="{FF2B5EF4-FFF2-40B4-BE49-F238E27FC236}">
                <a16:creationId xmlns:a16="http://schemas.microsoft.com/office/drawing/2014/main" id="{1787F1E6-1C9E-4679-4920-4938489AE6EC}"/>
              </a:ext>
            </a:extLst>
          </p:cNvPr>
          <p:cNvSpPr txBox="1"/>
          <p:nvPr/>
        </p:nvSpPr>
        <p:spPr>
          <a:xfrm>
            <a:off x="4626703" y="3374626"/>
            <a:ext cx="293859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Hind Light"/>
                <a:ea typeface="ＭＳ Ｐゴシック"/>
                <a:cs typeface="Hind Light"/>
              </a:rPr>
              <a:t>Contribute </a:t>
            </a:r>
            <a:r>
              <a:rPr lang="en-US" sz="2400">
                <a:latin typeface="Hind Light"/>
                <a:ea typeface="ＭＳ Ｐゴシック"/>
                <a:cs typeface="Hind Light"/>
              </a:rPr>
              <a:t>to Pulse</a:t>
            </a:r>
          </a:p>
          <a:p>
            <a:r>
              <a:rPr lang="en-US" sz="3200" err="1">
                <a:solidFill>
                  <a:schemeClr val="tx2"/>
                </a:solidFill>
                <a:latin typeface="Hind Light"/>
                <a:ea typeface="ＭＳ Ｐゴシック"/>
                <a:cs typeface="Hind Light"/>
              </a:rPr>
              <a:t>pulse@isoc.org</a:t>
            </a:r>
            <a:endParaRPr lang="en-US" sz="3200">
              <a:solidFill>
                <a:schemeClr val="tx2"/>
              </a:solidFill>
              <a:cs typeface="Hind Light"/>
            </a:endParaRPr>
          </a:p>
        </p:txBody>
      </p:sp>
    </p:spTree>
    <p:extLst>
      <p:ext uri="{BB962C8B-B14F-4D97-AF65-F5344CB8AC3E}">
        <p14:creationId xmlns:p14="http://schemas.microsoft.com/office/powerpoint/2010/main" val="24836058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B6FA09DE-F739-C741-9EBF-02D46588FE92}"/>
              </a:ext>
            </a:extLst>
          </p:cNvPr>
          <p:cNvSpPr>
            <a:spLocks noGrp="1"/>
          </p:cNvSpPr>
          <p:nvPr>
            <p:ph sz="quarter" idx="13"/>
          </p:nvPr>
        </p:nvSpPr>
        <p:spPr/>
        <p:txBody>
          <a:bodyPr/>
          <a:lstStyle/>
          <a:p>
            <a:r>
              <a:rPr lang="en-US">
                <a:cs typeface="Hind Medium"/>
              </a:rPr>
              <a:t>Robbie Mitchell</a:t>
            </a:r>
            <a:endParaRPr lang="en-US"/>
          </a:p>
          <a:p>
            <a:r>
              <a:rPr lang="en-US">
                <a:cs typeface="Hind Medium"/>
              </a:rPr>
              <a:t>mitchell@isoc.org</a:t>
            </a:r>
          </a:p>
        </p:txBody>
      </p:sp>
      <p:sp>
        <p:nvSpPr>
          <p:cNvPr id="2" name="Title 1">
            <a:extLst>
              <a:ext uri="{FF2B5EF4-FFF2-40B4-BE49-F238E27FC236}">
                <a16:creationId xmlns:a16="http://schemas.microsoft.com/office/drawing/2014/main" id="{A978A0BD-ECE4-1245-8F57-85F2A97729E0}"/>
              </a:ext>
            </a:extLst>
          </p:cNvPr>
          <p:cNvSpPr>
            <a:spLocks noGrp="1"/>
          </p:cNvSpPr>
          <p:nvPr>
            <p:ph type="ctrTitle"/>
          </p:nvPr>
        </p:nvSpPr>
        <p:spPr>
          <a:xfrm>
            <a:off x="683774" y="2912965"/>
            <a:ext cx="6067727" cy="587191"/>
          </a:xfrm>
        </p:spPr>
        <p:txBody>
          <a:bodyPr>
            <a:normAutofit fontScale="90000"/>
          </a:bodyPr>
          <a:lstStyle/>
          <a:p>
            <a:pPr>
              <a:lnSpc>
                <a:spcPct val="100000"/>
              </a:lnSpc>
            </a:pPr>
            <a:r>
              <a:rPr lang="en-US" sz="6000">
                <a:ea typeface="+mj-lt"/>
                <a:cs typeface="+mj-lt"/>
              </a:rPr>
              <a:t>Thank you</a:t>
            </a:r>
          </a:p>
          <a:p>
            <a:endParaRPr lang="en-US" b="1">
              <a:cs typeface="Hind Light"/>
            </a:endParaRPr>
          </a:p>
        </p:txBody>
      </p:sp>
    </p:spTree>
    <p:extLst>
      <p:ext uri="{BB962C8B-B14F-4D97-AF65-F5344CB8AC3E}">
        <p14:creationId xmlns:p14="http://schemas.microsoft.com/office/powerpoint/2010/main" val="27325878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AEBC3D-4508-5049-A1E3-56729B5CFD00}"/>
              </a:ext>
            </a:extLst>
          </p:cNvPr>
          <p:cNvSpPr>
            <a:spLocks noGrp="1"/>
          </p:cNvSpPr>
          <p:nvPr>
            <p:ph type="sldNum" sz="quarter" idx="11"/>
          </p:nvPr>
        </p:nvSpPr>
        <p:spPr/>
        <p:txBody>
          <a:bodyPr/>
          <a:lstStyle/>
          <a:p>
            <a:fld id="{DBE5F007-28FD-B845-A833-24BC97E499D9}" type="slidenum">
              <a:rPr lang="uk-UA" altLang="en-US" smtClean="0"/>
              <a:pPr/>
              <a:t>6</a:t>
            </a:fld>
            <a:endParaRPr lang="uk-UA" altLang="en-US"/>
          </a:p>
        </p:txBody>
      </p:sp>
      <p:sp>
        <p:nvSpPr>
          <p:cNvPr id="3" name="Content Placeholder 2">
            <a:extLst>
              <a:ext uri="{FF2B5EF4-FFF2-40B4-BE49-F238E27FC236}">
                <a16:creationId xmlns:a16="http://schemas.microsoft.com/office/drawing/2014/main" id="{FCBE3295-DC1A-DD42-B39A-BEE4D8893968}"/>
              </a:ext>
            </a:extLst>
          </p:cNvPr>
          <p:cNvSpPr>
            <a:spLocks noGrp="1"/>
          </p:cNvSpPr>
          <p:nvPr>
            <p:ph sz="quarter" idx="12"/>
          </p:nvPr>
        </p:nvSpPr>
        <p:spPr>
          <a:xfrm>
            <a:off x="829881" y="1389380"/>
            <a:ext cx="10678827" cy="4451350"/>
          </a:xfrm>
        </p:spPr>
        <p:txBody>
          <a:bodyPr vert="horz" lIns="91440" tIns="45720" rIns="91440" bIns="45720" rtlCol="0" anchor="t">
            <a:normAutofit/>
          </a:bodyPr>
          <a:lstStyle/>
          <a:p>
            <a:r>
              <a:rPr lang="en-US" b="1" dirty="0">
                <a:solidFill>
                  <a:srgbClr val="878787"/>
                </a:solidFill>
                <a:cs typeface="Arial"/>
              </a:rPr>
              <a:t>Shutdowns</a:t>
            </a:r>
            <a:r>
              <a:rPr lang="en-US" dirty="0">
                <a:solidFill>
                  <a:srgbClr val="878787"/>
                </a:solidFill>
                <a:cs typeface="Arial"/>
              </a:rPr>
              <a:t>: Where do Internet Shutdowns take place and what is the economic cost?</a:t>
            </a:r>
          </a:p>
          <a:p>
            <a:endParaRPr lang="en-US" b="1" dirty="0">
              <a:cs typeface="Arial" panose="020B0604020202020204" pitchFamily="34" charset="0"/>
            </a:endParaRPr>
          </a:p>
          <a:p>
            <a:r>
              <a:rPr lang="en-US" b="1" dirty="0">
                <a:solidFill>
                  <a:srgbClr val="878787"/>
                </a:solidFill>
                <a:cs typeface="Arial"/>
              </a:rPr>
              <a:t>Technologies</a:t>
            </a:r>
            <a:r>
              <a:rPr lang="en-US" dirty="0">
                <a:solidFill>
                  <a:srgbClr val="878787"/>
                </a:solidFill>
                <a:cs typeface="Arial"/>
              </a:rPr>
              <a:t>: What is the state of deployment of technologies critical for the evolution of the Internet?</a:t>
            </a:r>
          </a:p>
          <a:p>
            <a:endParaRPr lang="en-US" dirty="0">
              <a:solidFill>
                <a:srgbClr val="878787"/>
              </a:solidFill>
              <a:cs typeface="Arial" panose="020B0604020202020204" pitchFamily="34" charset="0"/>
            </a:endParaRPr>
          </a:p>
          <a:p>
            <a:r>
              <a:rPr lang="en-US" b="1" dirty="0">
                <a:solidFill>
                  <a:srgbClr val="878787"/>
                </a:solidFill>
                <a:cs typeface="Arial" panose="020B0604020202020204" pitchFamily="34" charset="0"/>
              </a:rPr>
              <a:t>Concentration</a:t>
            </a:r>
            <a:r>
              <a:rPr lang="en-US" dirty="0">
                <a:solidFill>
                  <a:srgbClr val="878787"/>
                </a:solidFill>
                <a:cs typeface="Arial" panose="020B0604020202020204" pitchFamily="34" charset="0"/>
              </a:rPr>
              <a:t>: How much are services concentrated in the hands of a few?</a:t>
            </a:r>
          </a:p>
          <a:p>
            <a:endParaRPr lang="en-US" dirty="0">
              <a:cs typeface="Arial" panose="020B0604020202020204" pitchFamily="34" charset="0"/>
            </a:endParaRPr>
          </a:p>
          <a:p>
            <a:r>
              <a:rPr lang="en-US" b="1" dirty="0">
                <a:cs typeface="Arial"/>
              </a:rPr>
              <a:t>Resilience</a:t>
            </a:r>
            <a:r>
              <a:rPr lang="en-US" dirty="0">
                <a:cs typeface="Arial"/>
              </a:rPr>
              <a:t>: How robust is the Internet ecosystem?</a:t>
            </a:r>
          </a:p>
          <a:p>
            <a:endParaRPr lang="en-US" dirty="0">
              <a:cs typeface="Arial" panose="020B0604020202020204" pitchFamily="34" charset="0"/>
            </a:endParaRPr>
          </a:p>
          <a:p>
            <a:r>
              <a:rPr lang="en-US" b="1" dirty="0">
                <a:cs typeface="Arial" panose="020B0604020202020204" pitchFamily="34" charset="0"/>
              </a:rPr>
              <a:t>Country Reports</a:t>
            </a:r>
            <a:r>
              <a:rPr lang="en-US" dirty="0">
                <a:cs typeface="Arial" panose="020B0604020202020204" pitchFamily="34" charset="0"/>
              </a:rPr>
              <a:t>: Consolidate and illustrate critical Internet health metrics</a:t>
            </a:r>
          </a:p>
        </p:txBody>
      </p:sp>
      <p:sp>
        <p:nvSpPr>
          <p:cNvPr id="4" name="Title 3">
            <a:extLst>
              <a:ext uri="{FF2B5EF4-FFF2-40B4-BE49-F238E27FC236}">
                <a16:creationId xmlns:a16="http://schemas.microsoft.com/office/drawing/2014/main" id="{53CF7EE7-C928-474D-80DB-4B6726FBF668}"/>
              </a:ext>
            </a:extLst>
          </p:cNvPr>
          <p:cNvSpPr>
            <a:spLocks noGrp="1"/>
          </p:cNvSpPr>
          <p:nvPr>
            <p:ph type="title"/>
          </p:nvPr>
        </p:nvSpPr>
        <p:spPr/>
        <p:txBody>
          <a:bodyPr/>
          <a:lstStyle/>
          <a:p>
            <a:r>
              <a:rPr lang="en-US"/>
              <a:t>What I’ll cover today</a:t>
            </a:r>
          </a:p>
        </p:txBody>
      </p:sp>
    </p:spTree>
    <p:extLst>
      <p:ext uri="{BB962C8B-B14F-4D97-AF65-F5344CB8AC3E}">
        <p14:creationId xmlns:p14="http://schemas.microsoft.com/office/powerpoint/2010/main" val="39499217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348ADD-0415-1E40-79E7-CA7D788015A7}"/>
              </a:ext>
            </a:extLst>
          </p:cNvPr>
          <p:cNvSpPr>
            <a:spLocks noGrp="1"/>
          </p:cNvSpPr>
          <p:nvPr>
            <p:ph type="sldNum" sz="quarter" idx="11"/>
          </p:nvPr>
        </p:nvSpPr>
        <p:spPr/>
        <p:txBody>
          <a:bodyPr/>
          <a:lstStyle/>
          <a:p>
            <a:fld id="{DBE5F007-28FD-B845-A833-24BC97E499D9}" type="slidenum">
              <a:rPr lang="uk-UA" altLang="en-US" smtClean="0"/>
              <a:pPr/>
              <a:t>7</a:t>
            </a:fld>
            <a:endParaRPr lang="uk-UA" altLang="en-US">
              <a:solidFill>
                <a:schemeClr val="bg1"/>
              </a:solidFill>
            </a:endParaRPr>
          </a:p>
        </p:txBody>
      </p:sp>
      <p:sp>
        <p:nvSpPr>
          <p:cNvPr id="3" name="Content Placeholder 2">
            <a:extLst>
              <a:ext uri="{FF2B5EF4-FFF2-40B4-BE49-F238E27FC236}">
                <a16:creationId xmlns:a16="http://schemas.microsoft.com/office/drawing/2014/main" id="{2EBADEE1-8620-0B5A-55C7-6BF4F58EBA58}"/>
              </a:ext>
            </a:extLst>
          </p:cNvPr>
          <p:cNvSpPr>
            <a:spLocks noGrp="1"/>
          </p:cNvSpPr>
          <p:nvPr>
            <p:ph sz="quarter" idx="12"/>
          </p:nvPr>
        </p:nvSpPr>
        <p:spPr/>
        <p:txBody>
          <a:bodyPr/>
          <a:lstStyle/>
          <a:p>
            <a:r>
              <a:rPr lang="en-US" dirty="0">
                <a:cs typeface="Hind Medium"/>
              </a:rPr>
              <a:t>What's impacting the health of the Internet?</a:t>
            </a:r>
            <a:endParaRPr lang="en-US" dirty="0"/>
          </a:p>
        </p:txBody>
      </p:sp>
    </p:spTree>
    <p:extLst>
      <p:ext uri="{BB962C8B-B14F-4D97-AF65-F5344CB8AC3E}">
        <p14:creationId xmlns:p14="http://schemas.microsoft.com/office/powerpoint/2010/main" val="10383339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1D5BFD-EBCE-C469-3197-E0A23FADE2CC}"/>
              </a:ext>
            </a:extLst>
          </p:cNvPr>
          <p:cNvPicPr>
            <a:picLocks noChangeAspect="1"/>
          </p:cNvPicPr>
          <p:nvPr/>
        </p:nvPicPr>
        <p:blipFill>
          <a:blip r:embed="rId3"/>
          <a:stretch>
            <a:fillRect/>
          </a:stretch>
        </p:blipFill>
        <p:spPr>
          <a:xfrm>
            <a:off x="1043361" y="813057"/>
            <a:ext cx="10216310" cy="5673334"/>
          </a:xfrm>
          <a:prstGeom prst="rect">
            <a:avLst/>
          </a:prstGeom>
        </p:spPr>
      </p:pic>
      <p:sp>
        <p:nvSpPr>
          <p:cNvPr id="2" name="Slide Number Placeholder 1">
            <a:extLst>
              <a:ext uri="{FF2B5EF4-FFF2-40B4-BE49-F238E27FC236}">
                <a16:creationId xmlns:a16="http://schemas.microsoft.com/office/drawing/2014/main" id="{4CF8589A-7D49-4029-FD92-8160D69EF316}"/>
              </a:ext>
            </a:extLst>
          </p:cNvPr>
          <p:cNvSpPr>
            <a:spLocks noGrp="1"/>
          </p:cNvSpPr>
          <p:nvPr>
            <p:ph type="sldNum" sz="quarter" idx="11"/>
          </p:nvPr>
        </p:nvSpPr>
        <p:spPr/>
        <p:txBody>
          <a:bodyPr/>
          <a:lstStyle/>
          <a:p>
            <a:fld id="{DBE5F007-28FD-B845-A833-24BC97E499D9}" type="slidenum">
              <a:rPr lang="uk-UA" altLang="en-US" smtClean="0"/>
              <a:pPr/>
              <a:t>8</a:t>
            </a:fld>
            <a:endParaRPr lang="uk-UA" altLang="en-US">
              <a:solidFill>
                <a:schemeClr val="tx1"/>
              </a:solidFill>
            </a:endParaRPr>
          </a:p>
        </p:txBody>
      </p:sp>
      <p:sp>
        <p:nvSpPr>
          <p:cNvPr id="3" name="Title 2">
            <a:extLst>
              <a:ext uri="{FF2B5EF4-FFF2-40B4-BE49-F238E27FC236}">
                <a16:creationId xmlns:a16="http://schemas.microsoft.com/office/drawing/2014/main" id="{245F748C-B659-824E-77D1-A06E17F767DD}"/>
              </a:ext>
            </a:extLst>
          </p:cNvPr>
          <p:cNvSpPr>
            <a:spLocks noGrp="1"/>
          </p:cNvSpPr>
          <p:nvPr>
            <p:ph type="title"/>
          </p:nvPr>
        </p:nvSpPr>
        <p:spPr/>
        <p:txBody>
          <a:bodyPr/>
          <a:lstStyle/>
          <a:p>
            <a:r>
              <a:rPr lang="en-US" dirty="0"/>
              <a:t>Where to start</a:t>
            </a:r>
          </a:p>
        </p:txBody>
      </p:sp>
    </p:spTree>
    <p:extLst>
      <p:ext uri="{BB962C8B-B14F-4D97-AF65-F5344CB8AC3E}">
        <p14:creationId xmlns:p14="http://schemas.microsoft.com/office/powerpoint/2010/main" val="22624487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7402A9-A0D7-636C-A59F-CC850168C2ED}"/>
              </a:ext>
            </a:extLst>
          </p:cNvPr>
          <p:cNvPicPr>
            <a:picLocks noChangeAspect="1"/>
          </p:cNvPicPr>
          <p:nvPr/>
        </p:nvPicPr>
        <p:blipFill>
          <a:blip r:embed="rId3"/>
          <a:stretch>
            <a:fillRect/>
          </a:stretch>
        </p:blipFill>
        <p:spPr>
          <a:xfrm>
            <a:off x="1043361" y="793916"/>
            <a:ext cx="10216310" cy="5673334"/>
          </a:xfrm>
          <a:prstGeom prst="rect">
            <a:avLst/>
          </a:prstGeom>
        </p:spPr>
      </p:pic>
      <p:sp>
        <p:nvSpPr>
          <p:cNvPr id="2" name="Slide Number Placeholder 1">
            <a:extLst>
              <a:ext uri="{FF2B5EF4-FFF2-40B4-BE49-F238E27FC236}">
                <a16:creationId xmlns:a16="http://schemas.microsoft.com/office/drawing/2014/main" id="{4CF8589A-7D49-4029-FD92-8160D69EF316}"/>
              </a:ext>
            </a:extLst>
          </p:cNvPr>
          <p:cNvSpPr>
            <a:spLocks noGrp="1"/>
          </p:cNvSpPr>
          <p:nvPr>
            <p:ph type="sldNum" sz="quarter" idx="11"/>
          </p:nvPr>
        </p:nvSpPr>
        <p:spPr/>
        <p:txBody>
          <a:bodyPr/>
          <a:lstStyle/>
          <a:p>
            <a:fld id="{DBE5F007-28FD-B845-A833-24BC97E499D9}" type="slidenum">
              <a:rPr lang="uk-UA" altLang="en-US" smtClean="0"/>
              <a:pPr/>
              <a:t>9</a:t>
            </a:fld>
            <a:endParaRPr lang="uk-UA" altLang="en-US">
              <a:solidFill>
                <a:schemeClr val="tx1"/>
              </a:solidFill>
            </a:endParaRPr>
          </a:p>
        </p:txBody>
      </p:sp>
      <p:sp>
        <p:nvSpPr>
          <p:cNvPr id="3" name="Title 2">
            <a:extLst>
              <a:ext uri="{FF2B5EF4-FFF2-40B4-BE49-F238E27FC236}">
                <a16:creationId xmlns:a16="http://schemas.microsoft.com/office/drawing/2014/main" id="{245F748C-B659-824E-77D1-A06E17F767DD}"/>
              </a:ext>
            </a:extLst>
          </p:cNvPr>
          <p:cNvSpPr>
            <a:spLocks noGrp="1"/>
          </p:cNvSpPr>
          <p:nvPr>
            <p:ph type="title"/>
          </p:nvPr>
        </p:nvSpPr>
        <p:spPr/>
        <p:txBody>
          <a:bodyPr/>
          <a:lstStyle/>
          <a:p>
            <a:r>
              <a:rPr lang="en-US" dirty="0"/>
              <a:t>Where to start</a:t>
            </a:r>
          </a:p>
        </p:txBody>
      </p:sp>
    </p:spTree>
    <p:extLst>
      <p:ext uri="{BB962C8B-B14F-4D97-AF65-F5344CB8AC3E}">
        <p14:creationId xmlns:p14="http://schemas.microsoft.com/office/powerpoint/2010/main" val="1846196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2022 ISOC">
  <a:themeElements>
    <a:clrScheme name="01-ISOC-Blue">
      <a:dk1>
        <a:srgbClr val="0C1C2C"/>
      </a:dk1>
      <a:lt1>
        <a:srgbClr val="EEF2EC"/>
      </a:lt1>
      <a:dk2>
        <a:srgbClr val="3A82E4"/>
      </a:dk2>
      <a:lt2>
        <a:srgbClr val="DEDAD0"/>
      </a:lt2>
      <a:accent1>
        <a:srgbClr val="24366E"/>
      </a:accent1>
      <a:accent2>
        <a:srgbClr val="3A82E4"/>
      </a:accent2>
      <a:accent3>
        <a:srgbClr val="40B2A4"/>
      </a:accent3>
      <a:accent4>
        <a:srgbClr val="7E245C"/>
      </a:accent4>
      <a:accent5>
        <a:srgbClr val="D25238"/>
      </a:accent5>
      <a:accent6>
        <a:srgbClr val="EECA4A"/>
      </a:accent6>
      <a:hlink>
        <a:srgbClr val="0C1C2C"/>
      </a:hlink>
      <a:folHlink>
        <a:srgbClr val="0C1C2C"/>
      </a:folHlink>
    </a:clrScheme>
    <a:fontScheme name="Office 2">
      <a:majorFont>
        <a:latin typeface="Hind Light"/>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Hind Light"/>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5" id="{6B19B41D-D214-694C-A8DC-70C0B086D75D}" vid="{B9561870-D3A5-5542-820A-22728252C8A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2022 ISOC</Template>
  <TotalTime>4906</TotalTime>
  <Words>4976</Words>
  <Application>Microsoft Macintosh PowerPoint</Application>
  <PresentationFormat>Widescreen</PresentationFormat>
  <Paragraphs>449</Paragraphs>
  <Slides>56</Slides>
  <Notes>55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56</vt:i4>
      </vt:variant>
    </vt:vector>
  </HeadingPairs>
  <TitlesOfParts>
    <vt:vector size="65" baseType="lpstr">
      <vt:lpstr>ＭＳ Ｐゴシック</vt:lpstr>
      <vt:lpstr>Arial</vt:lpstr>
      <vt:lpstr>Arial,Sans-Serif</vt:lpstr>
      <vt:lpstr>Calibri</vt:lpstr>
      <vt:lpstr>Hind Light</vt:lpstr>
      <vt:lpstr>Hind Medium</vt:lpstr>
      <vt:lpstr>Hind Regular</vt:lpstr>
      <vt:lpstr>Symbol</vt:lpstr>
      <vt:lpstr>2022 ISOC</vt:lpstr>
      <vt:lpstr>Indexing Internet Resilience in Central Asia</vt:lpstr>
      <vt:lpstr>What We'll Discuss Today </vt:lpstr>
      <vt:lpstr>PowerPoint Presentation</vt:lpstr>
      <vt:lpstr>Pulse Data Partners </vt:lpstr>
      <vt:lpstr>Pulse tracks</vt:lpstr>
      <vt:lpstr>What I’ll cover today</vt:lpstr>
      <vt:lpstr>PowerPoint Presentation</vt:lpstr>
      <vt:lpstr>Where to start</vt:lpstr>
      <vt:lpstr>Where to start</vt:lpstr>
      <vt:lpstr>Resilience</vt:lpstr>
      <vt:lpstr>The Internet Resiliency Index (IRI)</vt:lpstr>
      <vt:lpstr>Types of indicators</vt:lpstr>
      <vt:lpstr>Types of indicators</vt:lpstr>
      <vt:lpstr>Internet Resilience — Globally </vt:lpstr>
      <vt:lpstr>Overall Internet Resilience — By Region </vt:lpstr>
      <vt:lpstr>PowerPoint Presentation</vt:lpstr>
      <vt:lpstr>Overall Internet Resilience — Central Asia </vt:lpstr>
      <vt:lpstr>Uzbekistan – Internet Resilience Index </vt:lpstr>
      <vt:lpstr>Kyrgyzstan – Internet Resilience Index </vt:lpstr>
      <vt:lpstr>Tajikistan – Internet Resilience Index </vt:lpstr>
      <vt:lpstr>Turkmenistan – Internet Resilience Index </vt:lpstr>
      <vt:lpstr>Kazakhstan – Internet Resilience Index </vt:lpstr>
      <vt:lpstr>Comparison of Overall/Pillar scores </vt:lpstr>
      <vt:lpstr>Open Internet Environment, Kazakhstan </vt:lpstr>
      <vt:lpstr>Open Internet Environment, Kazakhstan </vt:lpstr>
      <vt:lpstr>Not if, but when</vt:lpstr>
      <vt:lpstr>Globally Connected Infrastructure​</vt:lpstr>
      <vt:lpstr>Globally Connected Infrastructure​</vt:lpstr>
      <vt:lpstr>Traffic localization</vt:lpstr>
      <vt:lpstr>Traffic localization</vt:lpstr>
      <vt:lpstr>Enabling Technologies</vt:lpstr>
      <vt:lpstr>Local vs External Content</vt:lpstr>
      <vt:lpstr>Traffic localization</vt:lpstr>
      <vt:lpstr>Traffic localization – domain count</vt:lpstr>
      <vt:lpstr>50/50 Vision</vt:lpstr>
      <vt:lpstr>Secure and Trustworthy Internet​</vt:lpstr>
      <vt:lpstr>Secure and Trustworthy Internet​</vt:lpstr>
      <vt:lpstr>PowerPoint Presentation</vt:lpstr>
      <vt:lpstr>Limitations</vt:lpstr>
      <vt:lpstr>Where to start</vt:lpstr>
      <vt:lpstr>PowerPoint Presentation</vt:lpstr>
      <vt:lpstr>PowerPoint Presentation</vt:lpstr>
      <vt:lpstr>Kazakhstan – Exit Points</vt:lpstr>
      <vt:lpstr>Kyrgyzstan– Exit Points</vt:lpstr>
      <vt:lpstr>Tajikistan</vt:lpstr>
      <vt:lpstr>Turkmenistan– Exit Points</vt:lpstr>
      <vt:lpstr>Turkmenistan– Exit Points</vt:lpstr>
      <vt:lpstr>PowerPoint Presentation</vt:lpstr>
      <vt:lpstr>Ukraine – Exit Points</vt:lpstr>
      <vt:lpstr>Ukraine– Internet Resilience Index </vt:lpstr>
      <vt:lpstr>Ukraine – IPv4 and v6 Interconnection (APNIC REx)</vt:lpstr>
      <vt:lpstr>Ukraine – ASN Dependency (IIJ Internet Health Report)</vt:lpstr>
      <vt:lpstr>PowerPoint Presentation</vt:lpstr>
      <vt:lpstr> Advocating for a healthy Internet</vt:lpstr>
      <vt:lpstr>Subscribe, Review, Contribute</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Pulse Perspective on the APAC Region</dc:title>
  <dc:creator>Olaf Kolkman</dc:creator>
  <cp:lastModifiedBy>Robbie Mitchell</cp:lastModifiedBy>
  <cp:revision>577</cp:revision>
  <cp:lastPrinted>2016-06-14T17:50:38Z</cp:lastPrinted>
  <dcterms:created xsi:type="dcterms:W3CDTF">2023-03-24T06:11:07Z</dcterms:created>
  <dcterms:modified xsi:type="dcterms:W3CDTF">2024-05-27T13:46:24Z</dcterms:modified>
</cp:coreProperties>
</file>