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256" r:id="rId5"/>
    <p:sldId id="285" r:id="rId6"/>
    <p:sldId id="297" r:id="rId7"/>
    <p:sldId id="278" r:id="rId8"/>
    <p:sldId id="260" r:id="rId9"/>
  </p:sldIdLst>
  <p:sldSz cx="12192000" cy="6858000"/>
  <p:notesSz cx="6761163" cy="9942513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820F4B"/>
    <a:srgbClr val="FF0066"/>
    <a:srgbClr val="2AC4E5"/>
    <a:srgbClr val="00FA00"/>
    <a:srgbClr val="9966FF"/>
    <a:srgbClr val="CC0000"/>
    <a:srgbClr val="151F8B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86" autoAdjust="0"/>
    <p:restoredTop sz="94648" autoAdjust="0"/>
  </p:normalViewPr>
  <p:slideViewPr>
    <p:cSldViewPr snapToGrid="0">
      <p:cViewPr varScale="1">
        <p:scale>
          <a:sx n="108" d="100"/>
          <a:sy n="108" d="100"/>
        </p:scale>
        <p:origin x="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6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19.09.2023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19.09.2023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3159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8984" y="3855308"/>
            <a:ext cx="5843716" cy="57706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3286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86107" y="3818238"/>
            <a:ext cx="5964236" cy="4881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73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738" y="260350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11966" y="3781168"/>
            <a:ext cx="5964237" cy="4918531"/>
          </a:xfrm>
        </p:spPr>
        <p:txBody>
          <a:bodyPr/>
          <a:lstStyle/>
          <a:p>
            <a:r>
              <a:rPr lang="ru-RU" dirty="0"/>
              <a:t>Национальный оператор связи Кыргызстана</a:t>
            </a:r>
          </a:p>
          <a:p>
            <a:r>
              <a:rPr lang="ru-RU" u="sng" dirty="0"/>
              <a:t>НАША миссия</a:t>
            </a:r>
            <a:r>
              <a:rPr lang="ru-RU" dirty="0"/>
              <a:t>: </a:t>
            </a:r>
          </a:p>
          <a:p>
            <a:r>
              <a:rPr lang="ru-RU" dirty="0"/>
              <a:t>способствовать развитию информационного общества в Кыргызстане. </a:t>
            </a:r>
            <a:r>
              <a:rPr lang="ru-RU" u="sng" dirty="0"/>
              <a:t>Основная цель компании: </a:t>
            </a:r>
          </a:p>
          <a:p>
            <a:r>
              <a:rPr lang="ru-RU" dirty="0"/>
              <a:t>сделать так, чтобы каждый ГРАЖДАНИН Кыргызстана имел возможность общаться со всем миром, где бы он ни находился на территории своей страны.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 err="1"/>
              <a:t>Кыргызстандын</a:t>
            </a:r>
            <a:r>
              <a:rPr lang="ru-RU" b="1" dirty="0"/>
              <a:t> </a:t>
            </a:r>
            <a:r>
              <a:rPr lang="ru-RU" b="1" dirty="0" err="1"/>
              <a:t>улуттук</a:t>
            </a:r>
            <a:r>
              <a:rPr lang="ru-RU" b="1" dirty="0"/>
              <a:t> </a:t>
            </a:r>
            <a:r>
              <a:rPr lang="ru-RU" b="1" dirty="0" err="1"/>
              <a:t>байланыш</a:t>
            </a:r>
            <a:r>
              <a:rPr lang="ru-RU" b="1" dirty="0"/>
              <a:t> оператору</a:t>
            </a:r>
          </a:p>
          <a:p>
            <a:br>
              <a:rPr lang="ru-RU" dirty="0"/>
            </a:br>
            <a:r>
              <a:rPr lang="ru-RU" b="1" u="sng" dirty="0"/>
              <a:t>БИЗДИН миссия: </a:t>
            </a:r>
            <a:br>
              <a:rPr lang="ru-RU" dirty="0"/>
            </a:br>
            <a:r>
              <a:rPr lang="ru-RU" b="1" dirty="0" err="1"/>
              <a:t>Кыргызстандагы</a:t>
            </a:r>
            <a:r>
              <a:rPr lang="ru-RU" b="1" dirty="0"/>
              <a:t> </a:t>
            </a:r>
            <a:r>
              <a:rPr lang="ru-RU" b="1" dirty="0" err="1"/>
              <a:t>маалыматтык</a:t>
            </a:r>
            <a:r>
              <a:rPr lang="ru-RU" b="1" dirty="0"/>
              <a:t> </a:t>
            </a:r>
            <a:r>
              <a:rPr lang="ru-RU" b="1" dirty="0" err="1"/>
              <a:t>коомдун</a:t>
            </a:r>
            <a:r>
              <a:rPr lang="ru-RU" b="1" dirty="0"/>
              <a:t> </a:t>
            </a:r>
            <a:r>
              <a:rPr lang="ru-RU" b="1" dirty="0" err="1"/>
              <a:t>өнүгүшүнө</a:t>
            </a:r>
            <a:r>
              <a:rPr lang="ru-RU" b="1" dirty="0"/>
              <a:t> </a:t>
            </a:r>
            <a:r>
              <a:rPr lang="ru-RU" b="1" dirty="0" err="1"/>
              <a:t>салым</a:t>
            </a:r>
            <a:r>
              <a:rPr lang="ru-RU" b="1" dirty="0"/>
              <a:t> </a:t>
            </a:r>
            <a:r>
              <a:rPr lang="ru-RU" b="1" dirty="0" err="1"/>
              <a:t>кошуу</a:t>
            </a:r>
            <a:r>
              <a:rPr lang="ru-RU" b="1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b="1" u="sng" dirty="0" err="1"/>
              <a:t>Компаниянын</a:t>
            </a:r>
            <a:r>
              <a:rPr lang="ru-RU" b="1" u="sng" dirty="0"/>
              <a:t> </a:t>
            </a:r>
            <a:r>
              <a:rPr lang="ru-RU" b="1" u="sng" dirty="0" err="1"/>
              <a:t>негизги</a:t>
            </a:r>
            <a:r>
              <a:rPr lang="ru-RU" b="1" u="sng" dirty="0"/>
              <a:t> </a:t>
            </a:r>
            <a:r>
              <a:rPr lang="ru-RU" b="1" u="sng" dirty="0" err="1"/>
              <a:t>максаты</a:t>
            </a:r>
            <a:r>
              <a:rPr lang="ru-RU" b="1" u="sng" dirty="0"/>
              <a:t>:</a:t>
            </a:r>
            <a:br>
              <a:rPr lang="ru-RU" dirty="0"/>
            </a:br>
            <a:r>
              <a:rPr lang="ru-RU" b="1" dirty="0" err="1"/>
              <a:t>Кыргызстандын</a:t>
            </a:r>
            <a:r>
              <a:rPr lang="ru-RU" b="1" dirty="0"/>
              <a:t> ар </a:t>
            </a:r>
            <a:r>
              <a:rPr lang="ru-RU" b="1" dirty="0" err="1"/>
              <a:t>бир</a:t>
            </a:r>
            <a:r>
              <a:rPr lang="ru-RU" b="1" dirty="0"/>
              <a:t> ЖАРАНЫ </a:t>
            </a:r>
            <a:r>
              <a:rPr lang="ru-RU" b="1" dirty="0" err="1"/>
              <a:t>өзүнүн</a:t>
            </a:r>
            <a:r>
              <a:rPr lang="ru-RU" b="1" dirty="0"/>
              <a:t> </a:t>
            </a:r>
            <a:r>
              <a:rPr lang="ru-RU" b="1" dirty="0" err="1"/>
              <a:t>аймагында</a:t>
            </a:r>
            <a:r>
              <a:rPr lang="ru-RU" b="1" dirty="0"/>
              <a:t> </a:t>
            </a:r>
            <a:r>
              <a:rPr lang="ru-RU" b="1" dirty="0" err="1"/>
              <a:t>кайсыл</a:t>
            </a:r>
            <a:r>
              <a:rPr lang="ru-RU" b="1" dirty="0"/>
              <a:t> </a:t>
            </a:r>
            <a:r>
              <a:rPr lang="ru-RU" b="1" dirty="0" err="1"/>
              <a:t>жерде</a:t>
            </a:r>
            <a:r>
              <a:rPr lang="ru-RU" b="1" dirty="0"/>
              <a:t> </a:t>
            </a:r>
            <a:r>
              <a:rPr lang="ru-RU" b="1" dirty="0" err="1"/>
              <a:t>болбосун</a:t>
            </a:r>
            <a:r>
              <a:rPr lang="ru-RU" b="1" dirty="0"/>
              <a:t>, </a:t>
            </a:r>
            <a:r>
              <a:rPr lang="ru-RU" b="1" dirty="0" err="1"/>
              <a:t>бүт</a:t>
            </a:r>
            <a:r>
              <a:rPr lang="ru-RU" b="1" dirty="0"/>
              <a:t> </a:t>
            </a:r>
            <a:r>
              <a:rPr lang="ru-RU" b="1" dirty="0" err="1"/>
              <a:t>дүйнө</a:t>
            </a:r>
            <a:r>
              <a:rPr lang="ru-RU" b="1" dirty="0"/>
              <a:t> </a:t>
            </a:r>
            <a:r>
              <a:rPr lang="ru-RU" b="1" dirty="0" err="1"/>
              <a:t>менен</a:t>
            </a:r>
            <a:r>
              <a:rPr lang="ru-RU" b="1" dirty="0"/>
              <a:t> </a:t>
            </a:r>
            <a:r>
              <a:rPr lang="ru-RU" b="1" dirty="0" err="1"/>
              <a:t>баарлашуу</a:t>
            </a:r>
            <a:r>
              <a:rPr lang="ru-RU" b="1" dirty="0"/>
              <a:t> </a:t>
            </a:r>
            <a:r>
              <a:rPr lang="ru-RU" b="1" dirty="0" err="1"/>
              <a:t>мүмкүнчүлүгүнө</a:t>
            </a:r>
            <a:r>
              <a:rPr lang="ru-RU" b="1" dirty="0"/>
              <a:t> </a:t>
            </a:r>
            <a:r>
              <a:rPr lang="ru-RU" b="1" dirty="0" err="1"/>
              <a:t>ээ</a:t>
            </a:r>
            <a:r>
              <a:rPr lang="ru-RU" b="1" dirty="0"/>
              <a:t> </a:t>
            </a:r>
            <a:r>
              <a:rPr lang="ru-RU" b="1" dirty="0" err="1"/>
              <a:t>болушун</a:t>
            </a:r>
            <a:r>
              <a:rPr lang="ru-RU" b="1" dirty="0"/>
              <a:t> </a:t>
            </a:r>
            <a:r>
              <a:rPr lang="ru-RU" b="1" dirty="0" err="1"/>
              <a:t>камсыздоо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26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05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19.09.2023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32"/>
            <a:ext cx="12192000" cy="685800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54" y="4714503"/>
            <a:ext cx="11298933" cy="1151579"/>
          </a:xfrm>
        </p:spPr>
        <p:txBody>
          <a:bodyPr rtlCol="0">
            <a:noAutofit/>
          </a:bodyPr>
          <a:lstStyle/>
          <a:p>
            <a:pPr lvl="0" indent="45720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РАЗВИТИЕ </a:t>
            </a:r>
            <a:r>
              <a:rPr lang="ru-RU" sz="40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ИНТЕРНЕТа</a:t>
            </a:r>
            <a:r>
              <a:rPr lang="ru-RU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В КЫРГЫЗСТАНЕ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81" y="776409"/>
            <a:ext cx="10058400" cy="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79" y="796928"/>
            <a:ext cx="11029616" cy="78869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  <a:t>НЕМНОГО ФАКТОВ о </a:t>
            </a:r>
            <a:r>
              <a:rPr lang="ru-RU" b="1" i="1" dirty="0" err="1">
                <a:latin typeface="Open Sans SemiBold"/>
                <a:ea typeface="Open Sans SemiBold"/>
                <a:cs typeface="Open Sans SemiBold"/>
                <a:sym typeface="Open Sans SemiBold"/>
              </a:rPr>
              <a:t>кыргызстане</a:t>
            </a:r>
            <a:r>
              <a:rPr lang="ru-RU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  <a:t>…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3" t="8484" r="12197" b="19596"/>
          <a:stretch/>
        </p:blipFill>
        <p:spPr>
          <a:xfrm>
            <a:off x="1353820" y="1842842"/>
            <a:ext cx="9484360" cy="4680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3005" y="5473532"/>
            <a:ext cx="108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FF2FE"/>
                </a:solidFill>
              </a:rPr>
              <a:t>Баткен</a:t>
            </a:r>
          </a:p>
          <a:p>
            <a:r>
              <a:rPr lang="ru-RU" dirty="0">
                <a:solidFill>
                  <a:srgbClr val="CFF2FE"/>
                </a:solidFill>
              </a:rPr>
              <a:t>облусу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55587" y="278159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538,4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97826" y="423742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308,4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91255" y="578651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1 460,4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97882" y="56120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570,9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4120" y="3906765"/>
            <a:ext cx="94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1 311,0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5719" y="279347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273,5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0543" y="1901840"/>
            <a:ext cx="1209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45,0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БИШКЕК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616606-EAC5-8374-A41A-A8D59C8E8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95" y="76124"/>
            <a:ext cx="33528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4AC7C-51A2-230D-4987-CE6053FCBD5D}"/>
              </a:ext>
            </a:extLst>
          </p:cNvPr>
          <p:cNvSpPr txBox="1"/>
          <p:nvPr/>
        </p:nvSpPr>
        <p:spPr>
          <a:xfrm>
            <a:off x="5325700" y="283099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1 068,7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EAE35-154E-8B4D-CCBA-A53E0981A2E2}"/>
              </a:ext>
            </a:extLst>
          </p:cNvPr>
          <p:cNvSpPr txBox="1"/>
          <p:nvPr/>
        </p:nvSpPr>
        <p:spPr>
          <a:xfrm>
            <a:off x="4490271" y="4708139"/>
            <a:ext cx="82586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361,3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245F6-6F7A-9D1D-39DD-F5C2BA650495}"/>
              </a:ext>
            </a:extLst>
          </p:cNvPr>
          <p:cNvSpPr txBox="1"/>
          <p:nvPr/>
        </p:nvSpPr>
        <p:spPr>
          <a:xfrm>
            <a:off x="456210" y="2086506"/>
            <a:ext cx="268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Население КР- 7 037,6: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K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ородское – 2 453,7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K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ельское – 4 583,9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8BFA5-CE90-2717-849D-342406B023F0}"/>
              </a:ext>
            </a:extLst>
          </p:cNvPr>
          <p:cNvSpPr txBox="1"/>
          <p:nvPr/>
        </p:nvSpPr>
        <p:spPr>
          <a:xfrm>
            <a:off x="7982797" y="5414741"/>
            <a:ext cx="3833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Общая протяжённость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ВОЛС</a:t>
            </a:r>
          </a:p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Кыргызтелекома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r>
              <a:rPr lang="ru-RU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составляет более 10 000 км</a:t>
            </a:r>
          </a:p>
        </p:txBody>
      </p:sp>
    </p:spTree>
    <p:extLst>
      <p:ext uri="{BB962C8B-B14F-4D97-AF65-F5344CB8AC3E}">
        <p14:creationId xmlns:p14="http://schemas.microsoft.com/office/powerpoint/2010/main" val="157878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31" y="367576"/>
            <a:ext cx="6974113" cy="61408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429" y="1563432"/>
            <a:ext cx="11292115" cy="516394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	национальный оператор связи Кыргызстана</a:t>
            </a:r>
            <a:br>
              <a:rPr lang="ru-RU" sz="3200" cap="none" dirty="0"/>
            </a:br>
            <a:br>
              <a:rPr lang="ru-RU" sz="3200" cap="none" dirty="0"/>
            </a:br>
            <a:r>
              <a:rPr lang="ru-RU" sz="3200" b="1" u="sng" dirty="0"/>
              <a:t>Наша миссия: </a:t>
            </a:r>
            <a:br>
              <a:rPr lang="ru-RU" sz="3200" dirty="0"/>
            </a:br>
            <a:r>
              <a:rPr lang="ru-RU" sz="3200" b="1" dirty="0"/>
              <a:t>Способствовать развитию информационного общества в Кыргызстане.</a:t>
            </a:r>
            <a:br>
              <a:rPr lang="ru-RU" sz="3200" dirty="0"/>
            </a:br>
            <a:br>
              <a:rPr lang="ru-RU" sz="3200" dirty="0"/>
            </a:br>
            <a:r>
              <a:rPr lang="ru-RU" sz="3200" b="1" u="sng" dirty="0"/>
              <a:t>Основная цель компании: </a:t>
            </a:r>
            <a:br>
              <a:rPr lang="ru-RU" sz="3200" dirty="0"/>
            </a:br>
            <a:r>
              <a:rPr lang="ru-RU" sz="3200" b="1" dirty="0"/>
              <a:t>Добиться того, чтобы каждый житель Кыргызстана, в какой бы точке его территории он не находился, имел возможность общаться со всем миром. </a:t>
            </a:r>
            <a:br>
              <a:rPr lang="ru-RU" sz="3200" dirty="0"/>
            </a:br>
            <a:endParaRPr lang="ru-RU" sz="3200" cap="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1706" y="6351854"/>
            <a:ext cx="10051608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scene3d>
            <a:camera prst="orthographicFront"/>
            <a:lightRig rig="soft" dir="t">
              <a:rot lat="0" lon="0" rev="15600000"/>
            </a:lightRig>
          </a:scene3d>
          <a:sp3d prstMaterial="translucentPowder"/>
        </p:spPr>
        <p:txBody>
          <a:bodyPr wrap="square" lIns="91440" tIns="45720" rIns="91440" bIns="45720">
            <a:spAutoFit/>
            <a:sp3d extrusionH="57150" prstMaterial="softEdge">
              <a:bevelT w="25400" h="38100" prst="divot"/>
            </a:sp3d>
          </a:bodyPr>
          <a:lstStyle/>
          <a:p>
            <a:pPr algn="ctr"/>
            <a:r>
              <a:rPr lang="ru-RU" sz="3200" b="1" dirty="0">
                <a:ln/>
                <a:gradFill>
                  <a:gsLst>
                    <a:gs pos="0">
                      <a:srgbClr val="7D185E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141431"/>
                    </a:gs>
                  </a:gsLst>
                  <a:lin ang="5400000" scaled="1"/>
                </a:gradFill>
              </a:rPr>
              <a:t>ВМЕСТЕ В ЦИФРОВОЕ БУДУЩЕЕ!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43318" y="1311954"/>
            <a:ext cx="8794375" cy="3891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/>
              <a:t>	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7" y="195704"/>
            <a:ext cx="6974113" cy="6140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0650" y="5936621"/>
            <a:ext cx="10051608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reflection stA="45000" endPos="1000" dist="50800" dir="5400000" sy="-100000" algn="bl" rotWithShape="0"/>
          </a:effectLst>
          <a:scene3d>
            <a:camera prst="orthographicFront"/>
            <a:lightRig rig="soft" dir="t">
              <a:rot lat="0" lon="0" rev="15600000"/>
            </a:lightRig>
          </a:scene3d>
          <a:sp3d prstMaterial="translucentPowder"/>
        </p:spPr>
        <p:txBody>
          <a:bodyPr wrap="square" lIns="91440" tIns="45720" rIns="91440" bIns="45720">
            <a:spAutoFit/>
            <a:sp3d extrusionH="57150" prstMaterial="softEdge">
              <a:bevelT w="25400" h="38100" prst="divot"/>
            </a:sp3d>
          </a:bodyPr>
          <a:lstStyle/>
          <a:p>
            <a:pPr algn="ctr"/>
            <a:r>
              <a:rPr lang="ru-RU" sz="3200" b="1" dirty="0">
                <a:ln/>
                <a:gradFill>
                  <a:gsLst>
                    <a:gs pos="0">
                      <a:srgbClr val="7D185E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141431"/>
                    </a:gs>
                  </a:gsLst>
                  <a:lin ang="5400000" scaled="1"/>
                </a:gradFill>
              </a:rPr>
              <a:t>ВМЕСТЕ В ЦИФРОВОЕ БУДУЩЕЕ!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1BDE9-657B-F6E2-0485-34ED07F6994E}"/>
              </a:ext>
            </a:extLst>
          </p:cNvPr>
          <p:cNvSpPr txBox="1"/>
          <p:nvPr/>
        </p:nvSpPr>
        <p:spPr>
          <a:xfrm>
            <a:off x="522150" y="1563432"/>
            <a:ext cx="11357794" cy="5002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KG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орядка 70 интернет провайдеров, оказывающих услуги передачи данных</a:t>
            </a:r>
            <a:endParaRPr lang="en-GB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общей сложности около 5,7 млн. абонентов, из них 88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-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пользователи мобильного интернета</a:t>
            </a:r>
            <a:endParaRPr lang="en-GB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KG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окрытие ВОЛС порядка 82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страны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пропускная способность трансграничных стыков более 1 </a:t>
            </a:r>
            <a:r>
              <a:rPr lang="en-GB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Tbps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 100 префиксов 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IPV4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КР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 50 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Кыргызтелеком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порядка 10 префиксов 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IPV4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GB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4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24603" r="15218" b="15714"/>
          <a:stretch/>
        </p:blipFill>
        <p:spPr>
          <a:xfrm>
            <a:off x="1801586" y="1797674"/>
            <a:ext cx="8458200" cy="5060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78" y="598714"/>
            <a:ext cx="11029616" cy="10954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100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  <a:t>ПРОЕКТ «</a:t>
            </a:r>
            <a:r>
              <a:rPr lang="en-US" sz="3100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  <a:t>DIGITAL-CASA</a:t>
            </a:r>
            <a:r>
              <a:rPr lang="ru-RU" sz="3100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  <a:t>»</a:t>
            </a:r>
            <a:r>
              <a:rPr lang="en-US" sz="3100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ru-RU" sz="3100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  <a:t>-КЫРГЫЗСКАЯ РЕСПУБЛИКА</a:t>
            </a:r>
            <a:br>
              <a:rPr lang="ru-RU" sz="3100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ru-RU" sz="2400" b="1" i="1" dirty="0">
                <a:latin typeface="Open Sans SemiBold"/>
                <a:ea typeface="Open Sans SemiBold"/>
                <a:cs typeface="Open Sans SemiBold"/>
                <a:sym typeface="Open Sans SemiBold"/>
              </a:rPr>
              <a:t>ВОЛОКОННО-ОПТИЧЕСКИЕ ЛИНИИ СВЯЗИ</a:t>
            </a:r>
            <a:endParaRPr lang="ru-RU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42" y="76124"/>
            <a:ext cx="3352800" cy="4191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7145" y="2063908"/>
            <a:ext cx="2797959" cy="13261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Open Sans"/>
              </a:rPr>
              <a:t>По проекту запланировано </a:t>
            </a:r>
            <a:r>
              <a:rPr lang="en-GB" sz="1600" b="1" dirty="0" err="1">
                <a:solidFill>
                  <a:schemeClr val="accent1"/>
                </a:solidFill>
                <a:latin typeface="Open Sans"/>
              </a:rPr>
              <a:t>PoP’s</a:t>
            </a:r>
            <a:r>
              <a:rPr lang="en-GB" sz="1600" b="1" dirty="0">
                <a:solidFill>
                  <a:schemeClr val="accent1"/>
                </a:solidFill>
                <a:latin typeface="Open Sans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Open Sans"/>
              </a:rPr>
              <a:t>22</a:t>
            </a:r>
            <a:r>
              <a:rPr lang="en-GB" sz="1600" b="1" dirty="0">
                <a:solidFill>
                  <a:schemeClr val="accent1"/>
                </a:solidFill>
                <a:latin typeface="Open Sans"/>
              </a:rPr>
              <a:t>: </a:t>
            </a:r>
            <a:r>
              <a:rPr lang="ru-RU" sz="1600" b="1" dirty="0">
                <a:solidFill>
                  <a:schemeClr val="accent1"/>
                </a:solidFill>
                <a:latin typeface="Open Sans"/>
              </a:rPr>
              <a:t>будет организовано 48</a:t>
            </a:r>
          </a:p>
        </p:txBody>
      </p:sp>
      <p:pic>
        <p:nvPicPr>
          <p:cNvPr id="12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5652" y="5614877"/>
            <a:ext cx="3258193" cy="116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47145" y="4080701"/>
            <a:ext cx="2954401" cy="13261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Open Sans"/>
              </a:rPr>
              <a:t>запланировано 200 точек распределительной сети: будет организовано 220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39048" y="3812761"/>
            <a:ext cx="3105807" cy="1862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  <a:latin typeface="Open Sans"/>
              </a:rPr>
              <a:t>Магистральные сети до 200</a:t>
            </a:r>
            <a:r>
              <a:rPr lang="en-US" sz="1600" b="1" dirty="0">
                <a:solidFill>
                  <a:schemeClr val="accent1"/>
                </a:solidFill>
                <a:latin typeface="Open Sans"/>
              </a:rPr>
              <a:t>G</a:t>
            </a:r>
            <a:endParaRPr lang="ru-RU" sz="1600" b="1" dirty="0">
              <a:solidFill>
                <a:schemeClr val="accent1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  <a:latin typeface="Open Sans"/>
              </a:rPr>
              <a:t>Распределительные сети до 100</a:t>
            </a:r>
            <a:r>
              <a:rPr lang="en-US" sz="1600" b="1" dirty="0">
                <a:solidFill>
                  <a:schemeClr val="accent1"/>
                </a:solidFill>
                <a:latin typeface="Open Sans"/>
              </a:rPr>
              <a:t>G</a:t>
            </a:r>
            <a:endParaRPr lang="ru-RU" sz="1600" b="1" dirty="0">
              <a:solidFill>
                <a:schemeClr val="accent1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/>
                </a:solidFill>
                <a:latin typeface="Open Sans"/>
              </a:rPr>
              <a:t>уровень доступа 10</a:t>
            </a:r>
            <a:r>
              <a:rPr lang="en-US" sz="1600" b="1" dirty="0">
                <a:solidFill>
                  <a:schemeClr val="accent1"/>
                </a:solidFill>
                <a:latin typeface="Open Sans"/>
              </a:rPr>
              <a:t>G </a:t>
            </a:r>
            <a:endParaRPr lang="ru-RU" sz="1600" b="1" dirty="0">
              <a:solidFill>
                <a:schemeClr val="accent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101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091" y="2555619"/>
            <a:ext cx="3694944" cy="1746762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Open Sans" panose="020B0604020202020204" charset="0"/>
                <a:cs typeface="Open Sans" panose="020B0604020202020204" charset="0"/>
              </a:rPr>
              <a:t>БЛАГОДАРИМ ЗА </a:t>
            </a:r>
            <a:br>
              <a:rPr lang="ru-RU" b="1" dirty="0">
                <a:solidFill>
                  <a:schemeClr val="bg1"/>
                </a:solidFill>
                <a:ea typeface="Open Sans" panose="020B0604020202020204" charset="0"/>
                <a:cs typeface="Open Sans" panose="020B0604020202020204" charset="0"/>
              </a:rPr>
            </a:br>
            <a:r>
              <a:rPr lang="ru-RU" b="1" dirty="0">
                <a:solidFill>
                  <a:schemeClr val="bg1"/>
                </a:solidFill>
                <a:ea typeface="Open Sans" panose="020B0604020202020204" charset="0"/>
                <a:cs typeface="Open Sans" panose="020B0604020202020204" charset="0"/>
              </a:rPr>
              <a:t>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5735781"/>
            <a:ext cx="3081576" cy="398319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en-US" dirty="0">
                <a:solidFill>
                  <a:schemeClr val="bg2"/>
                </a:solidFill>
              </a:rPr>
              <a:t>www.kt.kg</a:t>
            </a:r>
            <a:endParaRPr lang="ru-RU" dirty="0">
              <a:solidFill>
                <a:schemeClr val="bg2"/>
              </a:solidFill>
            </a:endParaRPr>
          </a:p>
          <a:p>
            <a:pPr algn="ctr" rtl="0"/>
            <a:endParaRPr lang="ru-RU" dirty="0">
              <a:solidFill>
                <a:schemeClr val="bg2"/>
              </a:solidFill>
            </a:endParaRPr>
          </a:p>
          <a:p>
            <a:pPr algn="ctr" rtl="0"/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" y="723899"/>
            <a:ext cx="7268523" cy="5661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91" y="834135"/>
            <a:ext cx="3583796" cy="2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purl.org/dc/elements/1.1/"/>
    <ds:schemaRef ds:uri="http://schemas.microsoft.com/office/2006/documentManagement/types"/>
    <ds:schemaRef ds:uri="16c05727-aa75-4e4a-9b5f-8a80a116589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0</TotalTime>
  <Words>313</Words>
  <Application>Microsoft Macintosh PowerPoint</Application>
  <PresentationFormat>Широкоэкранный</PresentationFormat>
  <Paragraphs>52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7" baseType="lpstr">
      <vt:lpstr>Arial</vt:lpstr>
      <vt:lpstr>Calibri</vt:lpstr>
      <vt:lpstr>Corbel</vt:lpstr>
      <vt:lpstr>Courier New</vt:lpstr>
      <vt:lpstr>Gill Sans MT</vt:lpstr>
      <vt:lpstr>Open Sans</vt:lpstr>
      <vt:lpstr>Open Sans SemiBold</vt:lpstr>
      <vt:lpstr>Tahoma</vt:lpstr>
      <vt:lpstr>Times New Roman</vt:lpstr>
      <vt:lpstr>Wingdings</vt:lpstr>
      <vt:lpstr>Wingdings 2</vt:lpstr>
      <vt:lpstr>Дивиденд</vt:lpstr>
      <vt:lpstr>РАЗВИТИЕ ИНТЕРНЕТа В КЫРГЫЗСТАНЕ</vt:lpstr>
      <vt:lpstr>НЕМНОГО ФАКТОВ о кыргызстане…</vt:lpstr>
      <vt:lpstr> национальный оператор связи Кыргызстана  Наша миссия:  Способствовать развитию информационного общества в Кыргызстане.  Основная цель компании:  Добиться того, чтобы каждый житель Кыргызстана, в какой бы точке его территории он не находился, имел возможность общаться со всем миром.  </vt:lpstr>
      <vt:lpstr>ПРОЕКТ «DIGITAL-CASA» -КЫРГЫЗСКАЯ РЕСПУБЛИКА ВОЛОКОННО-ОПТИЧЕСКИЕ ЛИНИИ СВЯЗИ</vt:lpstr>
      <vt:lpstr>БЛАГОДАРИМ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2023-07-03T12:45:53Z</dcterms:created>
  <dcterms:modified xsi:type="dcterms:W3CDTF">2023-09-19T05:07:28Z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