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81"/>
      <p:bold r:id="rId82"/>
      <p:italic r:id="rId83"/>
      <p:boldItalic r:id="rId84"/>
    </p:embeddedFont>
    <p:embeddedFont>
      <p:font typeface="Open Sans" panose="020B0606030504020204" pitchFamily="34" charset="0"/>
      <p:regular r:id="rId85"/>
      <p:bold r:id="rId86"/>
      <p:italic r:id="rId87"/>
      <p:boldItalic r:id="rId88"/>
    </p:embeddedFont>
    <p:embeddedFont>
      <p:font typeface="Verdana" panose="020B0604030504040204" pitchFamily="34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135051-87D1-45BE-ACCA-40BFAC7F0E98}">
  <a:tblStyle styleId="{63135051-87D1-45BE-ACCA-40BFAC7F0E98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DADBDA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96195C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C2478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A6AAA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C2478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38" d="100"/>
          <a:sy n="138" d="100"/>
        </p:scale>
        <p:origin x="18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68a60c1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68a60c1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a9298bd7a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a9298bd7a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a9298bd7a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a9298bd7a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a9298bd7a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a9298bd7a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a9298bd7a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a9298bd7a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9298bd7a7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9298bd7a7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9298bd7a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a9298bd7a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9298bd7a7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a9298bd7a7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a9298bd7a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a9298bd7a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a9298bd7a7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a9298bd7a7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9298bd7a7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a9298bd7a7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9261a334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9261a334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a9298bd7a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a9298bd7a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a9298bd7a7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a9298bd7a7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a9298bd7a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a9298bd7a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abc4390c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abc4390c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a9298bd7a7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a9298bd7a7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9261a334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49261a334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a9298bd7a7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a9298bd7a7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a9298bd7a7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a9298bd7a7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a9298bd7a7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a9298bd7a7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49261a334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49261a334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49261a334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49261a334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a9298bd7a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a9298bd7a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a9298bd7a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a9298bd7a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a9298bd7a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a9298bd7a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a9298bd7a7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a9298bd7a7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a9298bd7a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a9298bd7a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a9298bd7a7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a9298bd7a7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a9298bd7a7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a9298bd7a7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a9298bd7a7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a9298bd7a7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a9298bd7a7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a9298bd7a7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a9298bd7a7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a9298bd7a7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9261a334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9261a334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a9298bd7a7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a9298bd7a7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a9298bd7a7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a9298bd7a7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a9298bd7a7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a9298bd7a7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a9298bd7a7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a9298bd7a7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a9298bd7a7_0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a9298bd7a7_0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a9298bd7a7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a9298bd7a7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a9298bd7a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a9298bd7a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a9298bd7a7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a9298bd7a7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a9298bd7a7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a9298bd7a7_0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a9298bd7a7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a9298bd7a7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a9298bd7a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a9298bd7a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a9298bd7a7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a9298bd7a7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a9298bd7a7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a9298bd7a7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a9298bd7a7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a9298bd7a7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a9298bd7a7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a9298bd7a7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a9298bd7a7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a9298bd7a7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a9298bd7a7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a9298bd7a7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a9298bd7a7_0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a9298bd7a7_0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a9298bd7a7_0_1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a9298bd7a7_0_1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a9298bd7a7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a9298bd7a7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a9298bd7a7_0_1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a9298bd7a7_0_1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a9298bd7a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a9298bd7a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a9298bd7a7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a9298bd7a7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a9298bd7a7_0_1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a9298bd7a7_0_1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a9298bd7a7_0_1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a9298bd7a7_0_1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a9298bd7a7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a9298bd7a7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e5ba9196d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2e5ba9196d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49261a3342_0_5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349261a3342_0_5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a9298bd7a7_0_13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g3a9298bd7a7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a9298bd7a7_0_13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g3a9298bd7a7_0_1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a9298bd7a7_0_13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g3a9298bd7a7_0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a9298bd7a7_0_13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g3a9298bd7a7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9298bd7a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a9298bd7a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a9298bd7a7_0_1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g3a9298bd7a7_0_1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a9298bd7a7_0_11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g3a9298bd7a7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a9298bd7a7_0_1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g3a9298bd7a7_0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a9298bd7a7_0_11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g3a9298bd7a7_0_1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a9298bd7a7_0_11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g3a9298bd7a7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a9298bd7a7_0_1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g3a9298bd7a7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a9298bd7a7_0_11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g3a9298bd7a7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abc4390c64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g3abc4390c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abc4390c64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3abc4390c6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9298bd7a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9298bd7a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a9298bd7a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a9298bd7a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text + image" type="title">
  <p:cSld name="TITLE">
    <p:bg>
      <p:bgPr>
        <a:solidFill>
          <a:schemeClr val="lt2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AutoNum type="arabicPeriod"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eriod"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romanLcPeriod"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eriod"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romanLcPeriod"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eriod"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romanLcPeriod"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1047750"/>
            <a:ext cx="57177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600"/>
              <a:buNone/>
              <a:defRPr sz="16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311700" y="1504950"/>
            <a:ext cx="53937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311700" y="1447800"/>
            <a:ext cx="3326700" cy="30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 b="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3"/>
          </p:nvPr>
        </p:nvSpPr>
        <p:spPr>
          <a:xfrm>
            <a:off x="3943350" y="1447800"/>
            <a:ext cx="4917000" cy="32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17" name="Google Shape;17;p2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0" name="Google Shape;20;p2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Jad El Cham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04 December 2025</a:t>
              </a:r>
              <a:endPara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lue">
  <p:cSld name="BLANK_1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8513833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7" name="Google Shape;137;p12"/>
          <p:cNvPicPr preferRelativeResize="0"/>
          <p:nvPr/>
        </p:nvPicPr>
        <p:blipFill rotWithShape="1">
          <a:blip r:embed="rId2">
            <a:alphaModFix/>
          </a:blip>
          <a:srcRect t="179" b="169"/>
          <a:stretch/>
        </p:blipFill>
        <p:spPr>
          <a:xfrm>
            <a:off x="-16187" y="0"/>
            <a:ext cx="9176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lue">
  <p:cSld name="BLANK_1_1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>
            <a:spLocks noGrp="1"/>
          </p:cNvSpPr>
          <p:nvPr>
            <p:ph type="sldNum" idx="12"/>
          </p:nvPr>
        </p:nvSpPr>
        <p:spPr>
          <a:xfrm>
            <a:off x="8513833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2">
            <a:alphaModFix/>
          </a:blip>
          <a:srcRect t="179" b="169"/>
          <a:stretch/>
        </p:blipFill>
        <p:spPr>
          <a:xfrm>
            <a:off x="-16175" y="0"/>
            <a:ext cx="9176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 type="tx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570193" y="873504"/>
            <a:ext cx="8130300" cy="3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30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700"/>
              <a:buChar char="○"/>
              <a:defRPr/>
            </a:lvl2pPr>
            <a:lvl3pPr marL="1371600" lvl="2" indent="-2730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700"/>
              <a:buChar char="■"/>
              <a:defRPr/>
            </a:lvl3pPr>
            <a:lvl4pPr marL="1828800" lvl="3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●"/>
              <a:defRPr/>
            </a:lvl4pPr>
            <a:lvl5pPr marL="2286000" lvl="4" indent="-260350" algn="l">
              <a:lnSpc>
                <a:spcPct val="100000"/>
              </a:lnSpc>
              <a:spcBef>
                <a:spcPts val="13300"/>
              </a:spcBef>
              <a:spcAft>
                <a:spcPts val="0"/>
              </a:spcAft>
              <a:buSzPts val="500"/>
              <a:buChar char="○"/>
              <a:defRPr/>
            </a:lvl5pPr>
            <a:lvl6pPr marL="2743200" lvl="5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■"/>
              <a:defRPr/>
            </a:lvl6pPr>
            <a:lvl7pPr marL="3200400" lvl="6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●"/>
              <a:defRPr/>
            </a:lvl7pPr>
            <a:lvl8pPr marL="3657600" lvl="7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○"/>
              <a:defRPr/>
            </a:lvl8pPr>
            <a:lvl9pPr marL="4114800" lvl="8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2"/>
          </p:nvPr>
        </p:nvSpPr>
        <p:spPr>
          <a:xfrm>
            <a:off x="556915" y="343877"/>
            <a:ext cx="74361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2300"/>
              <a:buFont typeface="Open Sans"/>
              <a:buNone/>
              <a:defRPr sz="2300" b="1">
                <a:solidFill>
                  <a:srgbClr val="182D5A"/>
                </a:solidFill>
              </a:defRPr>
            </a:lvl1pPr>
            <a:lvl2pPr marL="914400" lvl="1" indent="-2730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700"/>
              <a:buChar char="○"/>
              <a:defRPr/>
            </a:lvl2pPr>
            <a:lvl3pPr marL="1371600" lvl="2" indent="-2730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700"/>
              <a:buChar char="■"/>
              <a:defRPr/>
            </a:lvl3pPr>
            <a:lvl4pPr marL="1828800" lvl="3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●"/>
              <a:defRPr/>
            </a:lvl4pPr>
            <a:lvl5pPr marL="2286000" lvl="4" indent="-260350" algn="l">
              <a:lnSpc>
                <a:spcPct val="100000"/>
              </a:lnSpc>
              <a:spcBef>
                <a:spcPts val="13300"/>
              </a:spcBef>
              <a:spcAft>
                <a:spcPts val="0"/>
              </a:spcAft>
              <a:buSzPts val="500"/>
              <a:buChar char="○"/>
              <a:defRPr/>
            </a:lvl5pPr>
            <a:lvl6pPr marL="2743200" lvl="5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■"/>
              <a:defRPr/>
            </a:lvl6pPr>
            <a:lvl7pPr marL="3200400" lvl="6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●"/>
              <a:defRPr/>
            </a:lvl7pPr>
            <a:lvl8pPr marL="3657600" lvl="7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○"/>
              <a:defRPr/>
            </a:lvl8pPr>
            <a:lvl9pPr marL="4114800" lvl="8" indent="-26035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5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434213" y="4712469"/>
            <a:ext cx="2514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5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553263" y="342462"/>
            <a:ext cx="56649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2300"/>
              <a:buFont typeface="Open Sans"/>
              <a:buChar char="●"/>
              <a:defRPr sz="2300">
                <a:solidFill>
                  <a:srgbClr val="182D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○"/>
              <a:defRPr sz="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■"/>
              <a:defRPr sz="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●"/>
              <a:defRPr sz="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○"/>
              <a:defRPr sz="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■"/>
              <a:defRPr sz="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●"/>
              <a:defRPr sz="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○"/>
              <a:defRPr sz="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970"/>
              </a:buClr>
              <a:buSzPts val="700"/>
              <a:buChar char="■"/>
              <a:defRPr sz="500"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ldNum" idx="12"/>
          </p:nvPr>
        </p:nvSpPr>
        <p:spPr>
          <a:xfrm>
            <a:off x="8434387" y="4710113"/>
            <a:ext cx="1890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None/>
              <a:defRPr sz="900">
                <a:solidFill>
                  <a:srgbClr val="132048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5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text + image 1">
  <p:cSld name="TITLE_1">
    <p:bg>
      <p:bgPr>
        <a:solidFill>
          <a:schemeClr val="lt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None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311700" y="1047750"/>
            <a:ext cx="57177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600"/>
              <a:buNone/>
              <a:defRPr sz="1600">
                <a:solidFill>
                  <a:srgbClr val="F2673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311700" y="1504950"/>
            <a:ext cx="53937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16"/>
          <p:cNvSpPr txBox="1">
            <a:spLocks noGrp="1"/>
          </p:cNvSpPr>
          <p:nvPr>
            <p:ph type="body" idx="2"/>
          </p:nvPr>
        </p:nvSpPr>
        <p:spPr>
          <a:xfrm>
            <a:off x="311700" y="1447800"/>
            <a:ext cx="3326700" cy="30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 b="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156" name="Google Shape;156;p16"/>
          <p:cNvSpPr>
            <a:spLocks noGrp="1"/>
          </p:cNvSpPr>
          <p:nvPr>
            <p:ph type="pic" idx="3"/>
          </p:nvPr>
        </p:nvSpPr>
        <p:spPr>
          <a:xfrm>
            <a:off x="3943350" y="1447800"/>
            <a:ext cx="4917000" cy="32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7" name="Google Shape;15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6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159" name="Google Shape;159;p16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160" name="Google Shape;160;p16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62" name="Google Shape;162;p16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Jad El Cham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12 May 2025</a:t>
              </a: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Bullets">
  <p:cSld name="Standard Bullet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482463" y="24690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●"/>
              <a:defRPr sz="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○"/>
              <a:defRPr sz="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■"/>
              <a:defRPr sz="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●"/>
              <a:defRPr sz="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○"/>
              <a:defRPr sz="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■"/>
              <a:defRPr sz="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●"/>
              <a:defRPr sz="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○"/>
              <a:defRPr sz="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700"/>
              <a:buChar char="■"/>
              <a:defRPr sz="500"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"/>
          </p:nvPr>
        </p:nvSpPr>
        <p:spPr>
          <a:xfrm>
            <a:off x="476250" y="980365"/>
            <a:ext cx="7783200" cy="3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1pPr>
            <a:lvl2pPr marL="914400" lvl="1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ldNum" idx="12"/>
          </p:nvPr>
        </p:nvSpPr>
        <p:spPr>
          <a:xfrm>
            <a:off x="8712114" y="4723325"/>
            <a:ext cx="20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>
                <a:solidFill>
                  <a:srgbClr val="FF641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5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text">
  <p:cSld name="TITLE_3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None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11700" y="1047750"/>
            <a:ext cx="5717700" cy="2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600"/>
              <a:buNone/>
              <a:defRPr sz="16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311700" y="1504950"/>
            <a:ext cx="53937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311700" y="1447800"/>
            <a:ext cx="8491800" cy="309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 b="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28" name="Google Shape;2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3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33" name="Google Shape;33;p3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Jad El Cham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12 May 2025</a:t>
              </a:r>
              <a:endPara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text">
  <p:cSld name="TITLE_2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None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"/>
          </p:nvPr>
        </p:nvSpPr>
        <p:spPr>
          <a:xfrm>
            <a:off x="311700" y="1504950"/>
            <a:ext cx="2568300" cy="2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100"/>
              <a:buNone/>
              <a:defRPr sz="11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2"/>
          </p:nvPr>
        </p:nvSpPr>
        <p:spPr>
          <a:xfrm>
            <a:off x="311700" y="972075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600"/>
              <a:buFont typeface="Verdana"/>
              <a:buNone/>
              <a:defRPr sz="16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3"/>
          </p:nvPr>
        </p:nvSpPr>
        <p:spPr>
          <a:xfrm>
            <a:off x="3301888" y="1504950"/>
            <a:ext cx="2568300" cy="2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100"/>
              <a:buNone/>
              <a:defRPr sz="11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4"/>
          </p:nvPr>
        </p:nvSpPr>
        <p:spPr>
          <a:xfrm>
            <a:off x="3301888" y="1838850"/>
            <a:ext cx="2568300" cy="285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5"/>
          </p:nvPr>
        </p:nvSpPr>
        <p:spPr>
          <a:xfrm>
            <a:off x="6292075" y="1504950"/>
            <a:ext cx="2568300" cy="2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100"/>
              <a:buNone/>
              <a:defRPr sz="11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6"/>
          </p:nvPr>
        </p:nvSpPr>
        <p:spPr>
          <a:xfrm>
            <a:off x="6292075" y="1838850"/>
            <a:ext cx="2568300" cy="285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7"/>
          </p:nvPr>
        </p:nvSpPr>
        <p:spPr>
          <a:xfrm>
            <a:off x="311725" y="1838850"/>
            <a:ext cx="2568300" cy="25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49" name="Google Shape;49;p4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Jad El Cham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12 May 2025</a:t>
              </a:r>
              <a:endPara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text + photos">
  <p:cSld name="TITLE_2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None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311700" y="2809875"/>
            <a:ext cx="2568300" cy="2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100"/>
              <a:buNone/>
              <a:defRPr sz="11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2"/>
          </p:nvPr>
        </p:nvSpPr>
        <p:spPr>
          <a:xfrm>
            <a:off x="311700" y="3143775"/>
            <a:ext cx="2568300" cy="14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3301888" y="2809875"/>
            <a:ext cx="2568300" cy="2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100"/>
              <a:buNone/>
              <a:defRPr sz="11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4"/>
          </p:nvPr>
        </p:nvSpPr>
        <p:spPr>
          <a:xfrm>
            <a:off x="3301900" y="3143775"/>
            <a:ext cx="2568300" cy="14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5"/>
          </p:nvPr>
        </p:nvSpPr>
        <p:spPr>
          <a:xfrm>
            <a:off x="6292075" y="2809875"/>
            <a:ext cx="2568300" cy="2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100"/>
              <a:buNone/>
              <a:defRPr sz="1100">
                <a:solidFill>
                  <a:srgbClr val="F267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6"/>
          </p:nvPr>
        </p:nvSpPr>
        <p:spPr>
          <a:xfrm>
            <a:off x="6292100" y="3143775"/>
            <a:ext cx="2568300" cy="14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1" name="Google Shape;61;p5"/>
          <p:cNvSpPr>
            <a:spLocks noGrp="1"/>
          </p:cNvSpPr>
          <p:nvPr>
            <p:ph type="pic" idx="7"/>
          </p:nvPr>
        </p:nvSpPr>
        <p:spPr>
          <a:xfrm>
            <a:off x="342900" y="972075"/>
            <a:ext cx="2537100" cy="16665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"/>
          <p:cNvSpPr>
            <a:spLocks noGrp="1"/>
          </p:cNvSpPr>
          <p:nvPr>
            <p:ph type="pic" idx="8"/>
          </p:nvPr>
        </p:nvSpPr>
        <p:spPr>
          <a:xfrm>
            <a:off x="3303450" y="972075"/>
            <a:ext cx="2537100" cy="16665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5"/>
          <p:cNvSpPr>
            <a:spLocks noGrp="1"/>
          </p:cNvSpPr>
          <p:nvPr>
            <p:ph type="pic" idx="9"/>
          </p:nvPr>
        </p:nvSpPr>
        <p:spPr>
          <a:xfrm>
            <a:off x="6264000" y="972075"/>
            <a:ext cx="2537100" cy="1666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" name="Google Shape;64;p5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65" name="Google Shape;65;p5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66" name="Google Shape;66;p5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68" name="Google Shape;68;p5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Your name here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DD Month 2024</a:t>
              </a:r>
              <a:endPara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9" name="Google Shape;69;p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- 5 Column text &amp; photos">
  <p:cSld name="TITLE_2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body" idx="1"/>
          </p:nvPr>
        </p:nvSpPr>
        <p:spPr>
          <a:xfrm>
            <a:off x="6997100" y="2280075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body" idx="2"/>
          </p:nvPr>
        </p:nvSpPr>
        <p:spPr>
          <a:xfrm>
            <a:off x="6997100" y="2485861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3" name="Google Shape;73;p6"/>
          <p:cNvSpPr>
            <a:spLocks noGrp="1"/>
          </p:cNvSpPr>
          <p:nvPr>
            <p:ph type="pic" idx="3"/>
          </p:nvPr>
        </p:nvSpPr>
        <p:spPr>
          <a:xfrm>
            <a:off x="7155200" y="972075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4" name="Google Shape;74;p6"/>
          <p:cNvSpPr>
            <a:spLocks noGrp="1"/>
          </p:cNvSpPr>
          <p:nvPr>
            <p:ph type="pic" idx="4"/>
          </p:nvPr>
        </p:nvSpPr>
        <p:spPr>
          <a:xfrm>
            <a:off x="7155200" y="2982450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5" name="Google Shape;75;p6"/>
          <p:cNvSpPr txBox="1">
            <a:spLocks noGrp="1"/>
          </p:cNvSpPr>
          <p:nvPr>
            <p:ph type="body" idx="5"/>
          </p:nvPr>
        </p:nvSpPr>
        <p:spPr>
          <a:xfrm>
            <a:off x="6997100" y="4290450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6"/>
          </p:nvPr>
        </p:nvSpPr>
        <p:spPr>
          <a:xfrm>
            <a:off x="6997100" y="4496236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None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/>
          <p:cNvSpPr>
            <a:spLocks noGrp="1"/>
          </p:cNvSpPr>
          <p:nvPr>
            <p:ph type="pic" idx="7"/>
          </p:nvPr>
        </p:nvSpPr>
        <p:spPr>
          <a:xfrm>
            <a:off x="469800" y="972075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" name="Google Shape;81;p6"/>
          <p:cNvSpPr txBox="1">
            <a:spLocks noGrp="1"/>
          </p:cNvSpPr>
          <p:nvPr>
            <p:ph type="body" idx="8"/>
          </p:nvPr>
        </p:nvSpPr>
        <p:spPr>
          <a:xfrm>
            <a:off x="311700" y="2280075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body" idx="9"/>
          </p:nvPr>
        </p:nvSpPr>
        <p:spPr>
          <a:xfrm>
            <a:off x="311700" y="2485861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3" name="Google Shape;83;p6"/>
          <p:cNvSpPr>
            <a:spLocks noGrp="1"/>
          </p:cNvSpPr>
          <p:nvPr>
            <p:ph type="pic" idx="13"/>
          </p:nvPr>
        </p:nvSpPr>
        <p:spPr>
          <a:xfrm>
            <a:off x="2134100" y="972075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6"/>
          <p:cNvSpPr txBox="1">
            <a:spLocks noGrp="1"/>
          </p:cNvSpPr>
          <p:nvPr>
            <p:ph type="body" idx="14"/>
          </p:nvPr>
        </p:nvSpPr>
        <p:spPr>
          <a:xfrm>
            <a:off x="1976000" y="2280075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15"/>
          </p:nvPr>
        </p:nvSpPr>
        <p:spPr>
          <a:xfrm>
            <a:off x="1976000" y="2485861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6" name="Google Shape;86;p6"/>
          <p:cNvSpPr>
            <a:spLocks noGrp="1"/>
          </p:cNvSpPr>
          <p:nvPr>
            <p:ph type="pic" idx="16"/>
          </p:nvPr>
        </p:nvSpPr>
        <p:spPr>
          <a:xfrm>
            <a:off x="3807800" y="972075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7" name="Google Shape;87;p6"/>
          <p:cNvSpPr txBox="1">
            <a:spLocks noGrp="1"/>
          </p:cNvSpPr>
          <p:nvPr>
            <p:ph type="body" idx="17"/>
          </p:nvPr>
        </p:nvSpPr>
        <p:spPr>
          <a:xfrm>
            <a:off x="3649700" y="2280075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body" idx="18"/>
          </p:nvPr>
        </p:nvSpPr>
        <p:spPr>
          <a:xfrm>
            <a:off x="3649700" y="2485861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9" name="Google Shape;89;p6"/>
          <p:cNvSpPr>
            <a:spLocks noGrp="1"/>
          </p:cNvSpPr>
          <p:nvPr>
            <p:ph type="pic" idx="19"/>
          </p:nvPr>
        </p:nvSpPr>
        <p:spPr>
          <a:xfrm>
            <a:off x="5481500" y="972075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0" name="Google Shape;90;p6"/>
          <p:cNvSpPr txBox="1">
            <a:spLocks noGrp="1"/>
          </p:cNvSpPr>
          <p:nvPr>
            <p:ph type="body" idx="20"/>
          </p:nvPr>
        </p:nvSpPr>
        <p:spPr>
          <a:xfrm>
            <a:off x="5323400" y="2280075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1" name="Google Shape;91;p6"/>
          <p:cNvSpPr txBox="1">
            <a:spLocks noGrp="1"/>
          </p:cNvSpPr>
          <p:nvPr>
            <p:ph type="body" idx="21"/>
          </p:nvPr>
        </p:nvSpPr>
        <p:spPr>
          <a:xfrm>
            <a:off x="5323400" y="2485861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2" name="Google Shape;92;p6"/>
          <p:cNvSpPr>
            <a:spLocks noGrp="1"/>
          </p:cNvSpPr>
          <p:nvPr>
            <p:ph type="pic" idx="22"/>
          </p:nvPr>
        </p:nvSpPr>
        <p:spPr>
          <a:xfrm>
            <a:off x="469800" y="2982450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3" name="Google Shape;93;p6"/>
          <p:cNvSpPr txBox="1">
            <a:spLocks noGrp="1"/>
          </p:cNvSpPr>
          <p:nvPr>
            <p:ph type="body" idx="23"/>
          </p:nvPr>
        </p:nvSpPr>
        <p:spPr>
          <a:xfrm>
            <a:off x="311700" y="4290450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body" idx="24"/>
          </p:nvPr>
        </p:nvSpPr>
        <p:spPr>
          <a:xfrm>
            <a:off x="311700" y="4496236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5" name="Google Shape;95;p6"/>
          <p:cNvSpPr>
            <a:spLocks noGrp="1"/>
          </p:cNvSpPr>
          <p:nvPr>
            <p:ph type="pic" idx="25"/>
          </p:nvPr>
        </p:nvSpPr>
        <p:spPr>
          <a:xfrm>
            <a:off x="2134100" y="2982450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6" name="Google Shape;96;p6"/>
          <p:cNvSpPr txBox="1">
            <a:spLocks noGrp="1"/>
          </p:cNvSpPr>
          <p:nvPr>
            <p:ph type="body" idx="26"/>
          </p:nvPr>
        </p:nvSpPr>
        <p:spPr>
          <a:xfrm>
            <a:off x="1976000" y="4290450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7" name="Google Shape;97;p6"/>
          <p:cNvSpPr txBox="1">
            <a:spLocks noGrp="1"/>
          </p:cNvSpPr>
          <p:nvPr>
            <p:ph type="body" idx="27"/>
          </p:nvPr>
        </p:nvSpPr>
        <p:spPr>
          <a:xfrm>
            <a:off x="1976000" y="4496236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8" name="Google Shape;98;p6"/>
          <p:cNvSpPr>
            <a:spLocks noGrp="1"/>
          </p:cNvSpPr>
          <p:nvPr>
            <p:ph type="pic" idx="28"/>
          </p:nvPr>
        </p:nvSpPr>
        <p:spPr>
          <a:xfrm>
            <a:off x="3807800" y="2982450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9" name="Google Shape;99;p6"/>
          <p:cNvSpPr txBox="1">
            <a:spLocks noGrp="1"/>
          </p:cNvSpPr>
          <p:nvPr>
            <p:ph type="body" idx="29"/>
          </p:nvPr>
        </p:nvSpPr>
        <p:spPr>
          <a:xfrm>
            <a:off x="3649700" y="4290450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30"/>
          </p:nvPr>
        </p:nvSpPr>
        <p:spPr>
          <a:xfrm>
            <a:off x="3649700" y="4496236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1" name="Google Shape;101;p6"/>
          <p:cNvSpPr>
            <a:spLocks noGrp="1"/>
          </p:cNvSpPr>
          <p:nvPr>
            <p:ph type="pic" idx="31"/>
          </p:nvPr>
        </p:nvSpPr>
        <p:spPr>
          <a:xfrm>
            <a:off x="5481500" y="2982450"/>
            <a:ext cx="1155600" cy="115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2" name="Google Shape;102;p6"/>
          <p:cNvSpPr txBox="1">
            <a:spLocks noGrp="1"/>
          </p:cNvSpPr>
          <p:nvPr>
            <p:ph type="body" idx="32"/>
          </p:nvPr>
        </p:nvSpPr>
        <p:spPr>
          <a:xfrm>
            <a:off x="5323400" y="4290450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33"/>
          </p:nvPr>
        </p:nvSpPr>
        <p:spPr>
          <a:xfrm>
            <a:off x="5323400" y="4496236"/>
            <a:ext cx="1471800" cy="1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/>
            </a:lvl1pPr>
            <a:lvl2pPr marL="91440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 b="0"/>
            </a:lvl2pPr>
            <a:lvl3pPr marL="137160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grpSp>
        <p:nvGrpSpPr>
          <p:cNvPr id="104" name="Google Shape;104;p6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105" name="Google Shape;105;p6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106" name="Google Shape;106;p6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08" name="Google Shape;108;p6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Your name here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DD Month 2024</a:t>
              </a:r>
              <a:endPara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file Page - 1 Column text + 1 photo">
  <p:cSld name="TITLE_2_1_1_1">
    <p:bg>
      <p:bgPr>
        <a:solidFill>
          <a:schemeClr val="l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/>
          <p:nvPr/>
        </p:nvSpPr>
        <p:spPr>
          <a:xfrm>
            <a:off x="7825" y="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7938" y="146638"/>
            <a:ext cx="426720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7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None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r" rtl="0">
              <a:buNone/>
              <a:defRPr sz="7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7"/>
          <p:cNvSpPr>
            <a:spLocks noGrp="1"/>
          </p:cNvSpPr>
          <p:nvPr>
            <p:ph type="pic" idx="2"/>
          </p:nvPr>
        </p:nvSpPr>
        <p:spPr>
          <a:xfrm>
            <a:off x="332400" y="1032475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4022700" y="2317150"/>
            <a:ext cx="4425300" cy="8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 b="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7"/>
          <p:cNvSpPr txBox="1">
            <a:spLocks noGrp="1"/>
          </p:cNvSpPr>
          <p:nvPr>
            <p:ph type="title" idx="3"/>
          </p:nvPr>
        </p:nvSpPr>
        <p:spPr>
          <a:xfrm>
            <a:off x="4022700" y="1910100"/>
            <a:ext cx="44253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2000"/>
              <a:buFont typeface="Verdana"/>
              <a:buNone/>
              <a:defRPr sz="20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body" idx="4"/>
          </p:nvPr>
        </p:nvSpPr>
        <p:spPr>
          <a:xfrm>
            <a:off x="4466409" y="4319850"/>
            <a:ext cx="4304100" cy="2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●"/>
              <a:defRPr sz="1400" b="0">
                <a:solidFill>
                  <a:srgbClr val="F26738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○"/>
              <a:defRPr sz="1400" b="0">
                <a:solidFill>
                  <a:srgbClr val="F26738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■"/>
              <a:defRPr>
                <a:solidFill>
                  <a:srgbClr val="F26738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●"/>
              <a:defRPr>
                <a:solidFill>
                  <a:srgbClr val="F26738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○"/>
              <a:defRPr>
                <a:solidFill>
                  <a:srgbClr val="F26738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■"/>
              <a:defRPr>
                <a:solidFill>
                  <a:srgbClr val="F26738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●"/>
              <a:defRPr>
                <a:solidFill>
                  <a:srgbClr val="F26738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○"/>
              <a:defRPr>
                <a:solidFill>
                  <a:srgbClr val="F26738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738"/>
              </a:buClr>
              <a:buSzPts val="1400"/>
              <a:buChar char="■"/>
              <a:defRPr>
                <a:solidFill>
                  <a:srgbClr val="F26738"/>
                </a:solidFill>
              </a:defRPr>
            </a:lvl9pPr>
          </a:lstStyle>
          <a:p>
            <a:endParaRPr/>
          </a:p>
        </p:txBody>
      </p:sp>
      <p:grpSp>
        <p:nvGrpSpPr>
          <p:cNvPr id="119" name="Google Shape;119;p7"/>
          <p:cNvGrpSpPr/>
          <p:nvPr/>
        </p:nvGrpSpPr>
        <p:grpSpPr>
          <a:xfrm>
            <a:off x="0" y="4847150"/>
            <a:ext cx="3410100" cy="201600"/>
            <a:chOff x="0" y="4847150"/>
            <a:chExt cx="3410100" cy="201600"/>
          </a:xfrm>
        </p:grpSpPr>
        <p:grpSp>
          <p:nvGrpSpPr>
            <p:cNvPr id="120" name="Google Shape;120;p7"/>
            <p:cNvGrpSpPr/>
            <p:nvPr/>
          </p:nvGrpSpPr>
          <p:grpSpPr>
            <a:xfrm>
              <a:off x="0" y="4847150"/>
              <a:ext cx="3410100" cy="201600"/>
              <a:chOff x="0" y="4847150"/>
              <a:chExt cx="3410100" cy="201600"/>
            </a:xfrm>
          </p:grpSpPr>
          <p:sp>
            <p:nvSpPr>
              <p:cNvPr id="121" name="Google Shape;121;p7"/>
              <p:cNvSpPr/>
              <p:nvPr/>
            </p:nvSpPr>
            <p:spPr>
              <a:xfrm>
                <a:off x="157200" y="4847150"/>
                <a:ext cx="3252900" cy="201600"/>
              </a:xfrm>
              <a:prstGeom prst="rect">
                <a:avLst/>
              </a:prstGeom>
              <a:solidFill>
                <a:srgbClr val="151F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2" name="Google Shape;122;p7"/>
              <p:cNvSpPr/>
              <p:nvPr/>
            </p:nvSpPr>
            <p:spPr>
              <a:xfrm>
                <a:off x="0" y="4847150"/>
                <a:ext cx="157200" cy="201600"/>
              </a:xfrm>
              <a:prstGeom prst="rect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23" name="Google Shape;123;p7"/>
            <p:cNvSpPr txBox="1"/>
            <p:nvPr/>
          </p:nvSpPr>
          <p:spPr>
            <a:xfrm>
              <a:off x="332400" y="4880825"/>
              <a:ext cx="2991900" cy="1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Jad El Cham | RIPE NCC | </a:t>
              </a:r>
              <a:r>
                <a:rPr lang="en-GB" sz="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12 May 2025</a:t>
              </a: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>
  <p:cSld name="TITLE_2_1_1_1_1">
    <p:bg>
      <p:bgPr>
        <a:solidFill>
          <a:schemeClr val="lt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8"/>
          <p:cNvPicPr preferRelativeResize="0"/>
          <p:nvPr/>
        </p:nvPicPr>
        <p:blipFill rotWithShape="1">
          <a:blip r:embed="rId2">
            <a:alphaModFix/>
          </a:blip>
          <a:srcRect t="179" b="169"/>
          <a:stretch/>
        </p:blipFill>
        <p:spPr>
          <a:xfrm>
            <a:off x="-32375" y="25"/>
            <a:ext cx="91763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75" y="481925"/>
            <a:ext cx="2494949" cy="6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TITLE_2_1_1_1_1_2">
    <p:bg>
      <p:bgPr>
        <a:solidFill>
          <a:schemeClr val="lt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9"/>
          <p:cNvPicPr preferRelativeResize="0"/>
          <p:nvPr/>
        </p:nvPicPr>
        <p:blipFill rotWithShape="1">
          <a:blip r:embed="rId2">
            <a:alphaModFix/>
          </a:blip>
          <a:srcRect t="179" b="169"/>
          <a:stretch/>
        </p:blipFill>
        <p:spPr>
          <a:xfrm>
            <a:off x="-32375" y="25"/>
            <a:ext cx="91763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3650" y="245960"/>
            <a:ext cx="426720" cy="42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2_1_1_1_1_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2">
            <a:alphaModFix/>
          </a:blip>
          <a:srcRect t="179" b="169"/>
          <a:stretch/>
        </p:blipFill>
        <p:spPr>
          <a:xfrm>
            <a:off x="-16187" y="0"/>
            <a:ext cx="91763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  <a:defRPr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3650" y="245960"/>
            <a:ext cx="426720" cy="42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339752"/>
            <a:ext cx="4884600" cy="2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800"/>
              <a:buFont typeface="Verdana"/>
              <a:buChar char="●"/>
              <a:defRPr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600"/>
              <a:buFont typeface="Verdana"/>
              <a:buChar char="○"/>
              <a:defRPr sz="16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■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○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■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○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■"/>
              <a:defRPr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History_of_the_Interne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bmaps.itu.int/bbmap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puterhistory.org/blog/the-two-napkin-protocol/" TargetMode="External"/><Relationship Id="rId5" Type="http://schemas.openxmlformats.org/officeDocument/2006/relationships/image" Target="../media/image43.jpg"/><Relationship Id="rId4" Type="http://schemas.openxmlformats.org/officeDocument/2006/relationships/hyperlink" Target="https://en.wikipedia.org/wiki/History_of_the_Interne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radar.cloudflare.com/routing/eg?dateRange=52w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bservatory.manrs.org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ekfq4a62bcQ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fq4a62bcQ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75" y="481925"/>
            <a:ext cx="2494949" cy="6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3706900" y="1950750"/>
            <a:ext cx="4849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Navigating the ME</a:t>
            </a:r>
            <a:endParaRPr sz="3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Internet Landscape</a:t>
            </a:r>
            <a:endParaRPr sz="3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3706900" y="3432950"/>
            <a:ext cx="40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RIPE NCC Government Roundtable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74" name="Google Shape;174;p18"/>
          <p:cNvCxnSpPr/>
          <p:nvPr/>
        </p:nvCxnSpPr>
        <p:spPr>
          <a:xfrm>
            <a:off x="3700150" y="3189625"/>
            <a:ext cx="3789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18"/>
          <p:cNvSpPr txBox="1"/>
          <p:nvPr/>
        </p:nvSpPr>
        <p:spPr>
          <a:xfrm>
            <a:off x="3706900" y="4678125"/>
            <a:ext cx="4008000" cy="1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Jad El Cham | RIPE NCC | </a:t>
            </a:r>
            <a:r>
              <a:rPr lang="en-GB"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 December 2025</a:t>
            </a:r>
            <a:endParaRPr sz="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 sz="800"/>
          </a:p>
        </p:txBody>
      </p:sp>
      <p:sp>
        <p:nvSpPr>
          <p:cNvPr id="262" name="Google Shape;262;p27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Does the size of the country matter?</a:t>
            </a:r>
            <a:endParaRPr/>
          </a:p>
        </p:txBody>
      </p:sp>
      <p:pic>
        <p:nvPicPr>
          <p:cNvPr id="263" name="Google Shape;263;p27" title="me_member_breakdown.png"/>
          <p:cNvPicPr preferRelativeResize="0"/>
          <p:nvPr/>
        </p:nvPicPr>
        <p:blipFill rotWithShape="1">
          <a:blip r:embed="rId3">
            <a:alphaModFix/>
          </a:blip>
          <a:srcRect l="1787" t="6034" r="1039" b="48490"/>
          <a:stretch/>
        </p:blipFill>
        <p:spPr>
          <a:xfrm>
            <a:off x="4652400" y="1320550"/>
            <a:ext cx="4292174" cy="26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 title="me_member_breakdown.png"/>
          <p:cNvPicPr preferRelativeResize="0"/>
          <p:nvPr/>
        </p:nvPicPr>
        <p:blipFill rotWithShape="1">
          <a:blip r:embed="rId3">
            <a:alphaModFix/>
          </a:blip>
          <a:srcRect l="1787" t="6034" b="48490"/>
          <a:stretch/>
        </p:blipFill>
        <p:spPr>
          <a:xfrm>
            <a:off x="169022" y="1320562"/>
            <a:ext cx="4338206" cy="265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 title="me_member_breakdown.png"/>
          <p:cNvPicPr preferRelativeResize="0"/>
          <p:nvPr/>
        </p:nvPicPr>
        <p:blipFill rotWithShape="1">
          <a:blip r:embed="rId3">
            <a:alphaModFix/>
          </a:blip>
          <a:srcRect l="1263" t="51355" b="6355"/>
          <a:stretch/>
        </p:blipFill>
        <p:spPr>
          <a:xfrm>
            <a:off x="4636800" y="1514900"/>
            <a:ext cx="4338199" cy="24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/>
          <p:nvPr/>
        </p:nvSpPr>
        <p:spPr>
          <a:xfrm>
            <a:off x="4645104" y="1327846"/>
            <a:ext cx="403500" cy="194400"/>
          </a:xfrm>
          <a:prstGeom prst="rect">
            <a:avLst/>
          </a:prstGeom>
          <a:solidFill>
            <a:schemeClr val="lt1"/>
          </a:solidFill>
          <a:ln w="10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450" tIns="101450" rIns="101450" bIns="10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3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8562966" y="1327846"/>
            <a:ext cx="403500" cy="194400"/>
          </a:xfrm>
          <a:prstGeom prst="rect">
            <a:avLst/>
          </a:prstGeom>
          <a:solidFill>
            <a:schemeClr val="lt1"/>
          </a:solidFill>
          <a:ln w="10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450" tIns="101450" rIns="101450" bIns="101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3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 txBox="1"/>
          <p:nvPr/>
        </p:nvSpPr>
        <p:spPr>
          <a:xfrm>
            <a:off x="-23796" y="2433150"/>
            <a:ext cx="917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SCALABILITY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 sz="800"/>
          </a:p>
        </p:txBody>
      </p:sp>
      <p:sp>
        <p:nvSpPr>
          <p:cNvPr id="278" name="Google Shape;278;p29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0" y="741850"/>
            <a:ext cx="9144000" cy="4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What are we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trying to solve?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 sz="800"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Internet was once small…</a:t>
            </a:r>
            <a:endParaRPr/>
          </a:p>
        </p:txBody>
      </p:sp>
      <p:pic>
        <p:nvPicPr>
          <p:cNvPr id="286" name="Google Shape;286;p30" title="822px-Internet_map_in_February_8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846" y="729596"/>
            <a:ext cx="3066403" cy="402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5944174" y="4602867"/>
            <a:ext cx="2182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b="0" i="1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Wikimedia</a:t>
            </a:r>
            <a:endParaRPr sz="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 sz="800"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And then it blew up!</a:t>
            </a:r>
            <a:endParaRPr/>
          </a:p>
        </p:txBody>
      </p:sp>
      <p:pic>
        <p:nvPicPr>
          <p:cNvPr id="294" name="Google Shape;294;p31" title="Screenshot 2025-11-25 at 10.50.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67" y="779037"/>
            <a:ext cx="8248924" cy="398751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 txBox="1"/>
          <p:nvPr/>
        </p:nvSpPr>
        <p:spPr>
          <a:xfrm>
            <a:off x="6180524" y="4766550"/>
            <a:ext cx="2182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i="1" u="sng">
                <a:solidFill>
                  <a:schemeClr val="hlink"/>
                </a:solidFill>
                <a:hlinkClick r:id="rId4"/>
              </a:rPr>
              <a:t>ITU</a:t>
            </a:r>
            <a:endParaRPr sz="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 sz="800"/>
          </a:p>
        </p:txBody>
      </p:sp>
      <p:sp>
        <p:nvSpPr>
          <p:cNvPr id="301" name="Google Shape;301;p32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But it is not 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only the number of 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networks</a:t>
            </a: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 growing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 sz="800"/>
          </a:p>
        </p:txBody>
      </p:sp>
      <p:sp>
        <p:nvSpPr>
          <p:cNvPr id="308" name="Google Shape;308;p33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Ahla w Sahla</a:t>
            </a:r>
            <a:endParaRPr/>
          </a:p>
        </p:txBody>
      </p:sp>
      <p:sp>
        <p:nvSpPr>
          <p:cNvPr id="309" name="Google Shape;309;p33"/>
          <p:cNvSpPr txBox="1"/>
          <p:nvPr/>
        </p:nvSpPr>
        <p:spPr>
          <a:xfrm>
            <a:off x="313200" y="903706"/>
            <a:ext cx="4212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12 IP Cameras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8 Phones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5 Laptops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4 Tablets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4 Air Purifiers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3 Wireless Routers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3 TVs + Decoder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2 Apple Watches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 Alexa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 Printer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 IoT Gateway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 Car!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 Baby monitor!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5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200"/>
              <a:buFont typeface="Verdana"/>
              <a:buChar char="●"/>
            </a:pPr>
            <a:r>
              <a:rPr lang="en-GB" sz="12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 Christmas Tree?</a:t>
            </a: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p33" descr="IMG_97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525" y="730050"/>
            <a:ext cx="5361475" cy="4021100"/>
          </a:xfrm>
          <a:prstGeom prst="rect">
            <a:avLst/>
          </a:prstGeom>
          <a:noFill/>
          <a:ln w="9525" cap="flat" cmpd="sng">
            <a:solidFill>
              <a:srgbClr val="D6D9D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11" name="Google Shape;311;p33"/>
          <p:cNvCxnSpPr/>
          <p:nvPr/>
        </p:nvCxnSpPr>
        <p:spPr>
          <a:xfrm>
            <a:off x="5336525" y="2955275"/>
            <a:ext cx="151500" cy="151500"/>
          </a:xfrm>
          <a:prstGeom prst="straightConnector1">
            <a:avLst/>
          </a:prstGeom>
          <a:noFill/>
          <a:ln w="9525" cap="flat" cmpd="sng">
            <a:solidFill>
              <a:srgbClr val="F1673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33"/>
          <p:cNvCxnSpPr/>
          <p:nvPr/>
        </p:nvCxnSpPr>
        <p:spPr>
          <a:xfrm rot="10800000" flipH="1">
            <a:off x="5924175" y="2955275"/>
            <a:ext cx="150300" cy="127200"/>
          </a:xfrm>
          <a:prstGeom prst="straightConnector1">
            <a:avLst/>
          </a:prstGeom>
          <a:noFill/>
          <a:ln w="9525" cap="flat" cmpd="sng">
            <a:solidFill>
              <a:srgbClr val="F1673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33"/>
          <p:cNvCxnSpPr/>
          <p:nvPr/>
        </p:nvCxnSpPr>
        <p:spPr>
          <a:xfrm rot="10800000">
            <a:off x="6868475" y="3253725"/>
            <a:ext cx="142800" cy="149400"/>
          </a:xfrm>
          <a:prstGeom prst="straightConnector1">
            <a:avLst/>
          </a:prstGeom>
          <a:noFill/>
          <a:ln w="9525" cap="flat" cmpd="sng">
            <a:solidFill>
              <a:srgbClr val="F1673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4" name="Google Shape;314;p33"/>
          <p:cNvSpPr/>
          <p:nvPr/>
        </p:nvSpPr>
        <p:spPr>
          <a:xfrm>
            <a:off x="5815450" y="3788350"/>
            <a:ext cx="201300" cy="97800"/>
          </a:xfrm>
          <a:prstGeom prst="rect">
            <a:avLst/>
          </a:prstGeom>
          <a:solidFill>
            <a:srgbClr val="D6D9D9"/>
          </a:solidFill>
          <a:ln w="9525" cap="flat" cmpd="sng">
            <a:solidFill>
              <a:srgbClr val="D6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4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 sz="800"/>
          </a:p>
        </p:txBody>
      </p:sp>
      <p:sp>
        <p:nvSpPr>
          <p:cNvPr id="320" name="Google Shape;320;p34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4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All these devices need 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IP Addresses</a:t>
            </a: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to connect to the Internet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 sz="800"/>
          </a:p>
        </p:txBody>
      </p:sp>
      <p:sp>
        <p:nvSpPr>
          <p:cNvPr id="327" name="Google Shape;327;p35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The case of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IPv4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6" title="ipv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100" y="871525"/>
            <a:ext cx="6711450" cy="391610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 sz="80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IPv4 in the NCC - ME region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311700" y="219600"/>
            <a:ext cx="7703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Hello!</a:t>
            </a:r>
            <a:endParaRPr sz="18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19" title="DSC00287.jpg"/>
          <p:cNvPicPr preferRelativeResize="0"/>
          <p:nvPr/>
        </p:nvPicPr>
        <p:blipFill rotWithShape="1">
          <a:blip r:embed="rId3">
            <a:alphaModFix/>
          </a:blip>
          <a:srcRect l="-1420" r="1419" b="33302"/>
          <a:stretch/>
        </p:blipFill>
        <p:spPr>
          <a:xfrm>
            <a:off x="311700" y="1119875"/>
            <a:ext cx="3211200" cy="32112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4110400" y="2305525"/>
            <a:ext cx="468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I’m Jad El Cham!</a:t>
            </a:r>
            <a:endParaRPr sz="36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4110400" y="2936425"/>
            <a:ext cx="411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Regional Manager for Public Policy and Technology Adoption, Middle East</a:t>
            </a:r>
            <a:endParaRPr sz="16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5" name="Google Shape;185;p19"/>
          <p:cNvGrpSpPr/>
          <p:nvPr/>
        </p:nvGrpSpPr>
        <p:grpSpPr>
          <a:xfrm>
            <a:off x="4110272" y="3687250"/>
            <a:ext cx="3346438" cy="431100"/>
            <a:chOff x="4110272" y="3687250"/>
            <a:chExt cx="3346438" cy="431100"/>
          </a:xfrm>
        </p:grpSpPr>
        <p:sp>
          <p:nvSpPr>
            <p:cNvPr id="186" name="Google Shape;186;p19"/>
            <p:cNvSpPr txBox="1"/>
            <p:nvPr/>
          </p:nvSpPr>
          <p:spPr>
            <a:xfrm>
              <a:off x="4456710" y="3687250"/>
              <a:ext cx="300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jelcham@ripe.net</a:t>
              </a:r>
              <a:endParaRPr sz="1600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187" name="Google Shape;187;p19"/>
            <p:cNvGrpSpPr/>
            <p:nvPr/>
          </p:nvGrpSpPr>
          <p:grpSpPr>
            <a:xfrm>
              <a:off x="4110272" y="3753111"/>
              <a:ext cx="346431" cy="346431"/>
              <a:chOff x="4497725" y="1397950"/>
              <a:chExt cx="683700" cy="683700"/>
            </a:xfrm>
          </p:grpSpPr>
          <p:sp>
            <p:nvSpPr>
              <p:cNvPr id="188" name="Google Shape;188;p19"/>
              <p:cNvSpPr/>
              <p:nvPr/>
            </p:nvSpPr>
            <p:spPr>
              <a:xfrm>
                <a:off x="4497725" y="1397950"/>
                <a:ext cx="683700" cy="683700"/>
              </a:xfrm>
              <a:prstGeom prst="ellipse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189" name="Google Shape;189;p1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669363" y="1569588"/>
                <a:ext cx="340425" cy="340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 sz="800"/>
          </a:p>
        </p:txBody>
      </p:sp>
      <p:sp>
        <p:nvSpPr>
          <p:cNvPr id="341" name="Google Shape;341;p37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Most of it is already used</a:t>
            </a:r>
            <a:endParaRPr/>
          </a:p>
        </p:txBody>
      </p:sp>
      <p:graphicFrame>
        <p:nvGraphicFramePr>
          <p:cNvPr id="342" name="Google Shape;342;p37"/>
          <p:cNvGraphicFramePr/>
          <p:nvPr/>
        </p:nvGraphicFramePr>
        <p:xfrm>
          <a:off x="2712852" y="866875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{63135051-87D1-45BE-ACCA-40BFAC7F0E98}</a:tableStyleId>
              </a:tblPr>
              <a:tblGrid>
                <a:gridCol w="7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Country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IPv4 Addresses</a:t>
                      </a:r>
                      <a:b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Allocated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IPv4 Addresses</a:t>
                      </a:r>
                      <a:b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Used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IPv4 Addresses</a:t>
                      </a:r>
                      <a:b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% Used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KSA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10,964,032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10,248,960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3.48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UAE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6,316,736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5,969,920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4.51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Kuwait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1,907,456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1,742,848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91.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37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Syria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1,284,864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1,197,568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3</a:t>
                      </a: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.21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Oman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950,272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828,416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</a:t>
                      </a:r>
                      <a:r>
                        <a:rPr lang="en-GB" sz="600"/>
                        <a:t>7</a:t>
                      </a:r>
                      <a:r>
                        <a:rPr lang="en-GB" sz="6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GB" sz="600"/>
                        <a:t>18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Palestine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875,520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819,712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3</a:t>
                      </a: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63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Qatar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845,440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836,864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8</a:t>
                      </a: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99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Jordan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646,912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628,736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7</a:t>
                      </a: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19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Lebanon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568,640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531,968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3</a:t>
                      </a: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55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Iraq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444,736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384,000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</a:t>
                      </a:r>
                      <a:r>
                        <a:rPr lang="en-GB" sz="600"/>
                        <a:t>6</a:t>
                      </a:r>
                      <a:r>
                        <a:rPr lang="en-GB" sz="600" u="none" strike="noStrike" cap="non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r>
                        <a:rPr lang="en-GB" sz="600"/>
                        <a:t>34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30B"/>
                          </a:solidFill>
                        </a:rPr>
                        <a:t>Bahrain</a:t>
                      </a:r>
                      <a:endParaRPr sz="1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425,216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412,160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96</a:t>
                      </a:r>
                      <a:r>
                        <a:rPr lang="en-GB" sz="600" b="1" u="none" strike="noStrike" cap="none">
                          <a:solidFill>
                            <a:srgbClr val="EB230B"/>
                          </a:solidFill>
                        </a:rPr>
                        <a:t>.93</a:t>
                      </a:r>
                      <a:endParaRPr sz="1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Yemen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233,472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/>
                        <a:t>231,168</a:t>
                      </a:r>
                      <a:endParaRPr sz="5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99.</a:t>
                      </a: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01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Algeria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4,765,184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4,755,968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99.81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Egypt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24,150,528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23,727,616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98.25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Libya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454,912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439,552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96.62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Morocco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12,273,664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12,225,280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99.61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Tunisia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7,877,632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/>
                        <a:t>7,876,352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20C"/>
                          </a:solidFill>
                        </a:rPr>
                        <a:t>99.98</a:t>
                      </a:r>
                      <a:endParaRPr sz="600" b="1" u="none" strike="noStrike" cap="none">
                        <a:solidFill>
                          <a:srgbClr val="EB220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Sudan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1,891,072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790,016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41.78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 sz="800"/>
          </a:p>
        </p:txBody>
      </p:sp>
      <p:sp>
        <p:nvSpPr>
          <p:cNvPr id="348" name="Google Shape;348;p38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8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IPv4 worked OK-ish till now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*** BUT ***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Almost </a:t>
            </a:r>
            <a:r>
              <a:rPr lang="en-GB" sz="4200" b="1" u="sng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Impossible</a:t>
            </a: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 to scale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 sz="800"/>
          </a:p>
        </p:txBody>
      </p:sp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 we are in a situation where we have more:</a:t>
            </a:r>
            <a:endParaRPr/>
          </a:p>
        </p:txBody>
      </p:sp>
      <p:grpSp>
        <p:nvGrpSpPr>
          <p:cNvPr id="356" name="Google Shape;356;p39"/>
          <p:cNvGrpSpPr/>
          <p:nvPr/>
        </p:nvGrpSpPr>
        <p:grpSpPr>
          <a:xfrm>
            <a:off x="1396547" y="1937702"/>
            <a:ext cx="2080200" cy="1882916"/>
            <a:chOff x="193147" y="1331775"/>
            <a:chExt cx="2080200" cy="1882916"/>
          </a:xfrm>
        </p:grpSpPr>
        <p:sp>
          <p:nvSpPr>
            <p:cNvPr id="357" name="Google Shape;357;p39"/>
            <p:cNvSpPr txBox="1"/>
            <p:nvPr/>
          </p:nvSpPr>
          <p:spPr>
            <a:xfrm>
              <a:off x="464109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25316A"/>
                  </a:solidFill>
                  <a:latin typeface="Verdana"/>
                  <a:ea typeface="Verdana"/>
                  <a:cs typeface="Verdana"/>
                  <a:sym typeface="Verdana"/>
                </a:rPr>
                <a:t>People</a:t>
              </a: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25316A"/>
                  </a:solidFill>
                  <a:latin typeface="Verdana"/>
                  <a:ea typeface="Verdana"/>
                  <a:cs typeface="Verdana"/>
                  <a:sym typeface="Verdana"/>
                </a:rPr>
                <a:t>Machines</a:t>
              </a: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8" name="Google Shape;358;p39"/>
            <p:cNvSpPr txBox="1"/>
            <p:nvPr/>
          </p:nvSpPr>
          <p:spPr>
            <a:xfrm>
              <a:off x="193147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Users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359" name="Google Shape;359;p39"/>
            <p:cNvGrpSpPr/>
            <p:nvPr/>
          </p:nvGrpSpPr>
          <p:grpSpPr>
            <a:xfrm>
              <a:off x="635050" y="1331775"/>
              <a:ext cx="1196400" cy="1196400"/>
              <a:chOff x="635050" y="1331775"/>
              <a:chExt cx="1196400" cy="1196400"/>
            </a:xfrm>
          </p:grpSpPr>
          <p:sp>
            <p:nvSpPr>
              <p:cNvPr id="360" name="Google Shape;360;p39"/>
              <p:cNvSpPr/>
              <p:nvPr/>
            </p:nvSpPr>
            <p:spPr>
              <a:xfrm>
                <a:off x="635050" y="1331775"/>
                <a:ext cx="1196400" cy="1196400"/>
              </a:xfrm>
              <a:prstGeom prst="flowChartConnector">
                <a:avLst/>
              </a:prstGeom>
              <a:solidFill>
                <a:srgbClr val="2531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361" name="Google Shape;361;p3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81663" y="1678325"/>
                <a:ext cx="503286" cy="5032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62" name="Google Shape;362;p39"/>
          <p:cNvGrpSpPr/>
          <p:nvPr/>
        </p:nvGrpSpPr>
        <p:grpSpPr>
          <a:xfrm>
            <a:off x="3388189" y="1937702"/>
            <a:ext cx="2080200" cy="1882916"/>
            <a:chOff x="2122822" y="1331775"/>
            <a:chExt cx="2080200" cy="1882916"/>
          </a:xfrm>
        </p:grpSpPr>
        <p:sp>
          <p:nvSpPr>
            <p:cNvPr id="363" name="Google Shape;363;p39"/>
            <p:cNvSpPr txBox="1"/>
            <p:nvPr/>
          </p:nvSpPr>
          <p:spPr>
            <a:xfrm>
              <a:off x="2393784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25316A"/>
                  </a:solidFill>
                  <a:latin typeface="Verdana"/>
                  <a:ea typeface="Verdana"/>
                  <a:cs typeface="Verdana"/>
                  <a:sym typeface="Verdana"/>
                </a:rPr>
                <a:t>± 80 000 ASNs</a:t>
              </a: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25316A"/>
                  </a:solidFill>
                  <a:latin typeface="Verdana"/>
                  <a:ea typeface="Verdana"/>
                  <a:cs typeface="Verdana"/>
                  <a:sym typeface="Verdana"/>
                </a:rPr>
                <a:t>Geo diversity</a:t>
              </a: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4" name="Google Shape;364;p39"/>
            <p:cNvSpPr txBox="1"/>
            <p:nvPr/>
          </p:nvSpPr>
          <p:spPr>
            <a:xfrm>
              <a:off x="2122822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Networks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365" name="Google Shape;365;p39"/>
            <p:cNvGrpSpPr/>
            <p:nvPr/>
          </p:nvGrpSpPr>
          <p:grpSpPr>
            <a:xfrm>
              <a:off x="2564775" y="1331775"/>
              <a:ext cx="1196400" cy="1196400"/>
              <a:chOff x="2564775" y="1331775"/>
              <a:chExt cx="1196400" cy="1196400"/>
            </a:xfrm>
          </p:grpSpPr>
          <p:sp>
            <p:nvSpPr>
              <p:cNvPr id="366" name="Google Shape;366;p39"/>
              <p:cNvSpPr/>
              <p:nvPr/>
            </p:nvSpPr>
            <p:spPr>
              <a:xfrm>
                <a:off x="2564775" y="1331775"/>
                <a:ext cx="1196400" cy="1196400"/>
              </a:xfrm>
              <a:prstGeom prst="flowChartConnector">
                <a:avLst/>
              </a:prstGeom>
              <a:solidFill>
                <a:srgbClr val="2531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367" name="Google Shape;367;p3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909325" y="1676375"/>
                <a:ext cx="507187" cy="507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68" name="Google Shape;368;p39"/>
          <p:cNvGrpSpPr/>
          <p:nvPr/>
        </p:nvGrpSpPr>
        <p:grpSpPr>
          <a:xfrm>
            <a:off x="5379831" y="1937702"/>
            <a:ext cx="2080200" cy="1882923"/>
            <a:chOff x="4087872" y="1331775"/>
            <a:chExt cx="2080200" cy="1882923"/>
          </a:xfrm>
        </p:grpSpPr>
        <p:sp>
          <p:nvSpPr>
            <p:cNvPr id="369" name="Google Shape;369;p39"/>
            <p:cNvSpPr txBox="1"/>
            <p:nvPr/>
          </p:nvSpPr>
          <p:spPr>
            <a:xfrm>
              <a:off x="4235317" y="2875998"/>
              <a:ext cx="1765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25316A"/>
                  </a:solidFill>
                  <a:latin typeface="Verdana"/>
                  <a:ea typeface="Verdana"/>
                  <a:cs typeface="Verdana"/>
                  <a:sym typeface="Verdana"/>
                </a:rPr>
                <a:t>5G + IoT</a:t>
              </a: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25316A"/>
                  </a:solidFill>
                  <a:latin typeface="Verdana"/>
                  <a:ea typeface="Verdana"/>
                  <a:cs typeface="Verdana"/>
                  <a:sym typeface="Verdana"/>
                </a:rPr>
                <a:t>6G</a:t>
              </a: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0" name="Google Shape;370;p39"/>
            <p:cNvSpPr txBox="1"/>
            <p:nvPr/>
          </p:nvSpPr>
          <p:spPr>
            <a:xfrm>
              <a:off x="4087872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Services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529825" y="1331775"/>
              <a:ext cx="1196400" cy="1196400"/>
            </a:xfrm>
            <a:prstGeom prst="flowChartConnector">
              <a:avLst/>
            </a:prstGeom>
            <a:solidFill>
              <a:srgbClr val="F26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72" name="Google Shape;372;p39"/>
          <p:cNvSpPr txBox="1"/>
          <p:nvPr/>
        </p:nvSpPr>
        <p:spPr>
          <a:xfrm>
            <a:off x="2588825" y="2606900"/>
            <a:ext cx="303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3" name="Google Shape;37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4863" y="2358700"/>
            <a:ext cx="390144" cy="39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 sz="800"/>
          </a:p>
        </p:txBody>
      </p:sp>
      <p:sp>
        <p:nvSpPr>
          <p:cNvPr id="379" name="Google Shape;379;p40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Keeping an eye on tomorrow</a:t>
            </a:r>
            <a:endParaRPr/>
          </a:p>
        </p:txBody>
      </p:sp>
      <p:pic>
        <p:nvPicPr>
          <p:cNvPr id="380" name="Google Shape;3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320" y="804050"/>
            <a:ext cx="3942624" cy="39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0"/>
          <p:cNvSpPr/>
          <p:nvPr/>
        </p:nvSpPr>
        <p:spPr>
          <a:xfrm>
            <a:off x="2380325" y="804125"/>
            <a:ext cx="1478700" cy="3947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2" name="Google Shape;382;p40"/>
          <p:cNvSpPr/>
          <p:nvPr/>
        </p:nvSpPr>
        <p:spPr>
          <a:xfrm>
            <a:off x="4836569" y="804125"/>
            <a:ext cx="1478700" cy="3947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3" name="Google Shape;383;p40"/>
          <p:cNvSpPr/>
          <p:nvPr/>
        </p:nvSpPr>
        <p:spPr>
          <a:xfrm>
            <a:off x="3530075" y="804049"/>
            <a:ext cx="1478700" cy="144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4" name="Google Shape;384;p40"/>
          <p:cNvSpPr/>
          <p:nvPr/>
        </p:nvSpPr>
        <p:spPr>
          <a:xfrm>
            <a:off x="3612288" y="3310324"/>
            <a:ext cx="1478700" cy="144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 sz="800"/>
          </a:p>
        </p:txBody>
      </p:sp>
      <p:sp>
        <p:nvSpPr>
          <p:cNvPr id="390" name="Google Shape;390;p41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Keeping an eye on tomorrow</a:t>
            </a:r>
            <a:endParaRPr/>
          </a:p>
        </p:txBody>
      </p:sp>
      <p:pic>
        <p:nvPicPr>
          <p:cNvPr id="391" name="Google Shape;3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320" y="804050"/>
            <a:ext cx="3942624" cy="39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 sz="800"/>
          </a:p>
        </p:txBody>
      </p:sp>
      <p:sp>
        <p:nvSpPr>
          <p:cNvPr id="397" name="Google Shape;397;p42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you expand your networks today?</a:t>
            </a:r>
            <a:endParaRPr/>
          </a:p>
        </p:txBody>
      </p:sp>
      <p:sp>
        <p:nvSpPr>
          <p:cNvPr id="398" name="Google Shape;398;p42"/>
          <p:cNvSpPr txBox="1"/>
          <p:nvPr/>
        </p:nvSpPr>
        <p:spPr>
          <a:xfrm>
            <a:off x="311700" y="2267236"/>
            <a:ext cx="25569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No Action / I don’t care</a:t>
            </a:r>
            <a:endParaRPr sz="11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No longer a choice</a:t>
            </a: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9" name="Google Shape;399;p4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469" y="1507480"/>
            <a:ext cx="483357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9132" y="1507480"/>
            <a:ext cx="483357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2"/>
          <p:cNvSpPr txBox="1"/>
          <p:nvPr/>
        </p:nvSpPr>
        <p:spPr>
          <a:xfrm>
            <a:off x="3001613" y="2267236"/>
            <a:ext cx="25569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Extend life of IPv4</a:t>
            </a:r>
            <a:endParaRPr sz="11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You’ve already done this</a:t>
            </a: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Concerns regarding NAT</a:t>
            </a:r>
            <a:endParaRPr sz="1100" i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Is it possible to keep acquiring IPv4 space from the market?</a:t>
            </a:r>
            <a:endParaRPr sz="1100" i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2" name="Google Shape;402;p4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3125" y="1418175"/>
            <a:ext cx="593300" cy="5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2"/>
          <p:cNvSpPr txBox="1"/>
          <p:nvPr/>
        </p:nvSpPr>
        <p:spPr>
          <a:xfrm>
            <a:off x="5843938" y="2267236"/>
            <a:ext cx="25569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9CCA3B"/>
                </a:solidFill>
                <a:latin typeface="Verdana"/>
                <a:ea typeface="Verdana"/>
                <a:cs typeface="Verdana"/>
                <a:sym typeface="Verdana"/>
              </a:rPr>
              <a:t>Deploy IPv6</a:t>
            </a:r>
            <a:endParaRPr sz="1100" b="1">
              <a:solidFill>
                <a:srgbClr val="9CCA3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That’s where we are now</a:t>
            </a:r>
            <a:endParaRPr sz="11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3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 sz="800"/>
          </a:p>
        </p:txBody>
      </p:sp>
      <p:sp>
        <p:nvSpPr>
          <p:cNvPr id="409" name="Google Shape;409;p43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3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The case of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IPv6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4" title="ipv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100" y="871525"/>
            <a:ext cx="6711450" cy="391612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4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 sz="800"/>
          </a:p>
        </p:txBody>
      </p:sp>
      <p:sp>
        <p:nvSpPr>
          <p:cNvPr id="417" name="Google Shape;417;p44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IPv6 in the NCC - ME region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 sz="800"/>
          </a:p>
        </p:txBody>
      </p:sp>
      <p:sp>
        <p:nvSpPr>
          <p:cNvPr id="423" name="Google Shape;423;p45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it moving in the right direction?</a:t>
            </a:r>
            <a:endParaRPr/>
          </a:p>
        </p:txBody>
      </p:sp>
      <p:graphicFrame>
        <p:nvGraphicFramePr>
          <p:cNvPr id="424" name="Google Shape;424;p45"/>
          <p:cNvGraphicFramePr/>
          <p:nvPr/>
        </p:nvGraphicFramePr>
        <p:xfrm>
          <a:off x="2712852" y="866875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{63135051-87D1-45BE-ACCA-40BFAC7F0E98}</a:tableStyleId>
              </a:tblPr>
              <a:tblGrid>
                <a:gridCol w="7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Country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/>
                        <a:t>% IPv6 Capable</a:t>
                      </a:r>
                      <a:endParaRPr sz="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/>
                        <a:t>2025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lt1"/>
                          </a:solidFill>
                        </a:rPr>
                        <a:t>% IPv6 Capable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lt1"/>
                          </a:solidFill>
                        </a:rPr>
                        <a:t>2024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lt1"/>
                          </a:solidFill>
                        </a:rPr>
                        <a:t>% IPv6 Capable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lt1"/>
                          </a:solidFill>
                        </a:rPr>
                        <a:t>2023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30B"/>
                          </a:solidFill>
                        </a:rPr>
                        <a:t>KSA</a:t>
                      </a:r>
                      <a:endParaRPr sz="1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70.25</a:t>
                      </a:r>
                      <a:endParaRPr sz="5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66.28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62.24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 u="none" strike="noStrike" cap="none">
                          <a:solidFill>
                            <a:srgbClr val="EB230B"/>
                          </a:solidFill>
                        </a:rPr>
                        <a:t>UAE</a:t>
                      </a:r>
                      <a:endParaRPr sz="1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51.26</a:t>
                      </a:r>
                      <a:endParaRPr sz="5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51.73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49.31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Qatar</a:t>
                      </a:r>
                      <a:endParaRPr sz="1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39.74</a:t>
                      </a:r>
                      <a:endParaRPr sz="5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32.79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3.36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Kuwait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27.42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25.1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22.39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Oman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23.29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22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22.26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Bahrain</a:t>
                      </a:r>
                      <a:endParaRPr sz="1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20.39</a:t>
                      </a:r>
                      <a:endParaRPr sz="500" b="1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0.17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Jordan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17.86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16.54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14.97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Yemen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1.24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0.35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0.13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Iraq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0.7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0.35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0.33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Lebanon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0.36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0.5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0.66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Syria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0.22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0.47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0.7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Palestine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0.11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0.12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0.07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Algeria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0.16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0.06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0.07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Egypt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4.69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4.47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5.1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Libya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1.02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1.9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0.24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Morocco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0.52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0.05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0.05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B230B"/>
                          </a:solidFill>
                        </a:rPr>
                        <a:t>Tunisia</a:t>
                      </a:r>
                      <a:endParaRPr sz="600" b="1" u="none" strike="noStrike" cap="none">
                        <a:solidFill>
                          <a:srgbClr val="EB230B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 b="1">
                          <a:solidFill>
                            <a:srgbClr val="EC311C"/>
                          </a:solidFill>
                        </a:rPr>
                        <a:t>25.32</a:t>
                      </a:r>
                      <a:endParaRPr sz="600" b="1">
                        <a:solidFill>
                          <a:srgbClr val="EC311C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17.7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7.3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Sudan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3.9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0.06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0.07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 sz="800"/>
          </a:p>
        </p:txBody>
      </p:sp>
      <p:sp>
        <p:nvSpPr>
          <p:cNvPr id="430" name="Google Shape;430;p46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are we doing this in the first place?</a:t>
            </a:r>
            <a:endParaRPr/>
          </a:p>
        </p:txBody>
      </p:sp>
      <p:grpSp>
        <p:nvGrpSpPr>
          <p:cNvPr id="431" name="Google Shape;431;p46"/>
          <p:cNvGrpSpPr/>
          <p:nvPr/>
        </p:nvGrpSpPr>
        <p:grpSpPr>
          <a:xfrm>
            <a:off x="-14752" y="3072850"/>
            <a:ext cx="9187650" cy="1042988"/>
            <a:chOff x="-5195206" y="181138"/>
            <a:chExt cx="24500400" cy="2781300"/>
          </a:xfrm>
        </p:grpSpPr>
        <p:sp>
          <p:nvSpPr>
            <p:cNvPr id="432" name="Google Shape;432;p46"/>
            <p:cNvSpPr txBox="1"/>
            <p:nvPr/>
          </p:nvSpPr>
          <p:spPr>
            <a:xfrm>
              <a:off x="-5195206" y="181138"/>
              <a:ext cx="24500400" cy="2781300"/>
            </a:xfrm>
            <a:prstGeom prst="rect">
              <a:avLst/>
            </a:prstGeom>
            <a:solidFill>
              <a:srgbClr val="182D5A"/>
            </a:solidFill>
            <a:ln>
              <a:noFill/>
            </a:ln>
          </p:spPr>
          <p:txBody>
            <a:bodyPr spcFirstLastPara="1" wrap="square" lIns="19050" tIns="19050" rIns="19050" bIns="19050" anchor="t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endParaRPr sz="2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Open Sans"/>
                <a:buNone/>
              </a:pPr>
              <a:r>
                <a:rPr lang="en-GB" sz="1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          Guarantee continuity, growth and innovation/new services</a:t>
              </a:r>
              <a:endParaRPr sz="500"/>
            </a:p>
          </p:txBody>
        </p:sp>
        <p:pic>
          <p:nvPicPr>
            <p:cNvPr id="433" name="Google Shape;433;p4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376543" y="568260"/>
              <a:ext cx="1932963" cy="19329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4" name="Google Shape;434;p46"/>
          <p:cNvSpPr txBox="1"/>
          <p:nvPr/>
        </p:nvSpPr>
        <p:spPr>
          <a:xfrm>
            <a:off x="2047619" y="1307794"/>
            <a:ext cx="3912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300"/>
              <a:buFont typeface="Open Sans"/>
              <a:buNone/>
            </a:pPr>
            <a:r>
              <a:rPr lang="en-GB" sz="2300" b="1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The ultimate goal is     IPv6</a:t>
            </a:r>
            <a:endParaRPr sz="500"/>
          </a:p>
        </p:txBody>
      </p:sp>
      <p:grpSp>
        <p:nvGrpSpPr>
          <p:cNvPr id="435" name="Google Shape;435;p46"/>
          <p:cNvGrpSpPr/>
          <p:nvPr/>
        </p:nvGrpSpPr>
        <p:grpSpPr>
          <a:xfrm>
            <a:off x="4589528" y="1506357"/>
            <a:ext cx="953772" cy="637467"/>
            <a:chOff x="-1" y="17"/>
            <a:chExt cx="2543391" cy="1699912"/>
          </a:xfrm>
        </p:grpSpPr>
        <p:grpSp>
          <p:nvGrpSpPr>
            <p:cNvPr id="436" name="Google Shape;436;p46"/>
            <p:cNvGrpSpPr/>
            <p:nvPr/>
          </p:nvGrpSpPr>
          <p:grpSpPr>
            <a:xfrm>
              <a:off x="-1" y="17"/>
              <a:ext cx="2543391" cy="1699912"/>
              <a:chOff x="-1" y="18"/>
              <a:chExt cx="2543391" cy="1699912"/>
            </a:xfrm>
          </p:grpSpPr>
          <p:sp>
            <p:nvSpPr>
              <p:cNvPr id="437" name="Google Shape;437;p46"/>
              <p:cNvSpPr/>
              <p:nvPr/>
            </p:nvSpPr>
            <p:spPr>
              <a:xfrm rot="-2700000">
                <a:off x="-163822" y="628472"/>
                <a:ext cx="1913999" cy="329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954" extrusionOk="0">
                    <a:moveTo>
                      <a:pt x="0" y="0"/>
                    </a:moveTo>
                    <a:cubicBezTo>
                      <a:pt x="3512" y="14424"/>
                      <a:pt x="7398" y="21600"/>
                      <a:pt x="11322" y="20909"/>
                    </a:cubicBezTo>
                    <a:cubicBezTo>
                      <a:pt x="14894" y="20280"/>
                      <a:pt x="18404" y="13139"/>
                      <a:pt x="21600" y="0"/>
                    </a:cubicBezTo>
                  </a:path>
                </a:pathLst>
              </a:custGeom>
              <a:noFill/>
              <a:ln w="190500" cap="flat" cmpd="sng">
                <a:solidFill>
                  <a:srgbClr val="FF6B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6B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6B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438" name="Google Shape;438;p46"/>
              <p:cNvSpPr/>
              <p:nvPr/>
            </p:nvSpPr>
            <p:spPr>
              <a:xfrm rot="2700000">
                <a:off x="911829" y="783042"/>
                <a:ext cx="1770276" cy="34092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170" extrusionOk="0">
                    <a:moveTo>
                      <a:pt x="0" y="0"/>
                    </a:moveTo>
                    <a:cubicBezTo>
                      <a:pt x="3516" y="14394"/>
                      <a:pt x="7311" y="21600"/>
                      <a:pt x="11140" y="21150"/>
                    </a:cubicBezTo>
                    <a:cubicBezTo>
                      <a:pt x="14739" y="20728"/>
                      <a:pt x="18295" y="13539"/>
                      <a:pt x="21600" y="0"/>
                    </a:cubicBezTo>
                  </a:path>
                </a:pathLst>
              </a:custGeom>
              <a:noFill/>
              <a:ln w="190500" cap="flat" cmpd="sng">
                <a:solidFill>
                  <a:srgbClr val="FF6B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6B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6B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439" name="Google Shape;439;p46"/>
            <p:cNvSpPr/>
            <p:nvPr/>
          </p:nvSpPr>
          <p:spPr>
            <a:xfrm>
              <a:off x="522644" y="1566825"/>
              <a:ext cx="1498068" cy="0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6B00"/>
                </a:buClr>
                <a:buSzPts val="1900"/>
                <a:buFont typeface="Open Sans"/>
                <a:buNone/>
              </a:pPr>
              <a:r>
                <a:rPr lang="en-GB" sz="1900" b="1" i="0" u="none" strike="noStrike" cap="none">
                  <a:solidFill>
                    <a:srgbClr val="FF6B00"/>
                  </a:solidFill>
                  <a:latin typeface="Open Sans"/>
                  <a:ea typeface="Open Sans"/>
                  <a:cs typeface="Open Sans"/>
                  <a:sym typeface="Open Sans"/>
                </a:rPr>
                <a:t>not</a:t>
              </a:r>
              <a:endParaRPr sz="500">
                <a:solidFill>
                  <a:srgbClr val="FF6B00"/>
                </a:solidFill>
              </a:endParaRPr>
            </a:p>
          </p:txBody>
        </p:sp>
      </p:grpSp>
      <p:sp>
        <p:nvSpPr>
          <p:cNvPr id="440" name="Google Shape;440;p46"/>
          <p:cNvSpPr txBox="1"/>
          <p:nvPr/>
        </p:nvSpPr>
        <p:spPr>
          <a:xfrm>
            <a:off x="4736175" y="1960925"/>
            <a:ext cx="303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6B00"/>
                </a:solidFill>
                <a:latin typeface="Open Sans"/>
                <a:ea typeface="Open Sans"/>
                <a:cs typeface="Open Sans"/>
                <a:sym typeface="Open Sans"/>
              </a:rPr>
              <a:t>not</a:t>
            </a:r>
            <a:endParaRPr sz="1800" b="1">
              <a:solidFill>
                <a:srgbClr val="FF6B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 sz="800"/>
          </a:p>
        </p:txBody>
      </p: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our NCC - ME region like?</a:t>
            </a: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0" y="1850075"/>
            <a:ext cx="9144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Some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Context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 sz="800"/>
          </a:p>
        </p:txBody>
      </p:sp>
      <p:sp>
        <p:nvSpPr>
          <p:cNvPr id="446" name="Google Shape;446;p47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 of the obstacles in the way of massive adoption</a:t>
            </a:r>
            <a:endParaRPr/>
          </a:p>
        </p:txBody>
      </p:sp>
      <p:grpSp>
        <p:nvGrpSpPr>
          <p:cNvPr id="447" name="Google Shape;447;p47"/>
          <p:cNvGrpSpPr/>
          <p:nvPr/>
        </p:nvGrpSpPr>
        <p:grpSpPr>
          <a:xfrm>
            <a:off x="479097" y="1248382"/>
            <a:ext cx="2080200" cy="1882916"/>
            <a:chOff x="193147" y="1331775"/>
            <a:chExt cx="2080200" cy="1882916"/>
          </a:xfrm>
        </p:grpSpPr>
        <p:sp>
          <p:nvSpPr>
            <p:cNvPr id="448" name="Google Shape;448;p47"/>
            <p:cNvSpPr txBox="1"/>
            <p:nvPr/>
          </p:nvSpPr>
          <p:spPr>
            <a:xfrm>
              <a:off x="464109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9" name="Google Shape;449;p47"/>
            <p:cNvSpPr txBox="1"/>
            <p:nvPr/>
          </p:nvSpPr>
          <p:spPr>
            <a:xfrm>
              <a:off x="193147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Budget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0" name="Google Shape;450;p47"/>
            <p:cNvSpPr/>
            <p:nvPr/>
          </p:nvSpPr>
          <p:spPr>
            <a:xfrm>
              <a:off x="635050" y="1331775"/>
              <a:ext cx="1196400" cy="1196400"/>
            </a:xfrm>
            <a:prstGeom prst="flowChartConnector">
              <a:avLst/>
            </a:prstGeom>
            <a:solidFill>
              <a:srgbClr val="253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451" name="Google Shape;451;p47"/>
          <p:cNvGrpSpPr/>
          <p:nvPr/>
        </p:nvGrpSpPr>
        <p:grpSpPr>
          <a:xfrm>
            <a:off x="2470739" y="1248382"/>
            <a:ext cx="2080200" cy="1882916"/>
            <a:chOff x="2122822" y="1331775"/>
            <a:chExt cx="2080200" cy="1882916"/>
          </a:xfrm>
        </p:grpSpPr>
        <p:sp>
          <p:nvSpPr>
            <p:cNvPr id="452" name="Google Shape;452;p47"/>
            <p:cNvSpPr txBox="1"/>
            <p:nvPr/>
          </p:nvSpPr>
          <p:spPr>
            <a:xfrm>
              <a:off x="2393784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3" name="Google Shape;453;p47"/>
            <p:cNvSpPr txBox="1"/>
            <p:nvPr/>
          </p:nvSpPr>
          <p:spPr>
            <a:xfrm>
              <a:off x="2122822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Prioritisation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4" name="Google Shape;454;p47"/>
            <p:cNvSpPr/>
            <p:nvPr/>
          </p:nvSpPr>
          <p:spPr>
            <a:xfrm>
              <a:off x="2564775" y="1331775"/>
              <a:ext cx="1196400" cy="1196400"/>
            </a:xfrm>
            <a:prstGeom prst="flowChartConnector">
              <a:avLst/>
            </a:prstGeom>
            <a:solidFill>
              <a:srgbClr val="253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455" name="Google Shape;455;p47"/>
          <p:cNvGrpSpPr/>
          <p:nvPr/>
        </p:nvGrpSpPr>
        <p:grpSpPr>
          <a:xfrm>
            <a:off x="4462381" y="1248382"/>
            <a:ext cx="2080200" cy="1882923"/>
            <a:chOff x="4087872" y="1331775"/>
            <a:chExt cx="2080200" cy="1882923"/>
          </a:xfrm>
        </p:grpSpPr>
        <p:sp>
          <p:nvSpPr>
            <p:cNvPr id="456" name="Google Shape;456;p47"/>
            <p:cNvSpPr txBox="1"/>
            <p:nvPr/>
          </p:nvSpPr>
          <p:spPr>
            <a:xfrm>
              <a:off x="4235317" y="2875998"/>
              <a:ext cx="1765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7" name="Google Shape;457;p47"/>
            <p:cNvSpPr txBox="1"/>
            <p:nvPr/>
          </p:nvSpPr>
          <p:spPr>
            <a:xfrm>
              <a:off x="4087872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Regulatory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458" name="Google Shape;458;p47"/>
            <p:cNvGrpSpPr/>
            <p:nvPr/>
          </p:nvGrpSpPr>
          <p:grpSpPr>
            <a:xfrm>
              <a:off x="4529825" y="1331775"/>
              <a:ext cx="1196400" cy="1196400"/>
              <a:chOff x="4529825" y="1331775"/>
              <a:chExt cx="1196400" cy="1196400"/>
            </a:xfrm>
          </p:grpSpPr>
          <p:sp>
            <p:nvSpPr>
              <p:cNvPr id="459" name="Google Shape;459;p47"/>
              <p:cNvSpPr/>
              <p:nvPr/>
            </p:nvSpPr>
            <p:spPr>
              <a:xfrm>
                <a:off x="4529825" y="1331775"/>
                <a:ext cx="1196400" cy="1196400"/>
              </a:xfrm>
              <a:prstGeom prst="flowChartConnector">
                <a:avLst/>
              </a:prstGeom>
              <a:solidFill>
                <a:srgbClr val="2631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460" name="Google Shape;460;p4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74388" y="1650575"/>
                <a:ext cx="507187" cy="507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61" name="Google Shape;461;p47"/>
          <p:cNvGrpSpPr/>
          <p:nvPr/>
        </p:nvGrpSpPr>
        <p:grpSpPr>
          <a:xfrm>
            <a:off x="6454022" y="1248382"/>
            <a:ext cx="2080200" cy="1882923"/>
            <a:chOff x="6168072" y="1331775"/>
            <a:chExt cx="2080200" cy="1882923"/>
          </a:xfrm>
        </p:grpSpPr>
        <p:sp>
          <p:nvSpPr>
            <p:cNvPr id="462" name="Google Shape;462;p47"/>
            <p:cNvSpPr txBox="1"/>
            <p:nvPr/>
          </p:nvSpPr>
          <p:spPr>
            <a:xfrm>
              <a:off x="6256625" y="2875998"/>
              <a:ext cx="1895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3" name="Google Shape;463;p47"/>
            <p:cNvSpPr txBox="1"/>
            <p:nvPr/>
          </p:nvSpPr>
          <p:spPr>
            <a:xfrm>
              <a:off x="6168072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Knowledge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4" name="Google Shape;464;p47"/>
            <p:cNvSpPr/>
            <p:nvPr/>
          </p:nvSpPr>
          <p:spPr>
            <a:xfrm>
              <a:off x="6610025" y="1331775"/>
              <a:ext cx="1196400" cy="1196400"/>
            </a:xfrm>
            <a:prstGeom prst="flowChartConnector">
              <a:avLst/>
            </a:prstGeom>
            <a:solidFill>
              <a:srgbClr val="253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65" name="Google Shape;465;p47"/>
          <p:cNvSpPr txBox="1"/>
          <p:nvPr/>
        </p:nvSpPr>
        <p:spPr>
          <a:xfrm>
            <a:off x="1671375" y="1917579"/>
            <a:ext cx="303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6" name="Google Shape;46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4445" y="1597801"/>
            <a:ext cx="461700" cy="46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4332" y="1597831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7"/>
          <p:cNvSpPr txBox="1"/>
          <p:nvPr/>
        </p:nvSpPr>
        <p:spPr>
          <a:xfrm>
            <a:off x="920225" y="1515079"/>
            <a:ext cx="1194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$</a:t>
            </a:r>
            <a:endParaRPr sz="31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69" name="Google Shape;469;p47"/>
          <p:cNvGrpSpPr/>
          <p:nvPr/>
        </p:nvGrpSpPr>
        <p:grpSpPr>
          <a:xfrm>
            <a:off x="1404814" y="2971969"/>
            <a:ext cx="2080200" cy="1882916"/>
            <a:chOff x="193147" y="1331775"/>
            <a:chExt cx="2080200" cy="1882916"/>
          </a:xfrm>
        </p:grpSpPr>
        <p:sp>
          <p:nvSpPr>
            <p:cNvPr id="470" name="Google Shape;470;p47"/>
            <p:cNvSpPr txBox="1"/>
            <p:nvPr/>
          </p:nvSpPr>
          <p:spPr>
            <a:xfrm>
              <a:off x="464109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1" name="Google Shape;471;p47"/>
            <p:cNvSpPr txBox="1"/>
            <p:nvPr/>
          </p:nvSpPr>
          <p:spPr>
            <a:xfrm>
              <a:off x="193147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Technical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2" name="Google Shape;472;p47"/>
            <p:cNvSpPr/>
            <p:nvPr/>
          </p:nvSpPr>
          <p:spPr>
            <a:xfrm>
              <a:off x="635050" y="1331775"/>
              <a:ext cx="1196400" cy="1196400"/>
            </a:xfrm>
            <a:prstGeom prst="flowChartConnector">
              <a:avLst/>
            </a:prstGeom>
            <a:solidFill>
              <a:srgbClr val="253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473" name="Google Shape;473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1548" y="3361807"/>
            <a:ext cx="461700" cy="46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47"/>
          <p:cNvGrpSpPr/>
          <p:nvPr/>
        </p:nvGrpSpPr>
        <p:grpSpPr>
          <a:xfrm>
            <a:off x="3466552" y="2971969"/>
            <a:ext cx="2080200" cy="1882916"/>
            <a:chOff x="193147" y="1331775"/>
            <a:chExt cx="2080200" cy="1882916"/>
          </a:xfrm>
        </p:grpSpPr>
        <p:sp>
          <p:nvSpPr>
            <p:cNvPr id="475" name="Google Shape;475;p47"/>
            <p:cNvSpPr txBox="1"/>
            <p:nvPr/>
          </p:nvSpPr>
          <p:spPr>
            <a:xfrm>
              <a:off x="464109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6" name="Google Shape;476;p47"/>
            <p:cNvSpPr txBox="1"/>
            <p:nvPr/>
          </p:nvSpPr>
          <p:spPr>
            <a:xfrm>
              <a:off x="193147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Use Case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7" name="Google Shape;477;p47"/>
            <p:cNvSpPr/>
            <p:nvPr/>
          </p:nvSpPr>
          <p:spPr>
            <a:xfrm>
              <a:off x="635050" y="1331775"/>
              <a:ext cx="1196400" cy="1196400"/>
            </a:xfrm>
            <a:prstGeom prst="flowChartConnector">
              <a:avLst/>
            </a:prstGeom>
            <a:solidFill>
              <a:srgbClr val="253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478" name="Google Shape;478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75800" y="3361801"/>
            <a:ext cx="461700" cy="46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47"/>
          <p:cNvGrpSpPr/>
          <p:nvPr/>
        </p:nvGrpSpPr>
        <p:grpSpPr>
          <a:xfrm>
            <a:off x="5492052" y="2971969"/>
            <a:ext cx="2080200" cy="1882916"/>
            <a:chOff x="193147" y="1331775"/>
            <a:chExt cx="2080200" cy="1882916"/>
          </a:xfrm>
        </p:grpSpPr>
        <p:sp>
          <p:nvSpPr>
            <p:cNvPr id="480" name="Google Shape;480;p47"/>
            <p:cNvSpPr txBox="1"/>
            <p:nvPr/>
          </p:nvSpPr>
          <p:spPr>
            <a:xfrm>
              <a:off x="464109" y="2875991"/>
              <a:ext cx="153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1" name="Google Shape;481;p47"/>
            <p:cNvSpPr txBox="1"/>
            <p:nvPr/>
          </p:nvSpPr>
          <p:spPr>
            <a:xfrm>
              <a:off x="193147" y="2680586"/>
              <a:ext cx="2080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Size?</a:t>
              </a:r>
              <a:endParaRPr sz="11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2" name="Google Shape;482;p47"/>
            <p:cNvSpPr/>
            <p:nvPr/>
          </p:nvSpPr>
          <p:spPr>
            <a:xfrm>
              <a:off x="635050" y="1331775"/>
              <a:ext cx="1196400" cy="1196400"/>
            </a:xfrm>
            <a:prstGeom prst="flowChartConnector">
              <a:avLst/>
            </a:prstGeom>
            <a:solidFill>
              <a:srgbClr val="253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483" name="Google Shape;483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0050" y="3361801"/>
            <a:ext cx="461700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8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 sz="800"/>
          </a:p>
        </p:txBody>
      </p:sp>
      <p:sp>
        <p:nvSpPr>
          <p:cNvPr id="489" name="Google Shape;489;p48"/>
          <p:cNvSpPr txBox="1"/>
          <p:nvPr/>
        </p:nvSpPr>
        <p:spPr>
          <a:xfrm>
            <a:off x="0" y="1602000"/>
            <a:ext cx="9144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Discussion Time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9"/>
          <p:cNvSpPr txBox="1"/>
          <p:nvPr/>
        </p:nvSpPr>
        <p:spPr>
          <a:xfrm>
            <a:off x="-23796" y="2433150"/>
            <a:ext cx="917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 sz="800"/>
          </a:p>
        </p:txBody>
      </p:sp>
      <p:sp>
        <p:nvSpPr>
          <p:cNvPr id="500" name="Google Shape;500;p50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</a:t>
            </a:r>
            <a:endParaRPr/>
          </a:p>
        </p:txBody>
      </p:sp>
      <p:sp>
        <p:nvSpPr>
          <p:cNvPr id="501" name="Google Shape;501;p50"/>
          <p:cNvSpPr txBox="1"/>
          <p:nvPr/>
        </p:nvSpPr>
        <p:spPr>
          <a:xfrm>
            <a:off x="0" y="741850"/>
            <a:ext cx="9144000" cy="4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Why do we need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Routing Security for?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1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 sz="800"/>
          </a:p>
        </p:txBody>
      </p:sp>
      <p:sp>
        <p:nvSpPr>
          <p:cNvPr id="507" name="Google Shape;507;p51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Simple Networks lead to ….</a:t>
            </a:r>
            <a:endParaRPr/>
          </a:p>
        </p:txBody>
      </p:sp>
      <p:pic>
        <p:nvPicPr>
          <p:cNvPr id="508" name="Google Shape;508;p51" title="822px-Internet_map_in_February_8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53" y="712865"/>
            <a:ext cx="3066403" cy="402885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1"/>
          <p:cNvSpPr txBox="1"/>
          <p:nvPr/>
        </p:nvSpPr>
        <p:spPr>
          <a:xfrm>
            <a:off x="2624565" y="4574592"/>
            <a:ext cx="2182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b="0" i="1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Wikimedia</a:t>
            </a:r>
            <a:endParaRPr sz="200"/>
          </a:p>
        </p:txBody>
      </p:sp>
      <p:pic>
        <p:nvPicPr>
          <p:cNvPr id="510" name="Google Shape;510;p51" title="two-napking-protocol-BGP.jpg"/>
          <p:cNvPicPr preferRelativeResize="0"/>
          <p:nvPr/>
        </p:nvPicPr>
        <p:blipFill rotWithShape="1">
          <a:blip r:embed="rId5">
            <a:alphaModFix/>
          </a:blip>
          <a:srcRect b="5033"/>
          <a:stretch/>
        </p:blipFill>
        <p:spPr>
          <a:xfrm>
            <a:off x="5110089" y="730767"/>
            <a:ext cx="3311524" cy="40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1"/>
          <p:cNvSpPr txBox="1"/>
          <p:nvPr/>
        </p:nvSpPr>
        <p:spPr>
          <a:xfrm>
            <a:off x="7812964" y="4602884"/>
            <a:ext cx="2182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i="1" u="sng">
                <a:solidFill>
                  <a:schemeClr val="hlink"/>
                </a:solidFill>
                <a:hlinkClick r:id="rId6"/>
              </a:rPr>
              <a:t>CHM</a:t>
            </a:r>
            <a:endParaRPr sz="200"/>
          </a:p>
        </p:txBody>
      </p:sp>
      <p:sp>
        <p:nvSpPr>
          <p:cNvPr id="512" name="Google Shape;512;p51"/>
          <p:cNvSpPr txBox="1">
            <a:spLocks noGrp="1"/>
          </p:cNvSpPr>
          <p:nvPr>
            <p:ph type="title"/>
          </p:nvPr>
        </p:nvSpPr>
        <p:spPr>
          <a:xfrm>
            <a:off x="3931272" y="181625"/>
            <a:ext cx="33114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Simple Protocols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52" title="Screenshot 2025-11-25 at 17.40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150" y="2995944"/>
            <a:ext cx="4381148" cy="2211653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 sz="800"/>
          </a:p>
        </p:txBody>
      </p:sp>
      <p:sp>
        <p:nvSpPr>
          <p:cNvPr id="519" name="Google Shape;519;p52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They cause issues in today’s “complex”  world</a:t>
            </a:r>
            <a:endParaRPr/>
          </a:p>
        </p:txBody>
      </p:sp>
      <p:pic>
        <p:nvPicPr>
          <p:cNvPr id="520" name="Google Shape;520;p52" title="Screenshot_2025-11-20_at_10.52.57.png"/>
          <p:cNvPicPr preferRelativeResize="0"/>
          <p:nvPr/>
        </p:nvPicPr>
        <p:blipFill rotWithShape="1">
          <a:blip r:embed="rId4">
            <a:alphaModFix/>
          </a:blip>
          <a:srcRect l="-1251" t="14154" r="65402" b="15318"/>
          <a:stretch/>
        </p:blipFill>
        <p:spPr>
          <a:xfrm>
            <a:off x="359884" y="1154975"/>
            <a:ext cx="2837126" cy="31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2" title="Screenshot 2025-11-25 at 17.36.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3147" y="749448"/>
            <a:ext cx="4381148" cy="21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2"/>
          <p:cNvSpPr txBox="1"/>
          <p:nvPr/>
        </p:nvSpPr>
        <p:spPr>
          <a:xfrm>
            <a:off x="8369176" y="2584384"/>
            <a:ext cx="2182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i="1" u="sng">
                <a:solidFill>
                  <a:schemeClr val="hlink"/>
                </a:solidFill>
                <a:hlinkClick r:id="rId6"/>
              </a:rPr>
              <a:t>MANRS</a:t>
            </a:r>
            <a:endParaRPr sz="200"/>
          </a:p>
        </p:txBody>
      </p:sp>
      <p:sp>
        <p:nvSpPr>
          <p:cNvPr id="523" name="Google Shape;523;p52"/>
          <p:cNvSpPr txBox="1"/>
          <p:nvPr/>
        </p:nvSpPr>
        <p:spPr>
          <a:xfrm>
            <a:off x="8369176" y="4085384"/>
            <a:ext cx="2182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i="1" u="sng">
                <a:solidFill>
                  <a:schemeClr val="hlink"/>
                </a:solidFill>
                <a:hlinkClick r:id="rId7"/>
              </a:rPr>
              <a:t>Cloudflare</a:t>
            </a:r>
            <a:endParaRPr sz="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3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 sz="800"/>
          </a:p>
        </p:txBody>
      </p:sp>
      <p:sp>
        <p:nvSpPr>
          <p:cNvPr id="529" name="Google Shape;529;p53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3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The case of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RPKI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4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RPKI Can fix things</a:t>
            </a:r>
            <a:endParaRPr/>
          </a:p>
        </p:txBody>
      </p:sp>
      <p:sp>
        <p:nvSpPr>
          <p:cNvPr id="536" name="Google Shape;536;p54"/>
          <p:cNvSpPr txBox="1"/>
          <p:nvPr/>
        </p:nvSpPr>
        <p:spPr>
          <a:xfrm>
            <a:off x="311700" y="814675"/>
            <a:ext cx="81225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RPKI is a security framework to secure routing on the Internet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RPKI prevents IP hijacking, route leaks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Protects your IP space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Free*, Fast to deploy and Globally used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 sz="800"/>
          </a:p>
        </p:txBody>
      </p:sp>
      <p:sp>
        <p:nvSpPr>
          <p:cNvPr id="542" name="Google Shape;542;p55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5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RPKI has 2 parts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 sz="800"/>
          </a:p>
        </p:txBody>
      </p:sp>
      <p:sp>
        <p:nvSpPr>
          <p:cNvPr id="549" name="Google Shape;549;p56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56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Signing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sz="800"/>
          </a:p>
        </p:txBody>
      </p:sp>
      <p:sp>
        <p:nvSpPr>
          <p:cNvPr id="202" name="Google Shape;202;p21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members in the region</a:t>
            </a:r>
            <a:endParaRPr/>
          </a:p>
        </p:txBody>
      </p:sp>
      <p:pic>
        <p:nvPicPr>
          <p:cNvPr id="203" name="Google Shape;203;p21" title="lir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089" y="871529"/>
            <a:ext cx="6711460" cy="391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57" title="rpk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600" y="871525"/>
            <a:ext cx="6666952" cy="389015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 sz="800"/>
          </a:p>
        </p:txBody>
      </p:sp>
      <p:sp>
        <p:nvSpPr>
          <p:cNvPr id="557" name="Google Shape;557;p57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ROA Signing in the NCC - ME region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 sz="800"/>
          </a:p>
        </p:txBody>
      </p:sp>
      <p:sp>
        <p:nvSpPr>
          <p:cNvPr id="563" name="Google Shape;563;p58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does that mean for the IP space in NCC - ME?</a:t>
            </a:r>
            <a:endParaRPr/>
          </a:p>
        </p:txBody>
      </p:sp>
      <p:pic>
        <p:nvPicPr>
          <p:cNvPr id="564" name="Google Shape;564;p58" title="ROA MENOG V4 V6 (2).png"/>
          <p:cNvPicPr preferRelativeResize="0"/>
          <p:nvPr/>
        </p:nvPicPr>
        <p:blipFill rotWithShape="1">
          <a:blip r:embed="rId3">
            <a:alphaModFix/>
          </a:blip>
          <a:srcRect l="4324" t="12691" r="12667" b="9735"/>
          <a:stretch/>
        </p:blipFill>
        <p:spPr>
          <a:xfrm>
            <a:off x="1321311" y="1018520"/>
            <a:ext cx="6596102" cy="34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9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 sz="800"/>
          </a:p>
        </p:txBody>
      </p:sp>
      <p:sp>
        <p:nvSpPr>
          <p:cNvPr id="570" name="Google Shape;570;p59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what does that mean for the IP space in NA? </a:t>
            </a:r>
            <a:endParaRPr/>
          </a:p>
        </p:txBody>
      </p:sp>
      <p:pic>
        <p:nvPicPr>
          <p:cNvPr id="571" name="Google Shape;571;p59" title="Screenshot 2025-11-25 at 17.55.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1452318"/>
            <a:ext cx="4374329" cy="234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9" title="Screenshot 2025-11-25 at 17.56.1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761" y="1452297"/>
            <a:ext cx="4533249" cy="23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9"/>
          <p:cNvSpPr txBox="1"/>
          <p:nvPr/>
        </p:nvSpPr>
        <p:spPr>
          <a:xfrm>
            <a:off x="0" y="3974125"/>
            <a:ext cx="4374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v4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4" name="Google Shape;574;p59"/>
          <p:cNvSpPr txBox="1"/>
          <p:nvPr/>
        </p:nvSpPr>
        <p:spPr>
          <a:xfrm>
            <a:off x="4769700" y="3974125"/>
            <a:ext cx="4374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v6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5" name="Google Shape;575;p59"/>
          <p:cNvSpPr/>
          <p:nvPr/>
        </p:nvSpPr>
        <p:spPr>
          <a:xfrm>
            <a:off x="3583675" y="1688100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p59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 sz="800"/>
          </a:p>
        </p:txBody>
      </p:sp>
      <p:sp>
        <p:nvSpPr>
          <p:cNvPr id="582" name="Google Shape;582;p60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0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Validating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1" title="Screenshot 2025-11-30 at 08.19.46.png"/>
          <p:cNvPicPr preferRelativeResize="0"/>
          <p:nvPr/>
        </p:nvPicPr>
        <p:blipFill rotWithShape="1">
          <a:blip r:embed="rId3">
            <a:alphaModFix/>
          </a:blip>
          <a:srcRect r="606"/>
          <a:stretch/>
        </p:blipFill>
        <p:spPr>
          <a:xfrm>
            <a:off x="0" y="1452325"/>
            <a:ext cx="4347826" cy="2717751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1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 sz="800"/>
          </a:p>
        </p:txBody>
      </p:sp>
      <p:sp>
        <p:nvSpPr>
          <p:cNvPr id="590" name="Google Shape;590;p61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our networks protected by ROV?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61"/>
          <p:cNvSpPr txBox="1"/>
          <p:nvPr/>
        </p:nvSpPr>
        <p:spPr>
          <a:xfrm>
            <a:off x="0" y="4358812"/>
            <a:ext cx="4374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Middle East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Google Shape;592;p61"/>
          <p:cNvSpPr txBox="1"/>
          <p:nvPr/>
        </p:nvSpPr>
        <p:spPr>
          <a:xfrm>
            <a:off x="4712850" y="4358803"/>
            <a:ext cx="4422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North Africa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3" name="Google Shape;593;p61"/>
          <p:cNvSpPr/>
          <p:nvPr/>
        </p:nvSpPr>
        <p:spPr>
          <a:xfrm>
            <a:off x="3583675" y="1688100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4" name="Google Shape;594;p61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5" name="Google Shape;595;p61" title="Screenshot 2025-11-30 at 08.20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2835" y="1452300"/>
            <a:ext cx="4422640" cy="271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 sz="800"/>
          </a:p>
        </p:txBody>
      </p:sp>
      <p:sp>
        <p:nvSpPr>
          <p:cNvPr id="601" name="Google Shape;601;p62"/>
          <p:cNvSpPr txBox="1"/>
          <p:nvPr/>
        </p:nvSpPr>
        <p:spPr>
          <a:xfrm>
            <a:off x="0" y="1602000"/>
            <a:ext cx="9144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Discussion Time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3"/>
          <p:cNvSpPr txBox="1"/>
          <p:nvPr/>
        </p:nvSpPr>
        <p:spPr>
          <a:xfrm>
            <a:off x="-23796" y="2433150"/>
            <a:ext cx="917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RESILIENCY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4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 sz="800"/>
          </a:p>
        </p:txBody>
      </p:sp>
      <p:sp>
        <p:nvSpPr>
          <p:cNvPr id="612" name="Google Shape;612;p64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 Statement</a:t>
            </a:r>
            <a:endParaRPr/>
          </a:p>
        </p:txBody>
      </p:sp>
      <p:sp>
        <p:nvSpPr>
          <p:cNvPr id="613" name="Google Shape;613;p64"/>
          <p:cNvSpPr txBox="1"/>
          <p:nvPr/>
        </p:nvSpPr>
        <p:spPr>
          <a:xfrm>
            <a:off x="0" y="741850"/>
            <a:ext cx="9144000" cy="4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Is the connectivity in our region “immune”  to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Political crisis or natural disasters?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 sz="800"/>
          </a:p>
        </p:txBody>
      </p:sp>
      <p:sp>
        <p:nvSpPr>
          <p:cNvPr id="619" name="Google Shape;619;p65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 and NA rely heavily on Europe as a Data Hub</a:t>
            </a:r>
            <a:endParaRPr/>
          </a:p>
        </p:txBody>
      </p:sp>
      <p:sp>
        <p:nvSpPr>
          <p:cNvPr id="620" name="Google Shape;620;p65"/>
          <p:cNvSpPr txBox="1"/>
          <p:nvPr/>
        </p:nvSpPr>
        <p:spPr>
          <a:xfrm>
            <a:off x="311700" y="1587400"/>
            <a:ext cx="40506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Almost all of North African international traffic flows through Europe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78% of international traffic in the Middle East flows through Europe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1" name="Google Shape;621;p65"/>
          <p:cNvPicPr preferRelativeResize="0"/>
          <p:nvPr/>
        </p:nvPicPr>
        <p:blipFill rotWithShape="1">
          <a:blip r:embed="rId3">
            <a:alphaModFix/>
          </a:blip>
          <a:srcRect l="1964" t="20662" r="38334" b="4687"/>
          <a:stretch/>
        </p:blipFill>
        <p:spPr>
          <a:xfrm>
            <a:off x="4616025" y="1587400"/>
            <a:ext cx="3710781" cy="246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5"/>
          <p:cNvSpPr txBox="1"/>
          <p:nvPr/>
        </p:nvSpPr>
        <p:spPr>
          <a:xfrm>
            <a:off x="4616024" y="4210950"/>
            <a:ext cx="3710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i="1" u="sng">
                <a:solidFill>
                  <a:schemeClr val="hlink"/>
                </a:solidFill>
                <a:hlinkClick r:id="rId4"/>
              </a:rPr>
              <a:t>TeleGeography</a:t>
            </a:r>
            <a:endParaRPr sz="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 sz="800"/>
          </a:p>
        </p:txBody>
      </p:sp>
      <p:sp>
        <p:nvSpPr>
          <p:cNvPr id="628" name="Google Shape;628;p66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Inter-region traffic in ME can take scenic routes far away</a:t>
            </a:r>
            <a:endParaRPr/>
          </a:p>
        </p:txBody>
      </p:sp>
      <p:sp>
        <p:nvSpPr>
          <p:cNvPr id="629" name="Google Shape;629;p66"/>
          <p:cNvSpPr/>
          <p:nvPr/>
        </p:nvSpPr>
        <p:spPr>
          <a:xfrm>
            <a:off x="-3917" y="797870"/>
            <a:ext cx="9151800" cy="3899400"/>
          </a:xfrm>
          <a:prstGeom prst="rect">
            <a:avLst/>
          </a:prstGeom>
          <a:solidFill>
            <a:srgbClr val="0800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0" name="Google Shape;630;p66" descr="MENOG-2023-11-regionjedi-full.svg"/>
          <p:cNvPicPr preferRelativeResize="0"/>
          <p:nvPr/>
        </p:nvPicPr>
        <p:blipFill rotWithShape="1">
          <a:blip r:embed="rId3">
            <a:alphaModFix/>
          </a:blip>
          <a:srcRect t="36344" b="36341"/>
          <a:stretch/>
        </p:blipFill>
        <p:spPr>
          <a:xfrm>
            <a:off x="673" y="1572899"/>
            <a:ext cx="9142657" cy="1997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 sz="800"/>
          </a:p>
        </p:txBody>
      </p:sp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All industries are represented</a:t>
            </a:r>
            <a:endParaRPr/>
          </a:p>
        </p:txBody>
      </p:sp>
      <p:pic>
        <p:nvPicPr>
          <p:cNvPr id="210" name="Google Shape;210;p22" title="industry.png"/>
          <p:cNvPicPr preferRelativeResize="0"/>
          <p:nvPr/>
        </p:nvPicPr>
        <p:blipFill rotWithShape="1">
          <a:blip r:embed="rId3">
            <a:alphaModFix/>
          </a:blip>
          <a:srcRect t="9684" r="1642" b="4692"/>
          <a:stretch/>
        </p:blipFill>
        <p:spPr>
          <a:xfrm>
            <a:off x="1105463" y="1189200"/>
            <a:ext cx="6933074" cy="31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 sz="800"/>
          </a:p>
        </p:txBody>
      </p:sp>
      <p:sp>
        <p:nvSpPr>
          <p:cNvPr id="636" name="Google Shape;636;p67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closer look on some countries</a:t>
            </a:r>
            <a:endParaRPr/>
          </a:p>
        </p:txBody>
      </p:sp>
      <p:sp>
        <p:nvSpPr>
          <p:cNvPr id="637" name="Google Shape;637;p67"/>
          <p:cNvSpPr txBox="1"/>
          <p:nvPr/>
        </p:nvSpPr>
        <p:spPr>
          <a:xfrm>
            <a:off x="311700" y="1190200"/>
            <a:ext cx="30843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What happens if Europe goes dark or become unreachable?</a:t>
            </a:r>
            <a:endParaRPr sz="16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8" name="Google Shape;638;p67"/>
          <p:cNvSpPr txBox="1"/>
          <p:nvPr/>
        </p:nvSpPr>
        <p:spPr>
          <a:xfrm>
            <a:off x="4616024" y="4445412"/>
            <a:ext cx="3710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419"/>
              </a:buClr>
              <a:buSzPts val="1900"/>
              <a:buFont typeface="Arial"/>
              <a:buNone/>
            </a:pPr>
            <a:r>
              <a:rPr lang="en-GB" sz="700" b="0" i="1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GB" sz="700" i="1" u="sng">
                <a:solidFill>
                  <a:schemeClr val="hlink"/>
                </a:solidFill>
                <a:hlinkClick r:id="rId3"/>
              </a:rPr>
              <a:t>TeleGeography</a:t>
            </a:r>
            <a:endParaRPr sz="200"/>
          </a:p>
        </p:txBody>
      </p:sp>
      <p:pic>
        <p:nvPicPr>
          <p:cNvPr id="639" name="Google Shape;639;p67" descr="Screenshot 2024-11-15 at 23.25.1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0906" y="1190209"/>
            <a:ext cx="5460051" cy="3072024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8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 sz="800"/>
          </a:p>
        </p:txBody>
      </p:sp>
      <p:sp>
        <p:nvSpPr>
          <p:cNvPr id="645" name="Google Shape;645;p68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But things can go wrong, and they did go wrong</a:t>
            </a:r>
            <a:endParaRPr/>
          </a:p>
        </p:txBody>
      </p:sp>
      <p:sp>
        <p:nvSpPr>
          <p:cNvPr id="646" name="Google Shape;646;p68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47" name="Google Shape;647;p68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648" name="Google Shape;648;p68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131F48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68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0" name="Google Shape;650;p68" title="Screenshot 2025-09-12 at 10.20.06.png"/>
          <p:cNvPicPr preferRelativeResize="0"/>
          <p:nvPr/>
        </p:nvPicPr>
        <p:blipFill rotWithShape="1">
          <a:blip r:embed="rId3">
            <a:alphaModFix/>
          </a:blip>
          <a:srcRect l="2315"/>
          <a:stretch/>
        </p:blipFill>
        <p:spPr>
          <a:xfrm>
            <a:off x="2784525" y="732050"/>
            <a:ext cx="6359475" cy="401495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8"/>
          <p:cNvSpPr txBox="1"/>
          <p:nvPr/>
        </p:nvSpPr>
        <p:spPr>
          <a:xfrm>
            <a:off x="325922" y="887347"/>
            <a:ext cx="22245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Cable damage in the Red Sea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2" name="Google Shape;652;p68"/>
          <p:cNvSpPr txBox="1"/>
          <p:nvPr/>
        </p:nvSpPr>
        <p:spPr>
          <a:xfrm>
            <a:off x="325925" y="1730875"/>
            <a:ext cx="2160000" cy="22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 September 2025: Reports emerge of cable outages in the Red Sea affecting: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/>
          </a:p>
        </p:txBody>
      </p:sp>
      <p:sp>
        <p:nvSpPr>
          <p:cNvPr id="653" name="Google Shape;653;p68"/>
          <p:cNvSpPr/>
          <p:nvPr/>
        </p:nvSpPr>
        <p:spPr>
          <a:xfrm>
            <a:off x="-6" y="2901050"/>
            <a:ext cx="2620500" cy="1391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4C3F"/>
              </a:buClr>
              <a:buSzPts val="1400"/>
              <a:buFont typeface="Verdana"/>
              <a:buChar char="-"/>
            </a:pPr>
            <a:r>
              <a:rPr lang="en-GB" b="1">
                <a:solidFill>
                  <a:srgbClr val="C24C3F"/>
                </a:solidFill>
                <a:latin typeface="Verdana"/>
                <a:ea typeface="Verdana"/>
                <a:cs typeface="Verdana"/>
                <a:sym typeface="Verdana"/>
              </a:rPr>
              <a:t>FALCON</a:t>
            </a:r>
            <a:endParaRPr b="1">
              <a:solidFill>
                <a:srgbClr val="C24C3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4EA8"/>
              </a:buClr>
              <a:buSzPts val="1400"/>
              <a:buFont typeface="Verdana"/>
              <a:buChar char="-"/>
            </a:pPr>
            <a:r>
              <a:rPr lang="en-GB" b="1">
                <a:solidFill>
                  <a:srgbClr val="A64EA8"/>
                </a:solidFill>
                <a:latin typeface="Verdana"/>
                <a:ea typeface="Verdana"/>
                <a:cs typeface="Verdana"/>
                <a:sym typeface="Verdana"/>
              </a:rPr>
              <a:t>SeaMeWe-4</a:t>
            </a:r>
            <a:endParaRPr b="1">
              <a:solidFill>
                <a:srgbClr val="A64EA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A956"/>
              </a:buClr>
              <a:buSzPts val="1400"/>
              <a:buFont typeface="Verdana"/>
              <a:buChar char="-"/>
            </a:pPr>
            <a:r>
              <a:rPr lang="en-GB" b="1">
                <a:solidFill>
                  <a:srgbClr val="56A956"/>
                </a:solidFill>
                <a:latin typeface="Verdana"/>
                <a:ea typeface="Verdana"/>
                <a:cs typeface="Verdana"/>
                <a:sym typeface="Verdana"/>
              </a:rPr>
              <a:t>IMEWE</a:t>
            </a:r>
            <a:endParaRPr b="1">
              <a:solidFill>
                <a:srgbClr val="56A95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4F89"/>
              </a:buClr>
              <a:buSzPts val="1400"/>
              <a:buFont typeface="Verdana"/>
              <a:buChar char="-"/>
            </a:pPr>
            <a:r>
              <a:rPr lang="en-GB" b="1">
                <a:solidFill>
                  <a:srgbClr val="2D4F89"/>
                </a:solidFill>
                <a:latin typeface="Verdana"/>
                <a:ea typeface="Verdana"/>
                <a:cs typeface="Verdana"/>
                <a:sym typeface="Verdana"/>
              </a:rPr>
              <a:t>Europe India Gateway (EIG)</a:t>
            </a:r>
            <a:endParaRPr b="1">
              <a:solidFill>
                <a:srgbClr val="2D4F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9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 sz="800"/>
          </a:p>
        </p:txBody>
      </p:sp>
      <p:sp>
        <p:nvSpPr>
          <p:cNvPr id="659" name="Google Shape;659;p69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would things look like normally? </a:t>
            </a:r>
            <a:endParaRPr/>
          </a:p>
        </p:txBody>
      </p:sp>
      <p:sp>
        <p:nvSpPr>
          <p:cNvPr id="660" name="Google Shape;660;p69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61" name="Google Shape;661;p69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662" name="Google Shape;662;p69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131F48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69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4" name="Google Shape;664;p69" title="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200" y="763200"/>
            <a:ext cx="7063199" cy="39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9"/>
          <p:cNvSpPr txBox="1"/>
          <p:nvPr/>
        </p:nvSpPr>
        <p:spPr>
          <a:xfrm>
            <a:off x="325925" y="1835958"/>
            <a:ext cx="23664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Focus on a path between India and France - before the Red sea cable outages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can infer that the path travelled the middle east corridor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 sz="800"/>
          </a:p>
        </p:txBody>
      </p:sp>
      <p:sp>
        <p:nvSpPr>
          <p:cNvPr id="671" name="Google Shape;671;p70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Red Sea Outage had drastic impact</a:t>
            </a:r>
            <a:endParaRPr/>
          </a:p>
        </p:txBody>
      </p:sp>
      <p:sp>
        <p:nvSpPr>
          <p:cNvPr id="672" name="Google Shape;672;p70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73" name="Google Shape;673;p70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674" name="Google Shape;674;p70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131F48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70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6" name="Google Shape;676;p70" title="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375" y="761825"/>
            <a:ext cx="7064049" cy="3973524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70"/>
          <p:cNvSpPr txBox="1"/>
          <p:nvPr/>
        </p:nvSpPr>
        <p:spPr>
          <a:xfrm>
            <a:off x="325925" y="1235150"/>
            <a:ext cx="2619000" cy="3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After the outage, we can infer that packets took the Mumbai-US-Europe path instead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Detours like these suggest possible gap in redundancy - missed business opportunities with regards affordable capacity in this area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1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 sz="800"/>
          </a:p>
        </p:txBody>
      </p:sp>
      <p:sp>
        <p:nvSpPr>
          <p:cNvPr id="683" name="Google Shape;683;p71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71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The case of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RIPE Atlas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2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55</a:t>
            </a:fld>
            <a:endParaRPr sz="800"/>
          </a:p>
        </p:txBody>
      </p:sp>
      <p:sp>
        <p:nvSpPr>
          <p:cNvPr id="690" name="Google Shape;690;p72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it?</a:t>
            </a:r>
            <a:endParaRPr/>
          </a:p>
        </p:txBody>
      </p:sp>
      <p:sp>
        <p:nvSpPr>
          <p:cNvPr id="691" name="Google Shape;691;p72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92" name="Google Shape;692;p72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693" name="Google Shape;693;p72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131F48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72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5" name="Google Shape;695;p72" title="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100" y="749050"/>
            <a:ext cx="7106898" cy="39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2"/>
          <p:cNvSpPr txBox="1"/>
          <p:nvPr/>
        </p:nvSpPr>
        <p:spPr>
          <a:xfrm>
            <a:off x="325922" y="1019076"/>
            <a:ext cx="164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RIPE Atlas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7" name="Google Shape;697;p72"/>
          <p:cNvSpPr txBox="1"/>
          <p:nvPr/>
        </p:nvSpPr>
        <p:spPr>
          <a:xfrm>
            <a:off x="216100" y="2349179"/>
            <a:ext cx="2981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13,400+</a:t>
            </a:r>
            <a:r>
              <a:rPr lang="en-GB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probes connected</a:t>
            </a:r>
            <a:endParaRPr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8" name="Google Shape;698;p72"/>
          <p:cNvSpPr txBox="1"/>
          <p:nvPr/>
        </p:nvSpPr>
        <p:spPr>
          <a:xfrm>
            <a:off x="216100" y="2839854"/>
            <a:ext cx="2981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900+</a:t>
            </a:r>
            <a:r>
              <a:rPr lang="en-GB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anchors deployed</a:t>
            </a:r>
            <a:endParaRPr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9" name="Google Shape;699;p72"/>
          <p:cNvSpPr txBox="1"/>
          <p:nvPr/>
        </p:nvSpPr>
        <p:spPr>
          <a:xfrm>
            <a:off x="325925" y="1536829"/>
            <a:ext cx="2378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 global network of probes measuring the Internet in real time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0" name="Google Shape;700;p72"/>
          <p:cNvSpPr txBox="1"/>
          <p:nvPr/>
        </p:nvSpPr>
        <p:spPr>
          <a:xfrm>
            <a:off x="216100" y="3323704"/>
            <a:ext cx="34002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5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35,000+</a:t>
            </a:r>
            <a:r>
              <a:rPr lang="en-GB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daily measurements on average (both user-defined and built-in)</a:t>
            </a:r>
            <a:endParaRPr sz="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6A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3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 sz="800"/>
          </a:p>
        </p:txBody>
      </p:sp>
      <p:sp>
        <p:nvSpPr>
          <p:cNvPr id="706" name="Google Shape;706;p73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 we have enough Anchors to measure the Internet?</a:t>
            </a:r>
            <a:endParaRPr/>
          </a:p>
        </p:txBody>
      </p:sp>
      <p:pic>
        <p:nvPicPr>
          <p:cNvPr id="707" name="Google Shape;707;p73" title="Screenshot 2025-05-07 at 13.10.11.png"/>
          <p:cNvPicPr preferRelativeResize="0"/>
          <p:nvPr/>
        </p:nvPicPr>
        <p:blipFill rotWithShape="1">
          <a:blip r:embed="rId3">
            <a:alphaModFix/>
          </a:blip>
          <a:srcRect l="1748"/>
          <a:stretch/>
        </p:blipFill>
        <p:spPr>
          <a:xfrm>
            <a:off x="18325" y="724800"/>
            <a:ext cx="4216424" cy="40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3" title="Screenshot 2025-11-27 at 16.52.14.png"/>
          <p:cNvPicPr preferRelativeResize="0"/>
          <p:nvPr/>
        </p:nvPicPr>
        <p:blipFill rotWithShape="1">
          <a:blip r:embed="rId4">
            <a:alphaModFix/>
          </a:blip>
          <a:srcRect r="44373"/>
          <a:stretch/>
        </p:blipFill>
        <p:spPr>
          <a:xfrm>
            <a:off x="4326833" y="724800"/>
            <a:ext cx="4826326" cy="40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4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57</a:t>
            </a:fld>
            <a:endParaRPr sz="800"/>
          </a:p>
        </p:txBody>
      </p:sp>
      <p:sp>
        <p:nvSpPr>
          <p:cNvPr id="714" name="Google Shape;714;p74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about the Atlas probes???</a:t>
            </a:r>
            <a:endParaRPr/>
          </a:p>
        </p:txBody>
      </p:sp>
      <p:graphicFrame>
        <p:nvGraphicFramePr>
          <p:cNvPr id="715" name="Google Shape;715;p74"/>
          <p:cNvGraphicFramePr/>
          <p:nvPr/>
        </p:nvGraphicFramePr>
        <p:xfrm>
          <a:off x="5242649" y="87661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{63135051-87D1-45BE-ACCA-40BFAC7F0E98}</a:tableStyleId>
              </a:tblPr>
              <a:tblGrid>
                <a:gridCol w="7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Country</a:t>
                      </a:r>
                      <a:endParaRPr sz="1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/>
                        <a:t>Probes</a:t>
                      </a:r>
                      <a:endParaRPr sz="6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/>
                        <a:t>Total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lt1"/>
                          </a:solidFill>
                        </a:rPr>
                        <a:t>Probes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lt1"/>
                          </a:solidFill>
                        </a:rPr>
                        <a:t>Connected</a:t>
                      </a:r>
                      <a:endParaRPr sz="600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EF951A"/>
                        </a:gs>
                        <a:gs pos="100000">
                          <a:srgbClr val="DE6A10"/>
                        </a:gs>
                      </a:gsLst>
                      <a:lin ang="5400012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chemeClr val="dk1"/>
                          </a:solidFill>
                        </a:rPr>
                        <a:t>KSA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113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19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Lebanon</a:t>
                      </a:r>
                      <a:endParaRPr sz="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74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 u="none" strike="noStrike" cap="none">
                          <a:solidFill>
                            <a:schemeClr val="dk1"/>
                          </a:solidFill>
                        </a:rPr>
                        <a:t>UAE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71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25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Jordan</a:t>
                      </a:r>
                      <a:endParaRPr sz="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44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Bahrain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40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5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Kuwait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34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Iraq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29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9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Qatar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28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Oman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26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3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Palestine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21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Yemen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15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1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B220C"/>
                        </a:buClr>
                        <a:buSzPts val="2600"/>
                        <a:buFont typeface="Helvetica Neue"/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Syria</a:t>
                      </a:r>
                      <a:endParaRPr sz="1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8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E5E5E"/>
                        </a:buClr>
                        <a:buSzPts val="2200"/>
                        <a:buFont typeface="Helvetica Neue"/>
                        <a:buNone/>
                      </a:pPr>
                      <a:r>
                        <a:rPr lang="en-GB" sz="500">
                          <a:solidFill>
                            <a:schemeClr val="dk1"/>
                          </a:solidFill>
                        </a:rPr>
                        <a:t>0</a:t>
                      </a:r>
                      <a:endParaRPr sz="5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Tunisia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61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8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B230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Algeria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40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Egypt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30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Sudan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29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Morocco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28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3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Libya</a:t>
                      </a:r>
                      <a:endParaRPr sz="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2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7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600">
                          <a:solidFill>
                            <a:schemeClr val="dk1"/>
                          </a:solidFill>
                        </a:rPr>
                        <a:t>0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16" name="Google Shape;716;p74"/>
          <p:cNvSpPr txBox="1"/>
          <p:nvPr/>
        </p:nvSpPr>
        <p:spPr>
          <a:xfrm>
            <a:off x="666350" y="876599"/>
            <a:ext cx="4050600" cy="3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503</a:t>
            </a: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 Probes distributed in ME	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73 Connected only</a:t>
            </a:r>
            <a:endParaRPr b="1">
              <a:solidFill>
                <a:srgbClr val="F1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4000" marR="0" lvl="1" indent="-16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Char char="●"/>
            </a:pPr>
            <a:r>
              <a:rPr lang="en-GB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190</a:t>
            </a: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 Probes distributed in NA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13 Connected only</a:t>
            </a:r>
            <a:endParaRPr sz="1600">
              <a:solidFill>
                <a:srgbClr val="F1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58</a:t>
            </a:fld>
            <a:endParaRPr sz="800"/>
          </a:p>
        </p:txBody>
      </p:sp>
      <p:sp>
        <p:nvSpPr>
          <p:cNvPr id="722" name="Google Shape;722;p75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75"/>
          <p:cNvSpPr txBox="1"/>
          <p:nvPr/>
        </p:nvSpPr>
        <p:spPr>
          <a:xfrm>
            <a:off x="0" y="723325"/>
            <a:ext cx="9095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The case of</a:t>
            </a: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16738"/>
                </a:solidFill>
                <a:latin typeface="Verdana"/>
                <a:ea typeface="Verdana"/>
                <a:cs typeface="Verdana"/>
                <a:sym typeface="Verdana"/>
              </a:rPr>
              <a:t>Internet Exchange Points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6"/>
          <p:cNvSpPr txBox="1">
            <a:spLocks noGrp="1"/>
          </p:cNvSpPr>
          <p:nvPr>
            <p:ph type="title"/>
          </p:nvPr>
        </p:nvSpPr>
        <p:spPr>
          <a:xfrm>
            <a:off x="311700" y="219600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does success look like for an IXP?</a:t>
            </a:r>
            <a:endParaRPr/>
          </a:p>
        </p:txBody>
      </p:sp>
      <p:sp>
        <p:nvSpPr>
          <p:cNvPr id="729" name="Google Shape;729;p76"/>
          <p:cNvSpPr txBox="1"/>
          <p:nvPr/>
        </p:nvSpPr>
        <p:spPr>
          <a:xfrm>
            <a:off x="311700" y="814675"/>
            <a:ext cx="81225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AutoNum type="arabicPeriod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Keeping the local traffic local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AutoNum type="arabicPeriod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Fostering local interconnection for developing a digital economy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AutoNum type="arabicPeriod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Attract global Cloud and Content players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16A"/>
              </a:buClr>
              <a:buSzPts val="1400"/>
              <a:buFont typeface="Verdana"/>
              <a:buAutoNum type="arabicPeriod"/>
            </a:pPr>
            <a:r>
              <a:rPr lang="en-GB">
                <a:solidFill>
                  <a:srgbClr val="25316A"/>
                </a:solidFill>
                <a:latin typeface="Verdana"/>
                <a:ea typeface="Verdana"/>
                <a:cs typeface="Verdana"/>
                <a:sym typeface="Verdana"/>
              </a:rPr>
              <a:t>Becoming a hub for exchanging regional traffic</a:t>
            </a: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 sz="800"/>
          </a:p>
        </p:txBody>
      </p:sp>
      <p:sp>
        <p:nvSpPr>
          <p:cNvPr id="216" name="Google Shape;216;p23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the membership growing?</a:t>
            </a:r>
            <a:endParaRPr/>
          </a:p>
        </p:txBody>
      </p:sp>
      <p:pic>
        <p:nvPicPr>
          <p:cNvPr id="217" name="Google Shape;217;p23" title="Screenshot 2025-11-25 at 09.59.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475" y="1404957"/>
            <a:ext cx="6933051" cy="233359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120300" y="4188075"/>
            <a:ext cx="9144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Membership growth in the ME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7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 sz="800"/>
          </a:p>
        </p:txBody>
      </p:sp>
      <p:sp>
        <p:nvSpPr>
          <p:cNvPr id="735" name="Google Shape;735;p77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Keeping local traffic local</a:t>
            </a:r>
            <a:endParaRPr/>
          </a:p>
        </p:txBody>
      </p:sp>
      <p:sp>
        <p:nvSpPr>
          <p:cNvPr id="736" name="Google Shape;736;p77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37" name="Google Shape;737;p77" title="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100" y="749050"/>
            <a:ext cx="7106898" cy="39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7"/>
          <p:cNvSpPr txBox="1"/>
          <p:nvPr/>
        </p:nvSpPr>
        <p:spPr>
          <a:xfrm>
            <a:off x="325922" y="1019076"/>
            <a:ext cx="164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RIPE Atlas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39" name="Google Shape;739;p77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740" name="Google Shape;740;p77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080236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77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solidFill>
              <a:srgbClr val="080236"/>
            </a:solidFill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2" name="Google Shape;742;p77" descr="MENOG-per-country-zoo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3677" y="908451"/>
            <a:ext cx="5376645" cy="3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8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 sz="800"/>
          </a:p>
        </p:txBody>
      </p:sp>
      <p:sp>
        <p:nvSpPr>
          <p:cNvPr id="748" name="Google Shape;748;p78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4.	 Inter-regional communications</a:t>
            </a:r>
            <a:endParaRPr/>
          </a:p>
        </p:txBody>
      </p:sp>
      <p:sp>
        <p:nvSpPr>
          <p:cNvPr id="749" name="Google Shape;749;p78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0" name="Google Shape;750;p78" title="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100" y="749050"/>
            <a:ext cx="7106898" cy="39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8"/>
          <p:cNvSpPr txBox="1"/>
          <p:nvPr/>
        </p:nvSpPr>
        <p:spPr>
          <a:xfrm>
            <a:off x="325922" y="1019076"/>
            <a:ext cx="164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RIPE Atlas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52" name="Google Shape;752;p78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753" name="Google Shape;753;p78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080236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78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solidFill>
              <a:srgbClr val="080236"/>
            </a:solidFill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5" name="Google Shape;755;p78" descr="MENOG-2023-11-regionjedi-zoom.svg"/>
          <p:cNvPicPr preferRelativeResize="0"/>
          <p:nvPr/>
        </p:nvPicPr>
        <p:blipFill rotWithShape="1">
          <a:blip r:embed="rId4">
            <a:alphaModFix/>
          </a:blip>
          <a:srcRect t="6210" b="6201"/>
          <a:stretch/>
        </p:blipFill>
        <p:spPr>
          <a:xfrm>
            <a:off x="2037010" y="908451"/>
            <a:ext cx="5069982" cy="355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9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 sz="800"/>
          </a:p>
        </p:txBody>
      </p:sp>
      <p:sp>
        <p:nvSpPr>
          <p:cNvPr id="761" name="Google Shape;761;p79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	</a:t>
            </a:r>
            <a:endParaRPr/>
          </a:p>
        </p:txBody>
      </p:sp>
      <p:sp>
        <p:nvSpPr>
          <p:cNvPr id="762" name="Google Shape;762;p79"/>
          <p:cNvSpPr/>
          <p:nvPr/>
        </p:nvSpPr>
        <p:spPr>
          <a:xfrm>
            <a:off x="8364523" y="1669239"/>
            <a:ext cx="660000" cy="235800"/>
          </a:xfrm>
          <a:prstGeom prst="rect">
            <a:avLst/>
          </a:prstGeom>
          <a:solidFill>
            <a:srgbClr val="FCFCFC"/>
          </a:solidFill>
          <a:ln w="9525" cap="flat" cmpd="sng">
            <a:solidFill>
              <a:srgbClr val="FCFC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3" name="Google Shape;763;p79" title="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100" y="749050"/>
            <a:ext cx="7106898" cy="39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9"/>
          <p:cNvSpPr txBox="1"/>
          <p:nvPr/>
        </p:nvSpPr>
        <p:spPr>
          <a:xfrm>
            <a:off x="325922" y="1019076"/>
            <a:ext cx="1647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6A00"/>
                </a:solidFill>
                <a:latin typeface="Verdana"/>
                <a:ea typeface="Verdana"/>
                <a:cs typeface="Verdana"/>
                <a:sym typeface="Verdana"/>
              </a:rPr>
              <a:t>RIPE Atlas 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65" name="Google Shape;765;p79"/>
          <p:cNvGrpSpPr/>
          <p:nvPr/>
        </p:nvGrpSpPr>
        <p:grpSpPr>
          <a:xfrm>
            <a:off x="0" y="557826"/>
            <a:ext cx="9147360" cy="4188838"/>
            <a:chOff x="0" y="-95250"/>
            <a:chExt cx="4826848" cy="2205000"/>
          </a:xfrm>
        </p:grpSpPr>
        <p:sp>
          <p:nvSpPr>
            <p:cNvPr id="766" name="Google Shape;766;p79"/>
            <p:cNvSpPr/>
            <p:nvPr/>
          </p:nvSpPr>
          <p:spPr>
            <a:xfrm>
              <a:off x="0" y="0"/>
              <a:ext cx="4826848" cy="2109695"/>
            </a:xfrm>
            <a:custGeom>
              <a:avLst/>
              <a:gdLst/>
              <a:ahLst/>
              <a:cxnLst/>
              <a:rect l="l" t="t" r="r" b="b"/>
              <a:pathLst>
                <a:path w="4826848" h="2109695" extrusionOk="0">
                  <a:moveTo>
                    <a:pt x="0" y="0"/>
                  </a:moveTo>
                  <a:lnTo>
                    <a:pt x="4826848" y="0"/>
                  </a:lnTo>
                  <a:lnTo>
                    <a:pt x="4826848" y="2109695"/>
                  </a:lnTo>
                  <a:lnTo>
                    <a:pt x="0" y="2109695"/>
                  </a:lnTo>
                  <a:close/>
                </a:path>
              </a:pathLst>
            </a:custGeom>
            <a:solidFill>
              <a:srgbClr val="071748"/>
            </a:solidFill>
            <a:ln>
              <a:noFill/>
            </a:ln>
          </p:spPr>
          <p:txBody>
            <a:bodyPr spcFirstLastPara="1" wrap="square" lIns="49425" tIns="24700" rIns="49425" bIns="24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79"/>
            <p:cNvSpPr txBox="1"/>
            <p:nvPr/>
          </p:nvSpPr>
          <p:spPr>
            <a:xfrm>
              <a:off x="0" y="-95250"/>
              <a:ext cx="4826700" cy="2205000"/>
            </a:xfrm>
            <a:prstGeom prst="rect">
              <a:avLst/>
            </a:prstGeom>
            <a:solidFill>
              <a:srgbClr val="071748"/>
            </a:solidFill>
            <a:ln>
              <a:noFill/>
            </a:ln>
          </p:spPr>
          <p:txBody>
            <a:bodyPr spcFirstLastPara="1" wrap="square" lIns="27450" tIns="27450" rIns="27450" bIns="2745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8" name="Google Shape;768;p79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	 Fostering a digital ecosystem in the country</a:t>
            </a:r>
            <a:endParaRPr/>
          </a:p>
        </p:txBody>
      </p:sp>
      <p:pic>
        <p:nvPicPr>
          <p:cNvPr id="769" name="Google Shape;769;p79" descr="Screenshot 2024-02-02 at 10.43.0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844" y="716360"/>
            <a:ext cx="5144313" cy="389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0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 sz="800"/>
          </a:p>
        </p:txBody>
      </p:sp>
      <p:sp>
        <p:nvSpPr>
          <p:cNvPr id="775" name="Google Shape;775;p80"/>
          <p:cNvSpPr txBox="1"/>
          <p:nvPr/>
        </p:nvSpPr>
        <p:spPr>
          <a:xfrm>
            <a:off x="0" y="1602000"/>
            <a:ext cx="9144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2531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Discussion Time</a:t>
            </a:r>
            <a:endParaRPr sz="4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81"/>
          <p:cNvPicPr preferRelativeResize="0"/>
          <p:nvPr/>
        </p:nvPicPr>
        <p:blipFill rotWithShape="1">
          <a:blip r:embed="rId3">
            <a:alphaModFix/>
          </a:blip>
          <a:srcRect t="179" b="169"/>
          <a:stretch/>
        </p:blipFill>
        <p:spPr>
          <a:xfrm>
            <a:off x="-32375" y="25"/>
            <a:ext cx="91763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1"/>
          <p:cNvSpPr txBox="1"/>
          <p:nvPr/>
        </p:nvSpPr>
        <p:spPr>
          <a:xfrm>
            <a:off x="2403000" y="2538750"/>
            <a:ext cx="433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sz="48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2" name="Google Shape;78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062" y="352850"/>
            <a:ext cx="1747176" cy="4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82"/>
          <p:cNvPicPr preferRelativeResize="0"/>
          <p:nvPr/>
        </p:nvPicPr>
        <p:blipFill rotWithShape="1">
          <a:blip r:embed="rId3">
            <a:alphaModFix/>
          </a:blip>
          <a:srcRect t="179" b="169"/>
          <a:stretch/>
        </p:blipFill>
        <p:spPr>
          <a:xfrm>
            <a:off x="-16187" y="0"/>
            <a:ext cx="91763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3650" y="245960"/>
            <a:ext cx="426720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82"/>
          <p:cNvSpPr txBox="1"/>
          <p:nvPr/>
        </p:nvSpPr>
        <p:spPr>
          <a:xfrm>
            <a:off x="1487400" y="1713825"/>
            <a:ext cx="3926100" cy="12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Questions </a:t>
            </a:r>
            <a:br>
              <a:rPr lang="en-GB" sz="42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42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&amp; Comments</a:t>
            </a:r>
            <a:endParaRPr sz="41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0" name="Google Shape;790;p82"/>
          <p:cNvSpPr txBox="1"/>
          <p:nvPr/>
        </p:nvSpPr>
        <p:spPr>
          <a:xfrm>
            <a:off x="5413375" y="1456925"/>
            <a:ext cx="14556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12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91" name="Google Shape;791;p82"/>
          <p:cNvGrpSpPr/>
          <p:nvPr/>
        </p:nvGrpSpPr>
        <p:grpSpPr>
          <a:xfrm>
            <a:off x="1487397" y="3694400"/>
            <a:ext cx="3346438" cy="431100"/>
            <a:chOff x="4110272" y="3687250"/>
            <a:chExt cx="3346438" cy="431100"/>
          </a:xfrm>
        </p:grpSpPr>
        <p:sp>
          <p:nvSpPr>
            <p:cNvPr id="792" name="Google Shape;792;p82"/>
            <p:cNvSpPr txBox="1"/>
            <p:nvPr/>
          </p:nvSpPr>
          <p:spPr>
            <a:xfrm>
              <a:off x="4456710" y="3687250"/>
              <a:ext cx="300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F26738"/>
                  </a:solidFill>
                  <a:latin typeface="Verdana"/>
                  <a:ea typeface="Verdana"/>
                  <a:cs typeface="Verdana"/>
                  <a:sym typeface="Verdana"/>
                </a:rPr>
                <a:t>jelcham@ripe.net</a:t>
              </a:r>
              <a:endParaRPr sz="1600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793" name="Google Shape;793;p82"/>
            <p:cNvGrpSpPr/>
            <p:nvPr/>
          </p:nvGrpSpPr>
          <p:grpSpPr>
            <a:xfrm>
              <a:off x="4110272" y="3753111"/>
              <a:ext cx="346431" cy="346431"/>
              <a:chOff x="4497725" y="1397950"/>
              <a:chExt cx="683700" cy="683700"/>
            </a:xfrm>
          </p:grpSpPr>
          <p:sp>
            <p:nvSpPr>
              <p:cNvPr id="794" name="Google Shape;794;p82"/>
              <p:cNvSpPr/>
              <p:nvPr/>
            </p:nvSpPr>
            <p:spPr>
              <a:xfrm>
                <a:off x="4497725" y="1397950"/>
                <a:ext cx="683700" cy="683700"/>
              </a:xfrm>
              <a:prstGeom prst="ellipse">
                <a:avLst/>
              </a:prstGeom>
              <a:solidFill>
                <a:srgbClr val="F26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795" name="Google Shape;795;p8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669363" y="1569588"/>
                <a:ext cx="340425" cy="340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3"/>
          <p:cNvSpPr txBox="1">
            <a:spLocks noGrp="1"/>
          </p:cNvSpPr>
          <p:nvPr>
            <p:ph type="body" idx="1"/>
          </p:nvPr>
        </p:nvSpPr>
        <p:spPr>
          <a:xfrm>
            <a:off x="581455" y="1116569"/>
            <a:ext cx="3933000" cy="3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lnSpcReduction="10000"/>
          </a:bodyPr>
          <a:lstStyle/>
          <a:p>
            <a:pPr marL="2413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03"/>
              </a:buClr>
              <a:buSzPts val="3100"/>
              <a:buFont typeface="Arial"/>
              <a:buChar char="●"/>
            </a:pPr>
            <a:r>
              <a:rPr lang="en-GB" sz="21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Considerable growth in the number of IXPs in the region</a:t>
            </a:r>
            <a:endParaRPr/>
          </a:p>
          <a:p>
            <a:pPr marL="241300" lvl="0" indent="-247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7C03"/>
              </a:buClr>
              <a:buSzPts val="3100"/>
              <a:buFont typeface="Arial"/>
              <a:buChar char="●"/>
            </a:pPr>
            <a:r>
              <a:rPr lang="en-GB" sz="21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Multiple governance structures</a:t>
            </a:r>
            <a:endParaRPr/>
          </a:p>
          <a:p>
            <a:pPr marL="241300" lvl="0" indent="-247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7C03"/>
              </a:buClr>
              <a:buSzPts val="3100"/>
              <a:buFont typeface="Arial"/>
              <a:buChar char="●"/>
            </a:pPr>
            <a:r>
              <a:rPr lang="en-GB" sz="21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Challenges on several fronts (Regulatory, cross-border connections, addressable market, etc.)</a:t>
            </a:r>
            <a:endParaRPr/>
          </a:p>
          <a:p>
            <a:pPr marL="241300" lvl="0" indent="-247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7C03"/>
              </a:buClr>
              <a:buSzPts val="3100"/>
              <a:buFont typeface="Arial"/>
              <a:buChar char="●"/>
            </a:pPr>
            <a:r>
              <a:rPr lang="en-GB" sz="21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When can an IXP be considered a success? </a:t>
            </a:r>
            <a:endParaRPr/>
          </a:p>
        </p:txBody>
      </p:sp>
      <p:sp>
        <p:nvSpPr>
          <p:cNvPr id="801" name="Google Shape;801;p83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400"/>
              <a:buFont typeface="Arial"/>
              <a:buNone/>
            </a:pPr>
            <a:r>
              <a:rPr lang="en-GB" sz="3400"/>
              <a:t>RIPE NCC IXP Report: Initial Findings</a:t>
            </a:r>
            <a:endParaRPr/>
          </a:p>
        </p:txBody>
      </p:sp>
      <p:pic>
        <p:nvPicPr>
          <p:cNvPr id="802" name="Google Shape;802;p83" descr="fig01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2240" y="1017843"/>
            <a:ext cx="3071970" cy="377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4"/>
          <p:cNvSpPr txBox="1">
            <a:spLocks noGrp="1"/>
          </p:cNvSpPr>
          <p:nvPr>
            <p:ph type="body" idx="1"/>
          </p:nvPr>
        </p:nvSpPr>
        <p:spPr>
          <a:xfrm>
            <a:off x="390425" y="1186425"/>
            <a:ext cx="39963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900"/>
              <a:buFont typeface="Arial"/>
              <a:buNone/>
            </a:pPr>
            <a:r>
              <a:rPr lang="en-GB" sz="1900"/>
              <a:t>Download the report for free on RIPE Labs: </a:t>
            </a:r>
            <a:endParaRPr/>
          </a:p>
          <a:p>
            <a:pPr marL="0" lvl="2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27200"/>
              </a:buClr>
              <a:buSzPts val="1900"/>
              <a:buFont typeface="Arial"/>
              <a:buNone/>
            </a:pPr>
            <a:r>
              <a:rPr lang="en-GB" sz="1600">
                <a:solidFill>
                  <a:srgbClr val="F27200"/>
                </a:solidFill>
              </a:rPr>
              <a:t>https://labs.ripe.net/author/jadelcham/unlocking-digital-growth-the-role-of-ixps-in-the-middle-east/</a:t>
            </a:r>
            <a:endParaRPr sz="1100"/>
          </a:p>
        </p:txBody>
      </p:sp>
      <p:sp>
        <p:nvSpPr>
          <p:cNvPr id="808" name="Google Shape;808;p84"/>
          <p:cNvSpPr/>
          <p:nvPr/>
        </p:nvSpPr>
        <p:spPr>
          <a:xfrm>
            <a:off x="363991" y="2792866"/>
            <a:ext cx="4022700" cy="1332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9" name="Google Shape;809;p84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Download the IXP Report</a:t>
            </a:r>
            <a:endParaRPr/>
          </a:p>
        </p:txBody>
      </p:sp>
      <p:pic>
        <p:nvPicPr>
          <p:cNvPr id="810" name="Google Shape;810;p84" descr="Screenshot 2024-02-05 at 11.31.4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6212" y="1176062"/>
            <a:ext cx="4146665" cy="293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84" descr="IXP report QR cod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032" y="2843949"/>
            <a:ext cx="1229819" cy="1229819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84"/>
          <p:cNvSpPr txBox="1"/>
          <p:nvPr/>
        </p:nvSpPr>
        <p:spPr>
          <a:xfrm>
            <a:off x="2222845" y="2986893"/>
            <a:ext cx="18063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FF7C00"/>
                </a:solidFill>
                <a:latin typeface="Arial"/>
                <a:ea typeface="Arial"/>
                <a:cs typeface="Arial"/>
                <a:sym typeface="Arial"/>
              </a:rPr>
              <a:t>SCAN TO DOWNLOAD THE REPORT</a:t>
            </a:r>
            <a:endParaRPr sz="5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85"/>
          <p:cNvSpPr txBox="1">
            <a:spLocks noGrp="1"/>
          </p:cNvSpPr>
          <p:nvPr>
            <p:ph type="body" idx="1"/>
          </p:nvPr>
        </p:nvSpPr>
        <p:spPr>
          <a:xfrm>
            <a:off x="574116" y="1116569"/>
            <a:ext cx="7806000" cy="3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413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03"/>
              </a:buClr>
              <a:buSzPts val="3400"/>
              <a:buFont typeface="Arial"/>
              <a:buChar char="●"/>
            </a:pPr>
            <a:r>
              <a:rPr lang="en-GB" sz="2300"/>
              <a:t>A successful IXP might fulfil one or more roles:</a:t>
            </a:r>
            <a:endParaRPr/>
          </a:p>
          <a:p>
            <a:pPr marL="292100" lvl="1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300"/>
              <a:buFont typeface="Arial"/>
              <a:buNone/>
            </a:pPr>
            <a:endParaRPr sz="2300"/>
          </a:p>
          <a:p>
            <a:pPr marL="292100" lvl="1" indent="-127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Char char="○"/>
            </a:pPr>
            <a:r>
              <a:rPr lang="en-GB" sz="1200">
                <a:solidFill>
                  <a:srgbClr val="515151"/>
                </a:solidFill>
              </a:rPr>
              <a:t>(1) Keep the local traffic… local!</a:t>
            </a:r>
            <a:endParaRPr/>
          </a:p>
          <a:p>
            <a:pPr marL="292100" lvl="1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None/>
            </a:pPr>
            <a:endParaRPr sz="1200">
              <a:solidFill>
                <a:srgbClr val="515151"/>
              </a:solidFill>
            </a:endParaRPr>
          </a:p>
          <a:p>
            <a:pPr marL="292100" lvl="1" indent="-127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Char char="○"/>
            </a:pPr>
            <a:r>
              <a:rPr lang="en-GB" sz="1200">
                <a:solidFill>
                  <a:srgbClr val="515151"/>
                </a:solidFill>
              </a:rPr>
              <a:t>(2) Fostering local interconnection for developing a digital economy</a:t>
            </a:r>
            <a:endParaRPr/>
          </a:p>
          <a:p>
            <a:pPr marL="292100" lvl="1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None/>
            </a:pPr>
            <a:endParaRPr sz="1200">
              <a:solidFill>
                <a:srgbClr val="515151"/>
              </a:solidFill>
            </a:endParaRPr>
          </a:p>
          <a:p>
            <a:pPr marL="292100" lvl="1" indent="-127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Char char="○"/>
            </a:pPr>
            <a:r>
              <a:rPr lang="en-GB" sz="1200">
                <a:solidFill>
                  <a:srgbClr val="515151"/>
                </a:solidFill>
              </a:rPr>
              <a:t>(3) Attract global Cloud and Content players</a:t>
            </a:r>
            <a:endParaRPr/>
          </a:p>
          <a:p>
            <a:pPr marL="292100" lvl="1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None/>
            </a:pPr>
            <a:endParaRPr sz="1200">
              <a:solidFill>
                <a:srgbClr val="515151"/>
              </a:solidFill>
            </a:endParaRPr>
          </a:p>
          <a:p>
            <a:pPr marL="292100" lvl="1" indent="-127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Font typeface="Arial"/>
              <a:buChar char="○"/>
            </a:pPr>
            <a:r>
              <a:rPr lang="en-GB" sz="1200">
                <a:solidFill>
                  <a:srgbClr val="515151"/>
                </a:solidFill>
              </a:rPr>
              <a:t>(4) Becoming a hub for exchanging regional traffic</a:t>
            </a:r>
            <a:endParaRPr/>
          </a:p>
        </p:txBody>
      </p:sp>
      <p:sp>
        <p:nvSpPr>
          <p:cNvPr id="818" name="Google Shape;818;p85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RIPE NCC IXP Report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6"/>
          <p:cNvSpPr/>
          <p:nvPr/>
        </p:nvSpPr>
        <p:spPr>
          <a:xfrm>
            <a:off x="-3917" y="808612"/>
            <a:ext cx="9151800" cy="3899400"/>
          </a:xfrm>
          <a:prstGeom prst="rect">
            <a:avLst/>
          </a:prstGeom>
          <a:solidFill>
            <a:srgbClr val="021A4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4" name="Google Shape;824;p86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(2) Economy Digitalisation?</a:t>
            </a:r>
            <a:endParaRPr/>
          </a:p>
        </p:txBody>
      </p:sp>
      <p:sp>
        <p:nvSpPr>
          <p:cNvPr id="825" name="Google Shape;825;p86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 sz="200">
              <a:solidFill>
                <a:srgbClr val="000000"/>
              </a:solidFill>
            </a:endParaRPr>
          </a:p>
        </p:txBody>
      </p:sp>
      <p:sp>
        <p:nvSpPr>
          <p:cNvPr id="826" name="Google Shape;826;p86"/>
          <p:cNvSpPr txBox="1"/>
          <p:nvPr/>
        </p:nvSpPr>
        <p:spPr>
          <a:xfrm>
            <a:off x="4360976" y="9316163"/>
            <a:ext cx="5232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7" name="Google Shape;827;p86" descr="Screenshot 2024-02-02 at 10.43.0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9844" y="813374"/>
            <a:ext cx="5144313" cy="389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 sz="800"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Zooming in</a:t>
            </a:r>
            <a:endParaRPr/>
          </a:p>
        </p:txBody>
      </p:sp>
      <p:sp>
        <p:nvSpPr>
          <p:cNvPr id="225" name="Google Shape;225;p24"/>
          <p:cNvSpPr txBox="1"/>
          <p:nvPr/>
        </p:nvSpPr>
        <p:spPr>
          <a:xfrm>
            <a:off x="350199" y="2276604"/>
            <a:ext cx="3771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UAE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6" name="Google Shape;226;p24" title="Screenshot 2025-11-25 at 10.04.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99" y="909829"/>
            <a:ext cx="3771924" cy="12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 title="Screenshot 2025-11-25 at 10.05.5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5199" y="905654"/>
            <a:ext cx="3771924" cy="13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/>
          <p:nvPr/>
        </p:nvSpPr>
        <p:spPr>
          <a:xfrm>
            <a:off x="4815199" y="2276604"/>
            <a:ext cx="3771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LEBANON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9" name="Google Shape;229;p24" title="Screenshot 2025-11-25 at 10.07.4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5200" y="2867550"/>
            <a:ext cx="3771925" cy="1305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4815211" y="4323666"/>
            <a:ext cx="3771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SAUDI ARABIA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1" name="Google Shape;231;p24" title="Screenshot 2025-11-25 at 10.09.1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475" y="2873724"/>
            <a:ext cx="3747345" cy="129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/>
        </p:nvSpPr>
        <p:spPr>
          <a:xfrm>
            <a:off x="350211" y="4371566"/>
            <a:ext cx="3771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JORDAN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7"/>
          <p:cNvSpPr/>
          <p:nvPr/>
        </p:nvSpPr>
        <p:spPr>
          <a:xfrm>
            <a:off x="-3917" y="797870"/>
            <a:ext cx="9151800" cy="3899400"/>
          </a:xfrm>
          <a:prstGeom prst="rect">
            <a:avLst/>
          </a:prstGeom>
          <a:solidFill>
            <a:srgbClr val="0800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3" name="Google Shape;833;p87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(1) In-Country Connections</a:t>
            </a:r>
            <a:endParaRPr/>
          </a:p>
        </p:txBody>
      </p:sp>
      <p:sp>
        <p:nvSpPr>
          <p:cNvPr id="834" name="Google Shape;834;p87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 sz="200">
              <a:solidFill>
                <a:srgbClr val="000000"/>
              </a:solidFill>
            </a:endParaRPr>
          </a:p>
        </p:txBody>
      </p:sp>
      <p:pic>
        <p:nvPicPr>
          <p:cNvPr id="835" name="Google Shape;835;p87" descr="MENOG-per-country-ultra-zoo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012" y="834690"/>
            <a:ext cx="4418252" cy="379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8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(1) In-Country Connections</a:t>
            </a:r>
            <a:endParaRPr/>
          </a:p>
        </p:txBody>
      </p:sp>
      <p:sp>
        <p:nvSpPr>
          <p:cNvPr id="841" name="Google Shape;841;p88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 sz="200">
              <a:solidFill>
                <a:srgbClr val="000000"/>
              </a:solidFill>
            </a:endParaRPr>
          </a:p>
        </p:txBody>
      </p:sp>
      <p:pic>
        <p:nvPicPr>
          <p:cNvPr id="842" name="Google Shape;842;p88" descr="Screenshot 2024-03-06 at 14.56.1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9420" y="905282"/>
            <a:ext cx="3896849" cy="370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9"/>
          <p:cNvSpPr/>
          <p:nvPr/>
        </p:nvSpPr>
        <p:spPr>
          <a:xfrm>
            <a:off x="-3917" y="797870"/>
            <a:ext cx="9151800" cy="3899400"/>
          </a:xfrm>
          <a:prstGeom prst="rect">
            <a:avLst/>
          </a:prstGeom>
          <a:solidFill>
            <a:srgbClr val="021A4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8" name="Google Shape;848;p89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(3) Global Players</a:t>
            </a:r>
            <a:endParaRPr/>
          </a:p>
        </p:txBody>
      </p:sp>
      <p:sp>
        <p:nvSpPr>
          <p:cNvPr id="849" name="Google Shape;849;p89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72</a:t>
            </a:fld>
            <a:endParaRPr sz="200">
              <a:solidFill>
                <a:srgbClr val="000000"/>
              </a:solidFill>
            </a:endParaRPr>
          </a:p>
        </p:txBody>
      </p:sp>
      <p:pic>
        <p:nvPicPr>
          <p:cNvPr id="850" name="Google Shape;850;p89" descr="Screenshot 2024-02-02 at 10.47.28.png"/>
          <p:cNvPicPr preferRelativeResize="0"/>
          <p:nvPr/>
        </p:nvPicPr>
        <p:blipFill rotWithShape="1">
          <a:blip r:embed="rId3">
            <a:alphaModFix/>
          </a:blip>
          <a:srcRect t="891"/>
          <a:stretch/>
        </p:blipFill>
        <p:spPr>
          <a:xfrm>
            <a:off x="2989448" y="858724"/>
            <a:ext cx="3543499" cy="381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0"/>
          <p:cNvSpPr/>
          <p:nvPr/>
        </p:nvSpPr>
        <p:spPr>
          <a:xfrm>
            <a:off x="-3917" y="797870"/>
            <a:ext cx="9151800" cy="3899400"/>
          </a:xfrm>
          <a:prstGeom prst="rect">
            <a:avLst/>
          </a:prstGeom>
          <a:solidFill>
            <a:srgbClr val="0800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6" name="Google Shape;856;p90" descr="MENOG-2023-11-regionjedi-full.svg"/>
          <p:cNvPicPr preferRelativeResize="0"/>
          <p:nvPr/>
        </p:nvPicPr>
        <p:blipFill rotWithShape="1">
          <a:blip r:embed="rId3">
            <a:alphaModFix/>
          </a:blip>
          <a:srcRect t="36344" b="36341"/>
          <a:stretch/>
        </p:blipFill>
        <p:spPr>
          <a:xfrm>
            <a:off x="673" y="1572899"/>
            <a:ext cx="9142657" cy="199770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90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(4) Inter-Region Connections</a:t>
            </a:r>
            <a:endParaRPr/>
          </a:p>
        </p:txBody>
      </p:sp>
      <p:sp>
        <p:nvSpPr>
          <p:cNvPr id="858" name="Google Shape;858;p90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91"/>
          <p:cNvSpPr/>
          <p:nvPr/>
        </p:nvSpPr>
        <p:spPr>
          <a:xfrm>
            <a:off x="-3917" y="797870"/>
            <a:ext cx="9151800" cy="3899400"/>
          </a:xfrm>
          <a:prstGeom prst="rect">
            <a:avLst/>
          </a:prstGeom>
          <a:solidFill>
            <a:srgbClr val="0800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4" name="Google Shape;864;p91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(4) Inter-Region Connections</a:t>
            </a:r>
            <a:endParaRPr/>
          </a:p>
        </p:txBody>
      </p:sp>
      <p:sp>
        <p:nvSpPr>
          <p:cNvPr id="865" name="Google Shape;865;p91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 sz="200">
              <a:solidFill>
                <a:srgbClr val="000000"/>
              </a:solidFill>
            </a:endParaRPr>
          </a:p>
        </p:txBody>
      </p:sp>
      <p:pic>
        <p:nvPicPr>
          <p:cNvPr id="866" name="Google Shape;866;p91" descr="MENOG-2023-11-regionjedi-zoom.svg"/>
          <p:cNvPicPr preferRelativeResize="0"/>
          <p:nvPr/>
        </p:nvPicPr>
        <p:blipFill rotWithShape="1">
          <a:blip r:embed="rId3">
            <a:alphaModFix/>
          </a:blip>
          <a:srcRect t="6210" b="6201"/>
          <a:stretch/>
        </p:blipFill>
        <p:spPr>
          <a:xfrm>
            <a:off x="2037010" y="908451"/>
            <a:ext cx="5069982" cy="355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92" descr="MENOG-regionjedi-IXPlan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263" y="694044"/>
            <a:ext cx="4069584" cy="408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2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(4) Inter-Region Connections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93" descr="MENOG-per-country-zoo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9136" y="983826"/>
            <a:ext cx="5376645" cy="3552527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93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82D5A"/>
                </a:solidFill>
                <a:latin typeface="Arial"/>
                <a:ea typeface="Arial"/>
                <a:cs typeface="Arial"/>
                <a:sym typeface="Arial"/>
              </a:rPr>
              <a:t>(4) / (1) Differences?</a:t>
            </a:r>
            <a:endParaRPr/>
          </a:p>
        </p:txBody>
      </p:sp>
      <p:sp>
        <p:nvSpPr>
          <p:cNvPr id="879" name="Google Shape;879;p93"/>
          <p:cNvSpPr txBox="1">
            <a:spLocks noGrp="1"/>
          </p:cNvSpPr>
          <p:nvPr>
            <p:ph type="sldNum" idx="12"/>
          </p:nvPr>
        </p:nvSpPr>
        <p:spPr>
          <a:xfrm>
            <a:off x="3267043" y="1771247"/>
            <a:ext cx="75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76</a:t>
            </a:fld>
            <a:endParaRPr sz="200">
              <a:solidFill>
                <a:srgbClr val="000000"/>
              </a:solidFill>
            </a:endParaRPr>
          </a:p>
        </p:txBody>
      </p:sp>
      <p:pic>
        <p:nvPicPr>
          <p:cNvPr id="880" name="Google Shape;880;p93" descr="MENOG-2023-11-regionjedi-zoom.svg"/>
          <p:cNvPicPr preferRelativeResize="0"/>
          <p:nvPr/>
        </p:nvPicPr>
        <p:blipFill rotWithShape="1">
          <a:blip r:embed="rId4">
            <a:alphaModFix/>
          </a:blip>
          <a:srcRect t="6210" b="6201"/>
          <a:stretch/>
        </p:blipFill>
        <p:spPr>
          <a:xfrm>
            <a:off x="-463302" y="983826"/>
            <a:ext cx="5069982" cy="3552503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93"/>
          <p:cNvSpPr txBox="1"/>
          <p:nvPr/>
        </p:nvSpPr>
        <p:spPr>
          <a:xfrm>
            <a:off x="4360976" y="9316163"/>
            <a:ext cx="5232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FF6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93"/>
          <p:cNvSpPr txBox="1"/>
          <p:nvPr/>
        </p:nvSpPr>
        <p:spPr>
          <a:xfrm>
            <a:off x="2233824" y="1172288"/>
            <a:ext cx="14844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ct val="100000"/>
              <a:buFont typeface="Arial"/>
              <a:buNone/>
            </a:pPr>
            <a:r>
              <a:rPr lang="en-GB" sz="2100" b="0" i="0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Inter-Region</a:t>
            </a:r>
            <a:endParaRPr sz="500"/>
          </a:p>
        </p:txBody>
      </p:sp>
      <p:sp>
        <p:nvSpPr>
          <p:cNvPr id="883" name="Google Shape;883;p93"/>
          <p:cNvSpPr txBox="1"/>
          <p:nvPr/>
        </p:nvSpPr>
        <p:spPr>
          <a:xfrm>
            <a:off x="7192777" y="1172288"/>
            <a:ext cx="12657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ct val="100000"/>
              <a:buFont typeface="Arial"/>
              <a:buNone/>
            </a:pPr>
            <a:r>
              <a:rPr lang="en-GB" sz="2100" b="0" i="0" u="none" strike="noStrike" cap="none">
                <a:solidFill>
                  <a:srgbClr val="FF6B00"/>
                </a:solidFill>
                <a:latin typeface="Arial"/>
                <a:ea typeface="Arial"/>
                <a:cs typeface="Arial"/>
                <a:sym typeface="Arial"/>
              </a:rPr>
              <a:t>In-Country</a:t>
            </a:r>
            <a:endParaRPr sz="5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4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>
                <a:solidFill>
                  <a:srgbClr val="182D5A"/>
                </a:solidFill>
              </a:rPr>
              <a:t>ROV - MA - Egypt</a:t>
            </a:r>
            <a:endParaRPr sz="3600" b="1">
              <a:solidFill>
                <a:srgbClr val="182D5A"/>
              </a:solidFill>
            </a:endParaRPr>
          </a:p>
        </p:txBody>
      </p:sp>
      <p:pic>
        <p:nvPicPr>
          <p:cNvPr id="889" name="Google Shape;889;p94" title="Screenshot 2025-12-03 at 17.09.4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936"/>
            <a:ext cx="8839204" cy="38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5"/>
          <p:cNvSpPr txBox="1">
            <a:spLocks noGrp="1"/>
          </p:cNvSpPr>
          <p:nvPr>
            <p:ph type="title"/>
          </p:nvPr>
        </p:nvSpPr>
        <p:spPr>
          <a:xfrm>
            <a:off x="482463" y="162036"/>
            <a:ext cx="7770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D5A"/>
              </a:buClr>
              <a:buSzPts val="3600"/>
              <a:buFont typeface="Arial"/>
              <a:buNone/>
            </a:pPr>
            <a:r>
              <a:rPr lang="en-GB" sz="3600" b="1">
                <a:solidFill>
                  <a:srgbClr val="182D5A"/>
                </a:solidFill>
              </a:rPr>
              <a:t>ROV - MA - Tunisia</a:t>
            </a:r>
            <a:endParaRPr sz="3600" b="1">
              <a:solidFill>
                <a:srgbClr val="182D5A"/>
              </a:solidFill>
            </a:endParaRPr>
          </a:p>
        </p:txBody>
      </p:sp>
      <p:pic>
        <p:nvPicPr>
          <p:cNvPr id="895" name="Google Shape;895;p95" title="Screenshot 2025-12-03 at 17.11.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93186"/>
            <a:ext cx="8839198" cy="1200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 sz="800"/>
          </a:p>
        </p:txBody>
      </p:sp>
      <p:sp>
        <p:nvSpPr>
          <p:cNvPr id="238" name="Google Shape;238;p25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about the Arab countries in Africa?</a:t>
            </a:r>
            <a:endParaRPr/>
          </a:p>
        </p:txBody>
      </p:sp>
      <p:sp>
        <p:nvSpPr>
          <p:cNvPr id="239" name="Google Shape;239;p25"/>
          <p:cNvSpPr txBox="1"/>
          <p:nvPr/>
        </p:nvSpPr>
        <p:spPr>
          <a:xfrm>
            <a:off x="6164900" y="1216525"/>
            <a:ext cx="297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ALGERIA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15</a:t>
            </a:r>
            <a:endParaRPr sz="1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0" name="Google Shape;240;p25" title="Egypt member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1402"/>
            <a:ext cx="6399075" cy="10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 title="Algeri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9116"/>
            <a:ext cx="6398985" cy="10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 title="Liby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" y="3578000"/>
            <a:ext cx="6399092" cy="10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6164900" y="2689450"/>
            <a:ext cx="297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EGYPT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82</a:t>
            </a:r>
            <a:endParaRPr sz="1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6164900" y="4016450"/>
            <a:ext cx="297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LIBYA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33</a:t>
            </a:r>
            <a:endParaRPr sz="1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6" title="Tunisi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8001"/>
            <a:ext cx="6399092" cy="10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 title="memberCumulativeCha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58471"/>
            <a:ext cx="6398985" cy="10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 title="Moroc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" y="860918"/>
            <a:ext cx="6399092" cy="10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>
            <a:spLocks noGrp="1"/>
          </p:cNvSpPr>
          <p:nvPr>
            <p:ph type="sldNum" idx="12"/>
          </p:nvPr>
        </p:nvSpPr>
        <p:spPr>
          <a:xfrm>
            <a:off x="8326797" y="475114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 sz="800"/>
          </a:p>
        </p:txBody>
      </p:sp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311700" y="181625"/>
            <a:ext cx="77037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about the Arab countries in Africa?</a:t>
            </a:r>
            <a:endParaRPr/>
          </a:p>
        </p:txBody>
      </p:sp>
      <p:sp>
        <p:nvSpPr>
          <p:cNvPr id="254" name="Google Shape;254;p26"/>
          <p:cNvSpPr txBox="1"/>
          <p:nvPr/>
        </p:nvSpPr>
        <p:spPr>
          <a:xfrm>
            <a:off x="6164900" y="1216525"/>
            <a:ext cx="297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MOROCCO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29</a:t>
            </a:r>
            <a:endParaRPr sz="1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6164900" y="2689450"/>
            <a:ext cx="297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SUDAN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11</a:t>
            </a:r>
            <a:endParaRPr sz="1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6164900" y="4016450"/>
            <a:ext cx="297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TUNISIA</a:t>
            </a: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26738"/>
                </a:solidFill>
                <a:latin typeface="Verdana"/>
                <a:ea typeface="Verdana"/>
                <a:cs typeface="Verdana"/>
                <a:sym typeface="Verdana"/>
              </a:rPr>
              <a:t>24</a:t>
            </a:r>
            <a:endParaRPr sz="12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2673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IPE NCC - Mai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1357</Words>
  <Application>Microsoft Macintosh PowerPoint</Application>
  <PresentationFormat>On-screen Show (16:9)</PresentationFormat>
  <Paragraphs>548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Calibri</vt:lpstr>
      <vt:lpstr>Helvetica Neue</vt:lpstr>
      <vt:lpstr>Verdana</vt:lpstr>
      <vt:lpstr>Open Sans</vt:lpstr>
      <vt:lpstr>Arial</vt:lpstr>
      <vt:lpstr>RIPE NCC - Main</vt:lpstr>
      <vt:lpstr>PowerPoint Presentation</vt:lpstr>
      <vt:lpstr>PowerPoint Presentation</vt:lpstr>
      <vt:lpstr>What is our NCC - ME region like?</vt:lpstr>
      <vt:lpstr>Our members in the region</vt:lpstr>
      <vt:lpstr>All industries are represented</vt:lpstr>
      <vt:lpstr>Is the membership growing?</vt:lpstr>
      <vt:lpstr>Zooming in</vt:lpstr>
      <vt:lpstr>What about the Arab countries in Africa?</vt:lpstr>
      <vt:lpstr>What about the Arab countries in Africa?</vt:lpstr>
      <vt:lpstr>Does the size of the country matter?</vt:lpstr>
      <vt:lpstr>PowerPoint Presentation</vt:lpstr>
      <vt:lpstr>Problem Statement</vt:lpstr>
      <vt:lpstr>The Internet was once small…</vt:lpstr>
      <vt:lpstr>… And then it blew up!</vt:lpstr>
      <vt:lpstr>PowerPoint Presentation</vt:lpstr>
      <vt:lpstr>Ahla w Sahla</vt:lpstr>
      <vt:lpstr>PowerPoint Presentation</vt:lpstr>
      <vt:lpstr>PowerPoint Presentation</vt:lpstr>
      <vt:lpstr>IPv4 in the NCC - ME region</vt:lpstr>
      <vt:lpstr>Most of it is already used</vt:lpstr>
      <vt:lpstr>PowerPoint Presentation</vt:lpstr>
      <vt:lpstr>So we are in a situation where we have more:</vt:lpstr>
      <vt:lpstr>Keeping an eye on tomorrow</vt:lpstr>
      <vt:lpstr>Keeping an eye on tomorrow</vt:lpstr>
      <vt:lpstr>How do you expand your networks today?</vt:lpstr>
      <vt:lpstr>PowerPoint Presentation</vt:lpstr>
      <vt:lpstr>IPv6 in the NCC - ME region</vt:lpstr>
      <vt:lpstr>Is it moving in the right direction?</vt:lpstr>
      <vt:lpstr>Why are we doing this in the first place?</vt:lpstr>
      <vt:lpstr>Some of the obstacles in the way of massive adoption</vt:lpstr>
      <vt:lpstr>PowerPoint Presentation</vt:lpstr>
      <vt:lpstr>PowerPoint Presentation</vt:lpstr>
      <vt:lpstr>Problem Statement</vt:lpstr>
      <vt:lpstr>Simple Networks lead to ….</vt:lpstr>
      <vt:lpstr>They cause issues in today’s “complex”  world</vt:lpstr>
      <vt:lpstr>PowerPoint Presentation</vt:lpstr>
      <vt:lpstr>RPKI Can fix things</vt:lpstr>
      <vt:lpstr>PowerPoint Presentation</vt:lpstr>
      <vt:lpstr>PowerPoint Presentation</vt:lpstr>
      <vt:lpstr>ROA Signing in the NCC - ME region</vt:lpstr>
      <vt:lpstr>What does that mean for the IP space in NCC - ME?</vt:lpstr>
      <vt:lpstr>And what does that mean for the IP space in NA? </vt:lpstr>
      <vt:lpstr>PowerPoint Presentation</vt:lpstr>
      <vt:lpstr>Are our networks protected by ROV? </vt:lpstr>
      <vt:lpstr>PowerPoint Presentation</vt:lpstr>
      <vt:lpstr>PowerPoint Presentation</vt:lpstr>
      <vt:lpstr>Problem Statement</vt:lpstr>
      <vt:lpstr>ME and NA rely heavily on Europe as a Data Hub</vt:lpstr>
      <vt:lpstr>Inter-region traffic in ME can take scenic routes far away</vt:lpstr>
      <vt:lpstr>A closer look on some countries</vt:lpstr>
      <vt:lpstr>But things can go wrong, and they did go wrong</vt:lpstr>
      <vt:lpstr>How would things look like normally? </vt:lpstr>
      <vt:lpstr>The Red Sea Outage had drastic impact</vt:lpstr>
      <vt:lpstr>PowerPoint Presentation</vt:lpstr>
      <vt:lpstr>What is it?</vt:lpstr>
      <vt:lpstr>Do we have enough Anchors to measure the Internet?</vt:lpstr>
      <vt:lpstr>What about the Atlas probes???</vt:lpstr>
      <vt:lpstr>PowerPoint Presentation</vt:lpstr>
      <vt:lpstr>What does success look like for an IXP?</vt:lpstr>
      <vt:lpstr>Keeping local traffic local</vt:lpstr>
      <vt:lpstr>4.  Inter-regional communications</vt:lpstr>
      <vt:lpstr> </vt:lpstr>
      <vt:lpstr>PowerPoint Presentation</vt:lpstr>
      <vt:lpstr>PowerPoint Presentation</vt:lpstr>
      <vt:lpstr>PowerPoint Presentation</vt:lpstr>
      <vt:lpstr>RIPE NCC IXP Report: Initial Findings</vt:lpstr>
      <vt:lpstr>Download the IXP Report</vt:lpstr>
      <vt:lpstr>RIPE NCC IXP Report</vt:lpstr>
      <vt:lpstr>(2) Economy Digitalisation?</vt:lpstr>
      <vt:lpstr>(1) In-Country Connections</vt:lpstr>
      <vt:lpstr>(1) In-Country Connections</vt:lpstr>
      <vt:lpstr>(3) Global Players</vt:lpstr>
      <vt:lpstr>(4) Inter-Region Connections</vt:lpstr>
      <vt:lpstr>(4) Inter-Region Connections</vt:lpstr>
      <vt:lpstr>(4) Inter-Region Connections</vt:lpstr>
      <vt:lpstr>(4) / (1) Differences?</vt:lpstr>
      <vt:lpstr>ROV - MA - Egypt</vt:lpstr>
      <vt:lpstr>ROV - MA - Tunisia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Chafic Chaya</cp:lastModifiedBy>
  <cp:revision>1</cp:revision>
  <dcterms:modified xsi:type="dcterms:W3CDTF">2025-12-05T00:44:29Z</dcterms:modified>
</cp:coreProperties>
</file>