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2" r:id="rId6"/>
    <p:sldId id="259" r:id="rId7"/>
    <p:sldId id="264" r:id="rId8"/>
    <p:sldId id="265" r:id="rId9"/>
    <p:sldId id="266" r:id="rId10"/>
    <p:sldId id="268" r:id="rId11"/>
    <p:sldId id="267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/>
    <p:restoredTop sz="94669"/>
  </p:normalViewPr>
  <p:slideViewPr>
    <p:cSldViewPr snapToGrid="0" snapToObjects="1">
      <p:cViewPr varScale="1">
        <p:scale>
          <a:sx n="83" d="100"/>
          <a:sy n="83" d="100"/>
        </p:scale>
        <p:origin x="216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382BB-E433-3745-B542-2AEAF9973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DA26C-E7E3-1E40-8A81-52E50260D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1BDE7-9688-4541-8D11-2B34C4E0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7FAE8-0C27-1C49-858C-5C537877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378EA-4E3F-184C-A587-6708D577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0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E116-CB1A-8D4D-8DC3-3800972B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7D125A-7358-BD4A-A6B9-F83C351B7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30C3F-7879-884D-B9C5-99990898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DED92-59B4-874E-8BE7-23B0F6026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7F71-9BFF-4B45-9042-65F18F06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EE5B5-616C-4047-A114-44C1A1D81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9DFE6E-70C9-AC44-9A5F-2D182EA9A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076B0-B588-4F44-AC49-0B550225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8A53F-015B-7540-856A-7292E07A1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F68F2-0F50-A449-9CBF-ACD740A3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3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DEBB7-3AEF-9B4D-AA00-84277918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785AF-82AD-234B-80E6-A56C09DFA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97DD7-4ECA-884B-A60D-75BC71D2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29E7F-03FB-1145-9943-449F6117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DC623-4027-A740-8F94-3C9B05F3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1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07FDE-AD41-994C-BEFA-A19C36FB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A36D7-6931-FB4C-9963-78F6057E4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B040A-05A2-5945-BAC9-851F8A42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8C7E6-1D2C-3D49-BBB3-8C195040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A2990-AA5C-3B4B-B5D8-B552F983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1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2038-3C57-7044-8D7D-4186FA4B1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6DB00-CD6A-8F42-AE9E-191747FC7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07D00-46A4-7645-BFD6-0268F3FD9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A3D0B-A376-734A-92F6-49F76BCA9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F15C3-A55E-4247-84FB-276F0F36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F0D84-1E73-F346-917D-DD6B0D873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7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6636-782D-4E48-A8A6-72012D09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AFF46-4787-C543-8A00-3B113A365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33A1-2248-3F4F-AA1B-3FDBB6E88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30E36-6BC6-0044-B93A-F8DE8F52E4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79AD7C-A0F1-9F47-B305-3BBDFBC61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505457-91AC-F14B-80C8-48227865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358E1-2E6B-E949-AED1-1A1B5F88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40C2A2-EC4F-8748-998F-4CD88D2C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8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A7D1-E381-CA4F-AE4A-C416CA91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93FF58-709A-D149-816C-D5FDDED0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11B47C-92E3-4344-8C91-7E73CC24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2557D-816A-0E43-8DDE-884303D1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0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FF6A5F-1923-D644-A01A-394D13E01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CD795-704A-A44F-89B7-2E2FF75D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38F4F-BF51-7248-ACC9-A11B2621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4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CEC3-0A24-944E-80C3-8AEEC3C11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6FEA8-3302-184C-9CEE-DA7A96CFD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D55F6-A5E1-824A-88D4-26284E43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85DB1-41FD-6E48-ABD0-533127CF2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4809B-9EE2-3B4D-80D0-2973A785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659BD-FAF4-E349-9D17-17CF63FB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6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CFFC-5242-0C48-96D3-A55CAF4C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E6018E-82E8-AA4B-AA29-2150B4B3D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3D751-A520-AB45-88D4-9FD223462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73EE5-52CD-C343-9161-DA53F2C9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70CB7-521A-104C-A8A5-B91EAB6D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458C5-A332-8940-A98F-4098CF3D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B8A0F-0CE4-4548-A858-0FC9DF153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C2A87-5FD7-5E4C-A1F2-8928A41F2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EEADE-167B-4348-9252-B5CF9A060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8B051-65A9-784C-8CA8-13078CE88520}" type="datetimeFigureOut">
              <a:rPr lang="en-US" smtClean="0"/>
              <a:t>5/28/24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55CD-5002-694A-9244-7156FEE0E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96083-F074-8B4D-B3A0-67DBDD46C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B3662-639D-E048-AD67-F8B07370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8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474D-C2CF-7A48-88BD-84E2903164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hopcount</a:t>
            </a:r>
            <a:r>
              <a:rPr lang="en-GB" dirty="0"/>
              <a:t> to measure IMRS server placement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E4FA9-5243-8642-9E6A-F86D70CB2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22, 2020</a:t>
            </a:r>
          </a:p>
          <a:p>
            <a:r>
              <a:rPr lang="en-US" dirty="0"/>
              <a:t>Roy Arends</a:t>
            </a:r>
          </a:p>
          <a:p>
            <a:r>
              <a:rPr lang="en-US" dirty="0"/>
              <a:t>DNS and Internet Naming Research Directions 2020</a:t>
            </a:r>
          </a:p>
        </p:txBody>
      </p:sp>
    </p:spTree>
    <p:extLst>
      <p:ext uri="{BB962C8B-B14F-4D97-AF65-F5344CB8AC3E}">
        <p14:creationId xmlns:p14="http://schemas.microsoft.com/office/powerpoint/2010/main" val="3862288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1BD40-4DA7-CE40-8E57-6087B630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3C8D-4D3B-6B48-AC10-93A4BBA27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 from on 4</a:t>
            </a:r>
            <a:r>
              <a:rPr lang="en-US" baseline="30000" dirty="0"/>
              <a:t>th</a:t>
            </a:r>
            <a:r>
              <a:rPr lang="en-US" dirty="0"/>
              <a:t> of May, 2020 (UTC)</a:t>
            </a:r>
          </a:p>
          <a:p>
            <a:endParaRPr lang="en-US" dirty="0"/>
          </a:p>
          <a:p>
            <a:r>
              <a:rPr lang="en-US" dirty="0"/>
              <a:t>16.2 Billion Queries received</a:t>
            </a:r>
          </a:p>
          <a:p>
            <a:endParaRPr lang="en-US" dirty="0"/>
          </a:p>
          <a:p>
            <a:r>
              <a:rPr lang="en-US" dirty="0"/>
              <a:t>60 B: number of hops travelled by all queries combined</a:t>
            </a:r>
          </a:p>
          <a:p>
            <a:endParaRPr lang="en-US" dirty="0"/>
          </a:p>
          <a:p>
            <a:r>
              <a:rPr lang="en-US" dirty="0"/>
              <a:t>Average number of hops per query: 3.717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402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4ADFEC-31E8-A940-8DE9-848AF88E53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497306"/>
              </p:ext>
            </p:extLst>
          </p:nvPr>
        </p:nvGraphicFramePr>
        <p:xfrm>
          <a:off x="1134532" y="50800"/>
          <a:ext cx="9922935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733">
                  <a:extLst>
                    <a:ext uri="{9D8B030D-6E8A-4147-A177-3AD203B41FA5}">
                      <a16:colId xmlns:a16="http://schemas.microsoft.com/office/drawing/2014/main" val="2355012847"/>
                    </a:ext>
                  </a:extLst>
                </a:gridCol>
                <a:gridCol w="2370667">
                  <a:extLst>
                    <a:ext uri="{9D8B030D-6E8A-4147-A177-3AD203B41FA5}">
                      <a16:colId xmlns:a16="http://schemas.microsoft.com/office/drawing/2014/main" val="848115837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448775890"/>
                    </a:ext>
                  </a:extLst>
                </a:gridCol>
                <a:gridCol w="2912535">
                  <a:extLst>
                    <a:ext uri="{9D8B030D-6E8A-4147-A177-3AD203B41FA5}">
                      <a16:colId xmlns:a16="http://schemas.microsoft.com/office/drawing/2014/main" val="28933661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Instance Name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Hops Counted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Query Count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Average Hop Count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41700217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AA-IN-BOM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4.51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1.273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indent="0"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3.543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63245073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AA-CN-PVG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0.918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4.904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0735730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AA-CN-CGO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4.46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1.020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4.376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3931754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AA-CZ-XUY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4.04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1.201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indent="0"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3.362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9567427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AA-US-RTV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0.535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5.284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1218012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AA-KR-ICN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2.73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0.502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5.432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4647762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AA-US-LAX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0.512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4.466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7222820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AA-FR-PAR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0.708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indent="0"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2.826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97867087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AB-PK-LHE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1.99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0.342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5.809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32452807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AA-ID-JOG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0.442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 </a:t>
                      </a: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4.350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97306257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AB-RU-MOW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0.333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5.204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18973382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AA-TW-NTC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0.508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indent="0"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3.386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3137223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AA-MX-MTY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0.309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4.292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3894216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AA-KZ-PLX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 B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0.305 B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4.336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576234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31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1BD40-4DA7-CE40-8E57-6087B630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with this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3C8D-4D3B-6B48-AC10-93A4BBA27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produce this automatically and continuously </a:t>
            </a:r>
          </a:p>
          <a:p>
            <a:endParaRPr lang="en-US" dirty="0"/>
          </a:p>
          <a:p>
            <a:r>
              <a:rPr lang="en-US" dirty="0"/>
              <a:t>We can generate rankings over time</a:t>
            </a:r>
          </a:p>
          <a:p>
            <a:endParaRPr lang="en-US" dirty="0"/>
          </a:p>
          <a:p>
            <a:r>
              <a:rPr lang="en-US" dirty="0"/>
              <a:t>We can also use this to determine changes when new instances become active or old instances are switched off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can use these rankings to see what prefixes or </a:t>
            </a:r>
            <a:r>
              <a:rPr lang="en-US" dirty="0" err="1"/>
              <a:t>ASes</a:t>
            </a:r>
            <a:r>
              <a:rPr lang="en-US" dirty="0"/>
              <a:t> are underserved by IMRS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6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D4156A-9134-F747-BA9A-7747AF305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787969"/>
              </p:ext>
            </p:extLst>
          </p:nvPr>
        </p:nvGraphicFramePr>
        <p:xfrm>
          <a:off x="838200" y="511175"/>
          <a:ext cx="10515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612">
                  <a:extLst>
                    <a:ext uri="{9D8B030D-6E8A-4147-A177-3AD203B41FA5}">
                      <a16:colId xmlns:a16="http://schemas.microsoft.com/office/drawing/2014/main" val="1865978704"/>
                    </a:ext>
                  </a:extLst>
                </a:gridCol>
                <a:gridCol w="1927412">
                  <a:extLst>
                    <a:ext uri="{9D8B030D-6E8A-4147-A177-3AD203B41FA5}">
                      <a16:colId xmlns:a16="http://schemas.microsoft.com/office/drawing/2014/main" val="645045966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1977497200"/>
                    </a:ext>
                  </a:extLst>
                </a:gridCol>
                <a:gridCol w="1389530">
                  <a:extLst>
                    <a:ext uri="{9D8B030D-6E8A-4147-A177-3AD203B41FA5}">
                      <a16:colId xmlns:a16="http://schemas.microsoft.com/office/drawing/2014/main" val="795326791"/>
                    </a:ext>
                  </a:extLst>
                </a:gridCol>
                <a:gridCol w="1416423">
                  <a:extLst>
                    <a:ext uri="{9D8B030D-6E8A-4147-A177-3AD203B41FA5}">
                      <a16:colId xmlns:a16="http://schemas.microsoft.com/office/drawing/2014/main" val="744096002"/>
                    </a:ext>
                  </a:extLst>
                </a:gridCol>
                <a:gridCol w="2738718">
                  <a:extLst>
                    <a:ext uri="{9D8B030D-6E8A-4147-A177-3AD203B41FA5}">
                      <a16:colId xmlns:a16="http://schemas.microsoft.com/office/drawing/2014/main" val="1268212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ASN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Hops Counted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Query Count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Hop Count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 Queries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Instance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1873009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X796X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2638984239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293220471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AA-CN-PVG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418751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X079X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626849181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69649909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AA-US-RTV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2559608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X723X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387483108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32290259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AA-KZ-PLX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2951690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X30X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368612849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33510259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AA-UY-MVD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253442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X53X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323458074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35939786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AA-US-LAX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165855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X516X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236839284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26315476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AA-BR-SAO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3655404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X413X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223595810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22359581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AA-CN-BJD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397046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X011X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214622112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26827764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AA-US-RTV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384833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X580X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205720515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15824655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AB-RU-MOW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1395958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X12X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192838144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24104768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AA-US-ILG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2561422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X116X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188974100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18897410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AB-RU-MOW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3096163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X142X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188283616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23535452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AA-US-RTV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3764531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X135X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152059792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19007474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AA-US-RTV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2384950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X515X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145511510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14551151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2000">
                        <a:effectLst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AB-RU-MOW</a:t>
                      </a:r>
                      <a:endParaRPr lang="en-GB" sz="2000" dirty="0">
                        <a:effectLst/>
                      </a:endParaRPr>
                    </a:p>
                  </a:txBody>
                  <a:tcPr marL="25400" marR="25400" marT="25400" marB="25400" anchor="b"/>
                </a:tc>
                <a:extLst>
                  <a:ext uri="{0D108BD9-81ED-4DB2-BD59-A6C34878D82A}">
                    <a16:rowId xmlns:a16="http://schemas.microsoft.com/office/drawing/2014/main" val="2961936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99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643F-842E-754B-B196-B222628C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studying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8990-230C-1A43-86DF-84AFE8FD6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to measure how topologically close </a:t>
            </a:r>
            <a:r>
              <a:rPr lang="en-US" dirty="0" err="1"/>
              <a:t>ASes</a:t>
            </a:r>
            <a:r>
              <a:rPr lang="en-US" dirty="0"/>
              <a:t> are to IMRS</a:t>
            </a:r>
          </a:p>
          <a:p>
            <a:r>
              <a:rPr lang="en-US" dirty="0"/>
              <a:t>We want to derive that value from IMRS traffic, passively</a:t>
            </a:r>
          </a:p>
          <a:p>
            <a:pPr lvl="1"/>
            <a:r>
              <a:rPr lang="en-US" dirty="0"/>
              <a:t>as per contract between ICANN and hosting providers:</a:t>
            </a:r>
          </a:p>
          <a:p>
            <a:pPr lvl="1"/>
            <a:r>
              <a:rPr lang="en-US" dirty="0"/>
              <a:t>instances must be used for serving DNS traffic only, i.e. no active measurement from instances</a:t>
            </a:r>
          </a:p>
          <a:p>
            <a:r>
              <a:rPr lang="en-US" dirty="0"/>
              <a:t>We measure topological network distance, not latency</a:t>
            </a:r>
          </a:p>
          <a:p>
            <a:pPr lvl="1"/>
            <a:r>
              <a:rPr lang="en-US" dirty="0"/>
              <a:t>Distance relates to placement, while latency depends on many factors, including distance.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2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643F-842E-754B-B196-B222628C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studying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8990-230C-1A43-86DF-84AFE8FD6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Distance can be measured in two ways</a:t>
            </a:r>
          </a:p>
          <a:p>
            <a:pPr lvl="1"/>
            <a:r>
              <a:rPr lang="en-US" dirty="0"/>
              <a:t>IP hop count</a:t>
            </a:r>
          </a:p>
          <a:p>
            <a:pPr lvl="2"/>
            <a:r>
              <a:rPr lang="en-US" dirty="0"/>
              <a:t>Measures number of hops between client and server</a:t>
            </a:r>
          </a:p>
          <a:p>
            <a:pPr lvl="2"/>
            <a:r>
              <a:rPr lang="en-US" dirty="0"/>
              <a:t>Easily derived from incoming queries</a:t>
            </a:r>
          </a:p>
          <a:p>
            <a:pPr lvl="2"/>
            <a:r>
              <a:rPr lang="en-US" dirty="0"/>
              <a:t>_</a:t>
            </a:r>
            <a:r>
              <a:rPr lang="en-US" dirty="0" err="1"/>
              <a:t>actual_traffic</a:t>
            </a:r>
            <a:r>
              <a:rPr lang="en-US" dirty="0"/>
              <a:t>_</a:t>
            </a:r>
          </a:p>
          <a:p>
            <a:pPr lvl="1"/>
            <a:r>
              <a:rPr lang="en-US" dirty="0"/>
              <a:t>AS path length</a:t>
            </a:r>
          </a:p>
          <a:p>
            <a:pPr lvl="2"/>
            <a:r>
              <a:rPr lang="en-US" dirty="0"/>
              <a:t>Measures number of AS on the path between server and client</a:t>
            </a:r>
          </a:p>
          <a:p>
            <a:pPr lvl="2"/>
            <a:r>
              <a:rPr lang="en-US" dirty="0"/>
              <a:t>Easily derived from route tables</a:t>
            </a:r>
          </a:p>
          <a:p>
            <a:pPr lvl="1"/>
            <a:r>
              <a:rPr lang="en-US" dirty="0"/>
              <a:t>The two are not directly comparable</a:t>
            </a:r>
          </a:p>
          <a:p>
            <a:pPr lvl="2"/>
            <a:r>
              <a:rPr lang="en-US" dirty="0"/>
              <a:t>Both measure topological distance</a:t>
            </a:r>
          </a:p>
          <a:p>
            <a:pPr lvl="2"/>
            <a:r>
              <a:rPr lang="en-US" dirty="0"/>
              <a:t>In opposite direction</a:t>
            </a:r>
          </a:p>
          <a:p>
            <a:pPr lvl="2"/>
            <a:r>
              <a:rPr lang="en-US" dirty="0"/>
              <a:t>In different units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1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643F-842E-754B-B196-B222628C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Hop-count,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8990-230C-1A43-86DF-84AFE8FD6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Modern operating systems have a default IP-TTL (IPv4) or Hop Limit (IPv6) value that is a multiple of 32 </a:t>
            </a:r>
          </a:p>
          <a:p>
            <a:r>
              <a:rPr lang="en-US" dirty="0"/>
              <a:t>These are decreased by every intermediate system.</a:t>
            </a:r>
          </a:p>
          <a:p>
            <a:r>
              <a:rPr lang="en-US" dirty="0"/>
              <a:t>For each query, we record the 5 least significant bits (values 0-31) and subtract it from 31,</a:t>
            </a:r>
          </a:p>
          <a:p>
            <a:r>
              <a:rPr lang="en-US" dirty="0"/>
              <a:t>That gives us the hop distance between the source address and the IMRS instance.</a:t>
            </a:r>
          </a:p>
          <a:p>
            <a:pPr lvl="1"/>
            <a:r>
              <a:rPr lang="en-US" dirty="0"/>
              <a:t>(we record the original value as well to check if values have not overflowed, i.e. traversed more than 31 hops)</a:t>
            </a:r>
          </a:p>
        </p:txBody>
      </p:sp>
    </p:spTree>
    <p:extLst>
      <p:ext uri="{BB962C8B-B14F-4D97-AF65-F5344CB8AC3E}">
        <p14:creationId xmlns:p14="http://schemas.microsoft.com/office/powerpoint/2010/main" val="10918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643F-842E-754B-B196-B222628C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Hop-count,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8990-230C-1A43-86DF-84AFE8FD6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Prefixes can be mapped to an AS.</a:t>
            </a:r>
          </a:p>
          <a:p>
            <a:r>
              <a:rPr lang="en-US" dirty="0"/>
              <a:t>Prefixes within an AS may have different default hop distances</a:t>
            </a:r>
          </a:p>
          <a:p>
            <a:pPr lvl="1"/>
            <a:r>
              <a:rPr lang="en-US" dirty="0"/>
              <a:t>While they share part of the path outside their AS to the instance, they may have a different internal routes.</a:t>
            </a:r>
          </a:p>
          <a:p>
            <a:r>
              <a:rPr lang="en-US" dirty="0"/>
              <a:t>We use the lowest hop count of any prefix in an AS as the default hop distance, for the entire 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643F-842E-754B-B196-B222628C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with this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8990-230C-1A43-86DF-84AFE8FD6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assume that the closest an instance can get to an AS is to be served from within that AS.</a:t>
            </a:r>
          </a:p>
          <a:p>
            <a:pPr lvl="1"/>
            <a:r>
              <a:rPr lang="en-US" dirty="0"/>
              <a:t>There are about 100.000 </a:t>
            </a:r>
            <a:r>
              <a:rPr lang="en-US" dirty="0" err="1"/>
              <a:t>ASes</a:t>
            </a:r>
            <a:r>
              <a:rPr lang="en-US" dirty="0"/>
              <a:t>, and about 130 IMRS instances, so only 0.13% would have (a theoretical) hop distance of 1.</a:t>
            </a:r>
          </a:p>
          <a:p>
            <a:pPr lvl="1"/>
            <a:r>
              <a:rPr lang="en-US" dirty="0"/>
              <a:t>Most </a:t>
            </a:r>
            <a:r>
              <a:rPr lang="en-US" dirty="0" err="1"/>
              <a:t>ASes</a:t>
            </a:r>
            <a:r>
              <a:rPr lang="en-US" dirty="0"/>
              <a:t> are therefor more than 1 hop away.</a:t>
            </a:r>
          </a:p>
          <a:p>
            <a:endParaRPr lang="en-US" dirty="0"/>
          </a:p>
          <a:p>
            <a:r>
              <a:rPr lang="en-US" dirty="0"/>
              <a:t>With this in mind, we can rank prefixes, </a:t>
            </a:r>
            <a:r>
              <a:rPr lang="en-US" dirty="0" err="1"/>
              <a:t>ASes</a:t>
            </a:r>
            <a:r>
              <a:rPr lang="en-US" dirty="0"/>
              <a:t>, and IMRS instances as to how close instances are to their catchments.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B94E-AB0B-9A48-A62C-81703C3C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vs AS hop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8C728-6D62-D54B-B4CD-A39060AF1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use the lowest observed hop count value in an AS as the default.</a:t>
            </a:r>
          </a:p>
          <a:p>
            <a:r>
              <a:rPr lang="en-US" dirty="0"/>
              <a:t>Is there still enough granularity compared to, say average observed hop count value?</a:t>
            </a:r>
          </a:p>
          <a:p>
            <a:r>
              <a:rPr lang="en-US" dirty="0"/>
              <a:t>Is there still a relationship between lowest and average (prefix) hop distance? </a:t>
            </a:r>
          </a:p>
          <a:p>
            <a:r>
              <a:rPr lang="en-US" dirty="0"/>
              <a:t>Is lowest AS hop distance a representative measure?</a:t>
            </a:r>
          </a:p>
          <a:p>
            <a:endParaRPr lang="en-US" dirty="0"/>
          </a:p>
          <a:p>
            <a:r>
              <a:rPr lang="en-US" dirty="0"/>
              <a:t>The next slide shows an image with strong correlation between lowest and average hop distance between AS and instances</a:t>
            </a:r>
          </a:p>
        </p:txBody>
      </p:sp>
    </p:spTree>
    <p:extLst>
      <p:ext uri="{BB962C8B-B14F-4D97-AF65-F5344CB8AC3E}">
        <p14:creationId xmlns:p14="http://schemas.microsoft.com/office/powerpoint/2010/main" val="378556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8647F3-4838-CF4B-B976-9176E53B2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 close up of a map&#10;&#10;Description automatically generated">
            <a:extLst>
              <a:ext uri="{FF2B5EF4-FFF2-40B4-BE49-F238E27FC236}">
                <a16:creationId xmlns:a16="http://schemas.microsoft.com/office/drawing/2014/main" id="{6F6D7C35-A531-2344-BB46-CBB04EA8E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091" y="-216569"/>
            <a:ext cx="11665818" cy="7291137"/>
          </a:xfrm>
        </p:spPr>
      </p:pic>
    </p:spTree>
    <p:extLst>
      <p:ext uri="{BB962C8B-B14F-4D97-AF65-F5344CB8AC3E}">
        <p14:creationId xmlns:p14="http://schemas.microsoft.com/office/powerpoint/2010/main" val="1960395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1BD40-4DA7-CE40-8E57-6087B630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hop distance and AS query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3C8D-4D3B-6B48-AC10-93A4BBA27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AS, we can multiple the number of queries by the hop distance. </a:t>
            </a:r>
          </a:p>
          <a:p>
            <a:r>
              <a:rPr lang="en-US" dirty="0"/>
              <a:t>This value represents number of hops travelled by all the queries from that AS to an instance.</a:t>
            </a:r>
          </a:p>
          <a:p>
            <a:r>
              <a:rPr lang="en-US" dirty="0"/>
              <a:t>We can do that for each AS in an instance, and subsequently rank the instances by hops travelled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6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836</Words>
  <Application>Microsoft Macintosh PowerPoint</Application>
  <PresentationFormat>Widescreen</PresentationFormat>
  <Paragraphs>219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Using hopcount to measure IMRS server placement</vt:lpstr>
      <vt:lpstr>What are we studying</vt:lpstr>
      <vt:lpstr>What are we studying</vt:lpstr>
      <vt:lpstr>Hop-count, (1/2)</vt:lpstr>
      <vt:lpstr>Hop-count, (2/2)</vt:lpstr>
      <vt:lpstr>What can we do with this metric</vt:lpstr>
      <vt:lpstr>Prefix vs AS hop distance</vt:lpstr>
      <vt:lpstr>PowerPoint Presentation</vt:lpstr>
      <vt:lpstr>AS hop distance and AS query count</vt:lpstr>
      <vt:lpstr>Some statistics</vt:lpstr>
      <vt:lpstr>PowerPoint Presentation</vt:lpstr>
      <vt:lpstr>What can we do with this information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IMRS Instance Placement Study</dc:title>
  <dc:creator>Roy Arends</dc:creator>
  <cp:lastModifiedBy>Mikhail Anisimov</cp:lastModifiedBy>
  <cp:revision>31</cp:revision>
  <dcterms:created xsi:type="dcterms:W3CDTF">2020-06-18T13:21:08Z</dcterms:created>
  <dcterms:modified xsi:type="dcterms:W3CDTF">2024-05-27T20:13:38Z</dcterms:modified>
</cp:coreProperties>
</file>