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32"/>
  </p:notesMasterIdLst>
  <p:handoutMasterIdLst>
    <p:handoutMasterId r:id="rId33"/>
  </p:handoutMasterIdLst>
  <p:sldIdLst>
    <p:sldId id="256" r:id="rId2"/>
    <p:sldId id="257" r:id="rId3"/>
    <p:sldId id="401" r:id="rId4"/>
    <p:sldId id="1401" r:id="rId5"/>
    <p:sldId id="1402" r:id="rId6"/>
    <p:sldId id="1419" r:id="rId7"/>
    <p:sldId id="1421" r:id="rId8"/>
    <p:sldId id="1422" r:id="rId9"/>
    <p:sldId id="1423" r:id="rId10"/>
    <p:sldId id="1424" r:id="rId11"/>
    <p:sldId id="1391" r:id="rId12"/>
    <p:sldId id="298" r:id="rId13"/>
    <p:sldId id="389" r:id="rId14"/>
    <p:sldId id="441" r:id="rId15"/>
    <p:sldId id="432" r:id="rId16"/>
    <p:sldId id="442" r:id="rId17"/>
    <p:sldId id="431" r:id="rId18"/>
    <p:sldId id="443" r:id="rId19"/>
    <p:sldId id="433" r:id="rId20"/>
    <p:sldId id="444" r:id="rId21"/>
    <p:sldId id="438" r:id="rId22"/>
    <p:sldId id="439" r:id="rId23"/>
    <p:sldId id="1425" r:id="rId24"/>
    <p:sldId id="1426" r:id="rId25"/>
    <p:sldId id="1427" r:id="rId26"/>
    <p:sldId id="1428" r:id="rId27"/>
    <p:sldId id="1429" r:id="rId28"/>
    <p:sldId id="346" r:id="rId29"/>
    <p:sldId id="1430" r:id="rId30"/>
    <p:sldId id="332"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521415D9-36F7-43E2-AB2F-B90AF26B5E84}">
      <p14:sectionLst xmlns:p14="http://schemas.microsoft.com/office/powerpoint/2010/main">
        <p14:section name="Default Section" id="{F145290E-C600-BE4D-A251-3391CC4697B2}">
          <p14:sldIdLst>
            <p14:sldId id="256"/>
            <p14:sldId id="257"/>
            <p14:sldId id="401"/>
            <p14:sldId id="1401"/>
            <p14:sldId id="1402"/>
            <p14:sldId id="1419"/>
            <p14:sldId id="1421"/>
            <p14:sldId id="1422"/>
            <p14:sldId id="1423"/>
            <p14:sldId id="1424"/>
            <p14:sldId id="1391"/>
            <p14:sldId id="298"/>
            <p14:sldId id="389"/>
            <p14:sldId id="441"/>
            <p14:sldId id="432"/>
            <p14:sldId id="442"/>
            <p14:sldId id="431"/>
            <p14:sldId id="443"/>
            <p14:sldId id="433"/>
            <p14:sldId id="444"/>
            <p14:sldId id="438"/>
            <p14:sldId id="439"/>
            <p14:sldId id="1425"/>
            <p14:sldId id="1426"/>
            <p14:sldId id="1427"/>
            <p14:sldId id="1428"/>
            <p14:sldId id="1429"/>
            <p14:sldId id="346"/>
            <p14:sldId id="1430"/>
            <p14:sldId id="332"/>
          </p14:sldIdLst>
        </p14:section>
        <p14:section name="Untitled Section" id="{034163D4-D813-0247-BD74-D165E677299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9534A-78F0-6319-7639-6452569989AF}" name="Amreesh Phokeer" initials="AP" userId="ZqPIBpWZlG21yMjDxBjIEvIEyb4EyzrHIWr46/ZklCQ="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78787"/>
    <a:srgbClr val="FFFFFF"/>
    <a:srgbClr val="0E0C31"/>
    <a:srgbClr val="000034"/>
    <a:srgbClr val="000014"/>
    <a:srgbClr val="ED7D31"/>
    <a:srgbClr val="3CAE9E"/>
    <a:srgbClr val="EECA4A"/>
    <a:srgbClr val="7E245C"/>
    <a:srgbClr val="FF93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3"/>
    <p:restoredTop sz="81699"/>
  </p:normalViewPr>
  <p:slideViewPr>
    <p:cSldViewPr snapToGrid="0">
      <p:cViewPr varScale="1">
        <p:scale>
          <a:sx n="97" d="100"/>
          <a:sy n="97" d="100"/>
        </p:scale>
        <p:origin x="224" y="288"/>
      </p:cViewPr>
      <p:guideLst>
        <p:guide orient="horz" pos="2160"/>
        <p:guide pos="3840"/>
      </p:guideLst>
    </p:cSldViewPr>
  </p:slideViewPr>
  <p:outlineViewPr>
    <p:cViewPr>
      <p:scale>
        <a:sx n="33" d="100"/>
        <a:sy n="33" d="100"/>
      </p:scale>
      <p:origin x="0" y="-112"/>
    </p:cViewPr>
  </p:outlineViewPr>
  <p:notesTextViewPr>
    <p:cViewPr>
      <p:scale>
        <a:sx n="85" d="100"/>
        <a:sy n="85" d="100"/>
      </p:scale>
      <p:origin x="0" y="0"/>
    </p:cViewPr>
  </p:notesTextViewPr>
  <p:sorterViewPr>
    <p:cViewPr>
      <p:scale>
        <a:sx n="80" d="100"/>
        <a:sy n="80" d="100"/>
      </p:scale>
      <p:origin x="0" y="0"/>
    </p:cViewPr>
  </p:sorterViewPr>
  <p:notesViewPr>
    <p:cSldViewPr snapToGrid="0">
      <p:cViewPr>
        <p:scale>
          <a:sx n="1" d="2"/>
          <a:sy n="1" d="2"/>
        </p:scale>
        <p:origin x="5320" y="15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471AE-5FE9-4B00-B42F-E0D66AB0380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32213B6-991D-425D-A763-93AD27232904}">
      <dgm:prSet/>
      <dgm:spPr/>
      <dgm:t>
        <a:bodyPr/>
        <a:lstStyle/>
        <a:p>
          <a:pPr>
            <a:lnSpc>
              <a:spcPct val="100000"/>
            </a:lnSpc>
          </a:pPr>
          <a:r>
            <a:rPr lang="en-US" b="1"/>
            <a:t>Shutdowns</a:t>
          </a:r>
          <a:r>
            <a:rPr lang="en-US"/>
            <a:t>: Where do Internet </a:t>
          </a:r>
          <a:r>
            <a:rPr lang="en-US">
              <a:latin typeface="Hind Light"/>
            </a:rPr>
            <a:t>shutdowns</a:t>
          </a:r>
          <a:r>
            <a:rPr lang="en-US"/>
            <a:t> take place?</a:t>
          </a:r>
        </a:p>
      </dgm:t>
    </dgm:pt>
    <dgm:pt modelId="{D4152E3F-9D21-40BC-80CA-7E52E624A536}" type="parTrans" cxnId="{C0A718C5-6D84-419E-847F-23BE354F5AF8}">
      <dgm:prSet/>
      <dgm:spPr/>
      <dgm:t>
        <a:bodyPr/>
        <a:lstStyle/>
        <a:p>
          <a:endParaRPr lang="en-US"/>
        </a:p>
      </dgm:t>
    </dgm:pt>
    <dgm:pt modelId="{5F92A443-9AC1-4DCC-ABB8-6DD06563386C}" type="sibTrans" cxnId="{C0A718C5-6D84-419E-847F-23BE354F5AF8}">
      <dgm:prSet/>
      <dgm:spPr/>
      <dgm:t>
        <a:bodyPr/>
        <a:lstStyle/>
        <a:p>
          <a:endParaRPr lang="en-US"/>
        </a:p>
      </dgm:t>
    </dgm:pt>
    <dgm:pt modelId="{FAEF22C1-E7CE-4D66-81B3-87134A424E2E}">
      <dgm:prSet/>
      <dgm:spPr/>
      <dgm:t>
        <a:bodyPr/>
        <a:lstStyle/>
        <a:p>
          <a:pPr>
            <a:lnSpc>
              <a:spcPct val="100000"/>
            </a:lnSpc>
          </a:pPr>
          <a:r>
            <a:rPr lang="en-US" b="1" dirty="0"/>
            <a:t>Net Loss: </a:t>
          </a:r>
          <a:r>
            <a:rPr lang="en-US" dirty="0"/>
            <a:t>Estimate the economic impacts of Internet shutdowns.</a:t>
          </a:r>
        </a:p>
      </dgm:t>
    </dgm:pt>
    <dgm:pt modelId="{D9400293-B2A3-47F5-BF71-3014F493A736}" type="parTrans" cxnId="{4AFCBAF0-E0EA-46FE-A992-E4B2A7121869}">
      <dgm:prSet/>
      <dgm:spPr/>
      <dgm:t>
        <a:bodyPr/>
        <a:lstStyle/>
        <a:p>
          <a:endParaRPr lang="en-US"/>
        </a:p>
      </dgm:t>
    </dgm:pt>
    <dgm:pt modelId="{123D7491-61C6-4107-A4AD-61D3E401451E}" type="sibTrans" cxnId="{4AFCBAF0-E0EA-46FE-A992-E4B2A7121869}">
      <dgm:prSet/>
      <dgm:spPr/>
      <dgm:t>
        <a:bodyPr/>
        <a:lstStyle/>
        <a:p>
          <a:endParaRPr lang="en-US"/>
        </a:p>
      </dgm:t>
    </dgm:pt>
    <dgm:pt modelId="{1FED50C4-9CCA-4D30-8ADD-20860282E0F1}">
      <dgm:prSet/>
      <dgm:spPr/>
      <dgm:t>
        <a:bodyPr/>
        <a:lstStyle/>
        <a:p>
          <a:pPr>
            <a:lnSpc>
              <a:spcPct val="100000"/>
            </a:lnSpc>
          </a:pPr>
          <a:r>
            <a:rPr lang="en-US" b="1" dirty="0"/>
            <a:t>Technologies</a:t>
          </a:r>
          <a:r>
            <a:rPr lang="en-US" dirty="0"/>
            <a:t>: Tracking the deployment of technologies critical for the evolution of the Internet.</a:t>
          </a:r>
        </a:p>
      </dgm:t>
    </dgm:pt>
    <dgm:pt modelId="{A653829A-AEC8-4DBB-959A-D1F48D712707}" type="parTrans" cxnId="{DB0A3716-D84B-42B2-BBE9-E3D68523135B}">
      <dgm:prSet/>
      <dgm:spPr/>
      <dgm:t>
        <a:bodyPr/>
        <a:lstStyle/>
        <a:p>
          <a:endParaRPr lang="en-US"/>
        </a:p>
      </dgm:t>
    </dgm:pt>
    <dgm:pt modelId="{3437B8BF-347F-4FB6-B691-1E7FFBE2AC20}" type="sibTrans" cxnId="{DB0A3716-D84B-42B2-BBE9-E3D68523135B}">
      <dgm:prSet/>
      <dgm:spPr/>
      <dgm:t>
        <a:bodyPr/>
        <a:lstStyle/>
        <a:p>
          <a:endParaRPr lang="en-US"/>
        </a:p>
      </dgm:t>
    </dgm:pt>
    <dgm:pt modelId="{B5F33459-4757-434E-92B0-02CBA8580CDA}">
      <dgm:prSet/>
      <dgm:spPr/>
      <dgm:t>
        <a:bodyPr/>
        <a:lstStyle/>
        <a:p>
          <a:pPr>
            <a:lnSpc>
              <a:spcPct val="100000"/>
            </a:lnSpc>
          </a:pPr>
          <a:r>
            <a:rPr lang="en-US" b="1" dirty="0"/>
            <a:t>Concentration</a:t>
          </a:r>
          <a:r>
            <a:rPr lang="en-US" dirty="0"/>
            <a:t>: How much are services concentrated in the hands of a few?</a:t>
          </a:r>
        </a:p>
      </dgm:t>
    </dgm:pt>
    <dgm:pt modelId="{60DC75A8-2C7B-49EA-9EBC-627E7CC12077}" type="parTrans" cxnId="{4D19B5B8-895B-4782-B4E4-2499EF495734}">
      <dgm:prSet/>
      <dgm:spPr/>
      <dgm:t>
        <a:bodyPr/>
        <a:lstStyle/>
        <a:p>
          <a:endParaRPr lang="en-US"/>
        </a:p>
      </dgm:t>
    </dgm:pt>
    <dgm:pt modelId="{3D12FA9C-92E7-45BF-9B77-9F4972D673C0}" type="sibTrans" cxnId="{4D19B5B8-895B-4782-B4E4-2499EF495734}">
      <dgm:prSet/>
      <dgm:spPr/>
      <dgm:t>
        <a:bodyPr/>
        <a:lstStyle/>
        <a:p>
          <a:endParaRPr lang="en-US"/>
        </a:p>
      </dgm:t>
    </dgm:pt>
    <dgm:pt modelId="{5E48EAEA-98AA-459D-A746-A0F2CF232720}">
      <dgm:prSet/>
      <dgm:spPr/>
      <dgm:t>
        <a:bodyPr/>
        <a:lstStyle/>
        <a:p>
          <a:pPr>
            <a:lnSpc>
              <a:spcPct val="100000"/>
            </a:lnSpc>
          </a:pPr>
          <a:r>
            <a:rPr lang="en-US" b="1" dirty="0"/>
            <a:t>Resilience</a:t>
          </a:r>
          <a:r>
            <a:rPr lang="en-US" dirty="0"/>
            <a:t>: How robust is the Internet ecosystem?</a:t>
          </a:r>
        </a:p>
      </dgm:t>
    </dgm:pt>
    <dgm:pt modelId="{4A1E596D-74E4-4A2B-BD0F-22C097ED246F}" type="parTrans" cxnId="{E2624581-6999-4232-AC2D-3229A2E4583B}">
      <dgm:prSet/>
      <dgm:spPr/>
      <dgm:t>
        <a:bodyPr/>
        <a:lstStyle/>
        <a:p>
          <a:endParaRPr lang="en-US"/>
        </a:p>
      </dgm:t>
    </dgm:pt>
    <dgm:pt modelId="{3A206633-8CEF-4B03-9B8B-7017A7C4A363}" type="sibTrans" cxnId="{E2624581-6999-4232-AC2D-3229A2E4583B}">
      <dgm:prSet/>
      <dgm:spPr/>
      <dgm:t>
        <a:bodyPr/>
        <a:lstStyle/>
        <a:p>
          <a:endParaRPr lang="en-US"/>
        </a:p>
      </dgm:t>
    </dgm:pt>
    <dgm:pt modelId="{2BDDABD2-A55C-1041-9A25-04EA216E4247}">
      <dgm:prSet/>
      <dgm:spPr/>
      <dgm:t>
        <a:bodyPr/>
        <a:lstStyle/>
        <a:p>
          <a:pPr>
            <a:lnSpc>
              <a:spcPct val="100000"/>
            </a:lnSpc>
          </a:pPr>
          <a:r>
            <a:rPr lang="en-US" b="1" dirty="0"/>
            <a:t>IXP Tracker</a:t>
          </a:r>
          <a:r>
            <a:rPr lang="en-US" dirty="0"/>
            <a:t>: monitors the growth of IXPs globally</a:t>
          </a:r>
        </a:p>
      </dgm:t>
    </dgm:pt>
    <dgm:pt modelId="{8A3B085C-9B7C-D044-AA2F-DCBAABB1B4BC}" type="parTrans" cxnId="{27B49A48-5950-9147-AE41-F881FA627757}">
      <dgm:prSet/>
      <dgm:spPr/>
      <dgm:t>
        <a:bodyPr/>
        <a:lstStyle/>
        <a:p>
          <a:endParaRPr lang="en-GB"/>
        </a:p>
      </dgm:t>
    </dgm:pt>
    <dgm:pt modelId="{DEA32951-2D76-EC4E-B6B9-B7604EEE7248}" type="sibTrans" cxnId="{27B49A48-5950-9147-AE41-F881FA627757}">
      <dgm:prSet/>
      <dgm:spPr/>
      <dgm:t>
        <a:bodyPr/>
        <a:lstStyle/>
        <a:p>
          <a:endParaRPr lang="en-GB"/>
        </a:p>
      </dgm:t>
    </dgm:pt>
    <dgm:pt modelId="{E8773936-A2B0-4952-9A76-2DCA3D505F2B}" type="pres">
      <dgm:prSet presAssocID="{F34471AE-5FE9-4B00-B42F-E0D66AB03809}" presName="root" presStyleCnt="0">
        <dgm:presLayoutVars>
          <dgm:dir/>
          <dgm:resizeHandles val="exact"/>
        </dgm:presLayoutVars>
      </dgm:prSet>
      <dgm:spPr/>
    </dgm:pt>
    <dgm:pt modelId="{1A9816BC-B520-494F-98BD-F4212CB0D908}" type="pres">
      <dgm:prSet presAssocID="{732213B6-991D-425D-A763-93AD27232904}" presName="compNode" presStyleCnt="0"/>
      <dgm:spPr/>
    </dgm:pt>
    <dgm:pt modelId="{24F8513C-9CA9-486C-B555-DB21B2FACEA3}" type="pres">
      <dgm:prSet presAssocID="{732213B6-991D-425D-A763-93AD27232904}" presName="bgRect" presStyleLbl="bgShp" presStyleIdx="0" presStyleCnt="6"/>
      <dgm:spPr/>
    </dgm:pt>
    <dgm:pt modelId="{17F2C8AB-59B7-43E1-A1F4-EB5BA13DFA98}" type="pres">
      <dgm:prSet presAssocID="{732213B6-991D-425D-A763-93AD2723290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CBAF1393-302F-458D-B213-85152FAB0A1C}" type="pres">
      <dgm:prSet presAssocID="{732213B6-991D-425D-A763-93AD27232904}" presName="spaceRect" presStyleCnt="0"/>
      <dgm:spPr/>
    </dgm:pt>
    <dgm:pt modelId="{A8C29519-45D1-4617-9A92-4F88A64954B7}" type="pres">
      <dgm:prSet presAssocID="{732213B6-991D-425D-A763-93AD27232904}" presName="parTx" presStyleLbl="revTx" presStyleIdx="0" presStyleCnt="6">
        <dgm:presLayoutVars>
          <dgm:chMax val="0"/>
          <dgm:chPref val="0"/>
        </dgm:presLayoutVars>
      </dgm:prSet>
      <dgm:spPr/>
    </dgm:pt>
    <dgm:pt modelId="{20181F53-C4D1-4063-BA27-DCA1ECA306E0}" type="pres">
      <dgm:prSet presAssocID="{5F92A443-9AC1-4DCC-ABB8-6DD06563386C}" presName="sibTrans" presStyleCnt="0"/>
      <dgm:spPr/>
    </dgm:pt>
    <dgm:pt modelId="{353E2D17-9114-47E2-B8CB-F99DA32D8913}" type="pres">
      <dgm:prSet presAssocID="{FAEF22C1-E7CE-4D66-81B3-87134A424E2E}" presName="compNode" presStyleCnt="0"/>
      <dgm:spPr/>
    </dgm:pt>
    <dgm:pt modelId="{EA2A9F08-B4E8-44F7-BB70-2C88234CA76F}" type="pres">
      <dgm:prSet presAssocID="{FAEF22C1-E7CE-4D66-81B3-87134A424E2E}" presName="bgRect" presStyleLbl="bgShp" presStyleIdx="1" presStyleCnt="6"/>
      <dgm:spPr/>
    </dgm:pt>
    <dgm:pt modelId="{C0CCFFC7-1660-4FD1-A302-E2F056EAB844}" type="pres">
      <dgm:prSet presAssocID="{FAEF22C1-E7CE-4D66-81B3-87134A424E2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63AF000-F291-4FE5-912E-9601BCFBE580}" type="pres">
      <dgm:prSet presAssocID="{FAEF22C1-E7CE-4D66-81B3-87134A424E2E}" presName="spaceRect" presStyleCnt="0"/>
      <dgm:spPr/>
    </dgm:pt>
    <dgm:pt modelId="{61F113D8-FD67-4861-A842-291402FCCCFC}" type="pres">
      <dgm:prSet presAssocID="{FAEF22C1-E7CE-4D66-81B3-87134A424E2E}" presName="parTx" presStyleLbl="revTx" presStyleIdx="1" presStyleCnt="6">
        <dgm:presLayoutVars>
          <dgm:chMax val="0"/>
          <dgm:chPref val="0"/>
        </dgm:presLayoutVars>
      </dgm:prSet>
      <dgm:spPr/>
    </dgm:pt>
    <dgm:pt modelId="{DD1F9EC1-D710-476F-86CE-210CCFB5ECC6}" type="pres">
      <dgm:prSet presAssocID="{123D7491-61C6-4107-A4AD-61D3E401451E}" presName="sibTrans" presStyleCnt="0"/>
      <dgm:spPr/>
    </dgm:pt>
    <dgm:pt modelId="{76D0D135-2844-4125-9957-C590BAAA597E}" type="pres">
      <dgm:prSet presAssocID="{1FED50C4-9CCA-4D30-8ADD-20860282E0F1}" presName="compNode" presStyleCnt="0"/>
      <dgm:spPr/>
    </dgm:pt>
    <dgm:pt modelId="{391678EE-5FA9-47BE-A167-C05734EFDC14}" type="pres">
      <dgm:prSet presAssocID="{1FED50C4-9CCA-4D30-8ADD-20860282E0F1}" presName="bgRect" presStyleLbl="bgShp" presStyleIdx="2" presStyleCnt="6"/>
      <dgm:spPr/>
    </dgm:pt>
    <dgm:pt modelId="{F045CD46-8507-42F0-B841-19A4625C2ADB}" type="pres">
      <dgm:prSet presAssocID="{1FED50C4-9CCA-4D30-8ADD-20860282E0F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ud Computing"/>
        </a:ext>
      </dgm:extLst>
    </dgm:pt>
    <dgm:pt modelId="{1F0853CE-2A70-4FB6-855E-103D7AD8B65D}" type="pres">
      <dgm:prSet presAssocID="{1FED50C4-9CCA-4D30-8ADD-20860282E0F1}" presName="spaceRect" presStyleCnt="0"/>
      <dgm:spPr/>
    </dgm:pt>
    <dgm:pt modelId="{D3B3BFFE-45CB-4CB9-9DCB-18152179663A}" type="pres">
      <dgm:prSet presAssocID="{1FED50C4-9CCA-4D30-8ADD-20860282E0F1}" presName="parTx" presStyleLbl="revTx" presStyleIdx="2" presStyleCnt="6">
        <dgm:presLayoutVars>
          <dgm:chMax val="0"/>
          <dgm:chPref val="0"/>
        </dgm:presLayoutVars>
      </dgm:prSet>
      <dgm:spPr/>
    </dgm:pt>
    <dgm:pt modelId="{B5507084-CBF8-4194-9C24-F59BE0E553CB}" type="pres">
      <dgm:prSet presAssocID="{3437B8BF-347F-4FB6-B691-1E7FFBE2AC20}" presName="sibTrans" presStyleCnt="0"/>
      <dgm:spPr/>
    </dgm:pt>
    <dgm:pt modelId="{6A1E7D4D-5447-4540-A232-B3ACA6DA3DD4}" type="pres">
      <dgm:prSet presAssocID="{B5F33459-4757-434E-92B0-02CBA8580CDA}" presName="compNode" presStyleCnt="0"/>
      <dgm:spPr/>
    </dgm:pt>
    <dgm:pt modelId="{E733C891-78B0-484D-850C-F17032F4BD96}" type="pres">
      <dgm:prSet presAssocID="{B5F33459-4757-434E-92B0-02CBA8580CDA}" presName="bgRect" presStyleLbl="bgShp" presStyleIdx="3" presStyleCnt="6"/>
      <dgm:spPr/>
    </dgm:pt>
    <dgm:pt modelId="{E16811AB-C9E9-415D-AEA9-1BD04122FAAA}" type="pres">
      <dgm:prSet presAssocID="{B5F33459-4757-434E-92B0-02CBA8580CD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ilding"/>
        </a:ext>
      </dgm:extLst>
    </dgm:pt>
    <dgm:pt modelId="{F0BC302C-ECC9-409C-B715-AB6EA594A3A9}" type="pres">
      <dgm:prSet presAssocID="{B5F33459-4757-434E-92B0-02CBA8580CDA}" presName="spaceRect" presStyleCnt="0"/>
      <dgm:spPr/>
    </dgm:pt>
    <dgm:pt modelId="{6620AA9C-AA1E-41EF-8D55-55D6F9416844}" type="pres">
      <dgm:prSet presAssocID="{B5F33459-4757-434E-92B0-02CBA8580CDA}" presName="parTx" presStyleLbl="revTx" presStyleIdx="3" presStyleCnt="6">
        <dgm:presLayoutVars>
          <dgm:chMax val="0"/>
          <dgm:chPref val="0"/>
        </dgm:presLayoutVars>
      </dgm:prSet>
      <dgm:spPr/>
    </dgm:pt>
    <dgm:pt modelId="{FABDC0DE-1AA9-49AE-9B85-59E594FBBD4F}" type="pres">
      <dgm:prSet presAssocID="{3D12FA9C-92E7-45BF-9B77-9F4972D673C0}" presName="sibTrans" presStyleCnt="0"/>
      <dgm:spPr/>
    </dgm:pt>
    <dgm:pt modelId="{A6E1E615-742A-A044-8575-986D0F190192}" type="pres">
      <dgm:prSet presAssocID="{2BDDABD2-A55C-1041-9A25-04EA216E4247}" presName="compNode" presStyleCnt="0"/>
      <dgm:spPr/>
    </dgm:pt>
    <dgm:pt modelId="{60880E5B-5B6B-1446-839E-BB0E00746F66}" type="pres">
      <dgm:prSet presAssocID="{2BDDABD2-A55C-1041-9A25-04EA216E4247}" presName="bgRect" presStyleLbl="bgShp" presStyleIdx="4" presStyleCnt="6"/>
      <dgm:spPr>
        <a:ln w="28575">
          <a:noFill/>
        </a:ln>
      </dgm:spPr>
    </dgm:pt>
    <dgm:pt modelId="{41006691-917A-4B43-8442-E010DD3C2491}" type="pres">
      <dgm:prSet presAssocID="{2BDDABD2-A55C-1041-9A25-04EA216E4247}"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Of Things outline"/>
        </a:ext>
      </dgm:extLst>
    </dgm:pt>
    <dgm:pt modelId="{C0D3D094-2642-3A4F-9A2E-8EB9AA6799F2}" type="pres">
      <dgm:prSet presAssocID="{2BDDABD2-A55C-1041-9A25-04EA216E4247}" presName="spaceRect" presStyleCnt="0"/>
      <dgm:spPr/>
    </dgm:pt>
    <dgm:pt modelId="{FEE9796B-3343-DC43-8A45-CA5D1C389853}" type="pres">
      <dgm:prSet presAssocID="{2BDDABD2-A55C-1041-9A25-04EA216E4247}" presName="parTx" presStyleLbl="revTx" presStyleIdx="4" presStyleCnt="6">
        <dgm:presLayoutVars>
          <dgm:chMax val="0"/>
          <dgm:chPref val="0"/>
        </dgm:presLayoutVars>
      </dgm:prSet>
      <dgm:spPr/>
    </dgm:pt>
    <dgm:pt modelId="{AE87319B-E30D-D544-8C10-A6BCFA5DDE6E}" type="pres">
      <dgm:prSet presAssocID="{DEA32951-2D76-EC4E-B6B9-B7604EEE7248}" presName="sibTrans" presStyleCnt="0"/>
      <dgm:spPr/>
    </dgm:pt>
    <dgm:pt modelId="{FF926C8A-BD4B-45FD-B06B-647297A057C3}" type="pres">
      <dgm:prSet presAssocID="{5E48EAEA-98AA-459D-A746-A0F2CF232720}" presName="compNode" presStyleCnt="0"/>
      <dgm:spPr/>
    </dgm:pt>
    <dgm:pt modelId="{5B9329B5-86E1-4E95-AAA5-A4C228FEFD65}" type="pres">
      <dgm:prSet presAssocID="{5E48EAEA-98AA-459D-A746-A0F2CF232720}" presName="bgRect" presStyleLbl="bgShp" presStyleIdx="5" presStyleCnt="6"/>
      <dgm:spPr>
        <a:ln w="53975">
          <a:solidFill>
            <a:srgbClr val="FF0000"/>
          </a:solidFill>
        </a:ln>
      </dgm:spPr>
    </dgm:pt>
    <dgm:pt modelId="{649CAD3E-FF08-455E-BF81-B3CBE319C76C}" type="pres">
      <dgm:prSet presAssocID="{5E48EAEA-98AA-459D-A746-A0F2CF23272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yncing Cloud"/>
        </a:ext>
      </dgm:extLst>
    </dgm:pt>
    <dgm:pt modelId="{A903453A-6549-4464-A2C0-426A209D7976}" type="pres">
      <dgm:prSet presAssocID="{5E48EAEA-98AA-459D-A746-A0F2CF232720}" presName="spaceRect" presStyleCnt="0"/>
      <dgm:spPr/>
    </dgm:pt>
    <dgm:pt modelId="{06EFA33B-1348-4097-A9E3-89D7F857F74D}" type="pres">
      <dgm:prSet presAssocID="{5E48EAEA-98AA-459D-A746-A0F2CF232720}" presName="parTx" presStyleLbl="revTx" presStyleIdx="5" presStyleCnt="6">
        <dgm:presLayoutVars>
          <dgm:chMax val="0"/>
          <dgm:chPref val="0"/>
        </dgm:presLayoutVars>
      </dgm:prSet>
      <dgm:spPr/>
    </dgm:pt>
  </dgm:ptLst>
  <dgm:cxnLst>
    <dgm:cxn modelId="{36C4F101-A62E-4341-B42D-1156BB2410D7}" type="presOf" srcId="{732213B6-991D-425D-A763-93AD27232904}" destId="{A8C29519-45D1-4617-9A92-4F88A64954B7}" srcOrd="0" destOrd="0" presId="urn:microsoft.com/office/officeart/2018/2/layout/IconVerticalSolidList"/>
    <dgm:cxn modelId="{DB0A3716-D84B-42B2-BBE9-E3D68523135B}" srcId="{F34471AE-5FE9-4B00-B42F-E0D66AB03809}" destId="{1FED50C4-9CCA-4D30-8ADD-20860282E0F1}" srcOrd="2" destOrd="0" parTransId="{A653829A-AEC8-4DBB-959A-D1F48D712707}" sibTransId="{3437B8BF-347F-4FB6-B691-1E7FFBE2AC20}"/>
    <dgm:cxn modelId="{BBC03B28-05FF-404B-B12D-7938EE2E4C3E}" type="presOf" srcId="{5E48EAEA-98AA-459D-A746-A0F2CF232720}" destId="{06EFA33B-1348-4097-A9E3-89D7F857F74D}" srcOrd="0" destOrd="0" presId="urn:microsoft.com/office/officeart/2018/2/layout/IconVerticalSolidList"/>
    <dgm:cxn modelId="{1E13952B-A459-9F4F-BACF-BF771F4BD473}" type="presOf" srcId="{FAEF22C1-E7CE-4D66-81B3-87134A424E2E}" destId="{61F113D8-FD67-4861-A842-291402FCCCFC}" srcOrd="0" destOrd="0" presId="urn:microsoft.com/office/officeart/2018/2/layout/IconVerticalSolidList"/>
    <dgm:cxn modelId="{27B49A48-5950-9147-AE41-F881FA627757}" srcId="{F34471AE-5FE9-4B00-B42F-E0D66AB03809}" destId="{2BDDABD2-A55C-1041-9A25-04EA216E4247}" srcOrd="4" destOrd="0" parTransId="{8A3B085C-9B7C-D044-AA2F-DCBAABB1B4BC}" sibTransId="{DEA32951-2D76-EC4E-B6B9-B7604EEE7248}"/>
    <dgm:cxn modelId="{5DEDA54A-8B6A-4B53-B9D1-8A1BE4A5E068}" type="presOf" srcId="{F34471AE-5FE9-4B00-B42F-E0D66AB03809}" destId="{E8773936-A2B0-4952-9A76-2DCA3D505F2B}" srcOrd="0" destOrd="0" presId="urn:microsoft.com/office/officeart/2018/2/layout/IconVerticalSolidList"/>
    <dgm:cxn modelId="{F38A9351-74A7-4443-BB9B-15432B517D97}" type="presOf" srcId="{B5F33459-4757-434E-92B0-02CBA8580CDA}" destId="{6620AA9C-AA1E-41EF-8D55-55D6F9416844}" srcOrd="0" destOrd="0" presId="urn:microsoft.com/office/officeart/2018/2/layout/IconVerticalSolidList"/>
    <dgm:cxn modelId="{36D7285A-2F87-894B-B1D1-0CFAA4F81530}" type="presOf" srcId="{1FED50C4-9CCA-4D30-8ADD-20860282E0F1}" destId="{D3B3BFFE-45CB-4CB9-9DCB-18152179663A}" srcOrd="0" destOrd="0" presId="urn:microsoft.com/office/officeart/2018/2/layout/IconVerticalSolidList"/>
    <dgm:cxn modelId="{E2624581-6999-4232-AC2D-3229A2E4583B}" srcId="{F34471AE-5FE9-4B00-B42F-E0D66AB03809}" destId="{5E48EAEA-98AA-459D-A746-A0F2CF232720}" srcOrd="5" destOrd="0" parTransId="{4A1E596D-74E4-4A2B-BD0F-22C097ED246F}" sibTransId="{3A206633-8CEF-4B03-9B8B-7017A7C4A363}"/>
    <dgm:cxn modelId="{4D19B5B8-895B-4782-B4E4-2499EF495734}" srcId="{F34471AE-5FE9-4B00-B42F-E0D66AB03809}" destId="{B5F33459-4757-434E-92B0-02CBA8580CDA}" srcOrd="3" destOrd="0" parTransId="{60DC75A8-2C7B-49EA-9EBC-627E7CC12077}" sibTransId="{3D12FA9C-92E7-45BF-9B77-9F4972D673C0}"/>
    <dgm:cxn modelId="{C0A718C5-6D84-419E-847F-23BE354F5AF8}" srcId="{F34471AE-5FE9-4B00-B42F-E0D66AB03809}" destId="{732213B6-991D-425D-A763-93AD27232904}" srcOrd="0" destOrd="0" parTransId="{D4152E3F-9D21-40BC-80CA-7E52E624A536}" sibTransId="{5F92A443-9AC1-4DCC-ABB8-6DD06563386C}"/>
    <dgm:cxn modelId="{4AFCBAF0-E0EA-46FE-A992-E4B2A7121869}" srcId="{F34471AE-5FE9-4B00-B42F-E0D66AB03809}" destId="{FAEF22C1-E7CE-4D66-81B3-87134A424E2E}" srcOrd="1" destOrd="0" parTransId="{D9400293-B2A3-47F5-BF71-3014F493A736}" sibTransId="{123D7491-61C6-4107-A4AD-61D3E401451E}"/>
    <dgm:cxn modelId="{5052F1F2-3BF1-124B-89BA-4F083F186E83}" type="presOf" srcId="{2BDDABD2-A55C-1041-9A25-04EA216E4247}" destId="{FEE9796B-3343-DC43-8A45-CA5D1C389853}" srcOrd="0" destOrd="0" presId="urn:microsoft.com/office/officeart/2018/2/layout/IconVerticalSolidList"/>
    <dgm:cxn modelId="{26EDF0EE-48EF-B947-AFDB-B1ECE8E70A2D}" type="presParOf" srcId="{E8773936-A2B0-4952-9A76-2DCA3D505F2B}" destId="{1A9816BC-B520-494F-98BD-F4212CB0D908}" srcOrd="0" destOrd="0" presId="urn:microsoft.com/office/officeart/2018/2/layout/IconVerticalSolidList"/>
    <dgm:cxn modelId="{C40061C2-B1FF-2140-92CF-A61257CDA8AE}" type="presParOf" srcId="{1A9816BC-B520-494F-98BD-F4212CB0D908}" destId="{24F8513C-9CA9-486C-B555-DB21B2FACEA3}" srcOrd="0" destOrd="0" presId="urn:microsoft.com/office/officeart/2018/2/layout/IconVerticalSolidList"/>
    <dgm:cxn modelId="{BC62F481-061E-614D-A70C-BB17BA5038E2}" type="presParOf" srcId="{1A9816BC-B520-494F-98BD-F4212CB0D908}" destId="{17F2C8AB-59B7-43E1-A1F4-EB5BA13DFA98}" srcOrd="1" destOrd="0" presId="urn:microsoft.com/office/officeart/2018/2/layout/IconVerticalSolidList"/>
    <dgm:cxn modelId="{8D7C20C7-BC3B-9542-8A9A-09FACAE73947}" type="presParOf" srcId="{1A9816BC-B520-494F-98BD-F4212CB0D908}" destId="{CBAF1393-302F-458D-B213-85152FAB0A1C}" srcOrd="2" destOrd="0" presId="urn:microsoft.com/office/officeart/2018/2/layout/IconVerticalSolidList"/>
    <dgm:cxn modelId="{637344EB-4316-5D41-8234-50C1666D8CEF}" type="presParOf" srcId="{1A9816BC-B520-494F-98BD-F4212CB0D908}" destId="{A8C29519-45D1-4617-9A92-4F88A64954B7}" srcOrd="3" destOrd="0" presId="urn:microsoft.com/office/officeart/2018/2/layout/IconVerticalSolidList"/>
    <dgm:cxn modelId="{37BCD606-BE72-744D-8BA8-BB1973025038}" type="presParOf" srcId="{E8773936-A2B0-4952-9A76-2DCA3D505F2B}" destId="{20181F53-C4D1-4063-BA27-DCA1ECA306E0}" srcOrd="1" destOrd="0" presId="urn:microsoft.com/office/officeart/2018/2/layout/IconVerticalSolidList"/>
    <dgm:cxn modelId="{4A2B5B0C-AF88-5544-AAD4-29FA4D51CFC2}" type="presParOf" srcId="{E8773936-A2B0-4952-9A76-2DCA3D505F2B}" destId="{353E2D17-9114-47E2-B8CB-F99DA32D8913}" srcOrd="2" destOrd="0" presId="urn:microsoft.com/office/officeart/2018/2/layout/IconVerticalSolidList"/>
    <dgm:cxn modelId="{E45DFD90-D71C-E843-A29B-FF70507D8E21}" type="presParOf" srcId="{353E2D17-9114-47E2-B8CB-F99DA32D8913}" destId="{EA2A9F08-B4E8-44F7-BB70-2C88234CA76F}" srcOrd="0" destOrd="0" presId="urn:microsoft.com/office/officeart/2018/2/layout/IconVerticalSolidList"/>
    <dgm:cxn modelId="{A260DA21-8DFD-7F49-9056-3FF8C4B14616}" type="presParOf" srcId="{353E2D17-9114-47E2-B8CB-F99DA32D8913}" destId="{C0CCFFC7-1660-4FD1-A302-E2F056EAB844}" srcOrd="1" destOrd="0" presId="urn:microsoft.com/office/officeart/2018/2/layout/IconVerticalSolidList"/>
    <dgm:cxn modelId="{5869E75B-8344-B84D-8FF5-F0983DD1848E}" type="presParOf" srcId="{353E2D17-9114-47E2-B8CB-F99DA32D8913}" destId="{363AF000-F291-4FE5-912E-9601BCFBE580}" srcOrd="2" destOrd="0" presId="urn:microsoft.com/office/officeart/2018/2/layout/IconVerticalSolidList"/>
    <dgm:cxn modelId="{ED90DB38-17C4-EB42-94A1-87C0D4CD42A8}" type="presParOf" srcId="{353E2D17-9114-47E2-B8CB-F99DA32D8913}" destId="{61F113D8-FD67-4861-A842-291402FCCCFC}" srcOrd="3" destOrd="0" presId="urn:microsoft.com/office/officeart/2018/2/layout/IconVerticalSolidList"/>
    <dgm:cxn modelId="{A5DECA53-0138-2147-93AE-38CCEEDAD412}" type="presParOf" srcId="{E8773936-A2B0-4952-9A76-2DCA3D505F2B}" destId="{DD1F9EC1-D710-476F-86CE-210CCFB5ECC6}" srcOrd="3" destOrd="0" presId="urn:microsoft.com/office/officeart/2018/2/layout/IconVerticalSolidList"/>
    <dgm:cxn modelId="{D55A19D1-03AC-6C4B-BF7F-D42FF404F9A0}" type="presParOf" srcId="{E8773936-A2B0-4952-9A76-2DCA3D505F2B}" destId="{76D0D135-2844-4125-9957-C590BAAA597E}" srcOrd="4" destOrd="0" presId="urn:microsoft.com/office/officeart/2018/2/layout/IconVerticalSolidList"/>
    <dgm:cxn modelId="{83F1B304-ADE3-2343-860C-EC7A79A95C28}" type="presParOf" srcId="{76D0D135-2844-4125-9957-C590BAAA597E}" destId="{391678EE-5FA9-47BE-A167-C05734EFDC14}" srcOrd="0" destOrd="0" presId="urn:microsoft.com/office/officeart/2018/2/layout/IconVerticalSolidList"/>
    <dgm:cxn modelId="{8BE67AE7-CE93-1141-9CD0-5AFDE6992D9E}" type="presParOf" srcId="{76D0D135-2844-4125-9957-C590BAAA597E}" destId="{F045CD46-8507-42F0-B841-19A4625C2ADB}" srcOrd="1" destOrd="0" presId="urn:microsoft.com/office/officeart/2018/2/layout/IconVerticalSolidList"/>
    <dgm:cxn modelId="{9141370A-D07D-C042-AE04-E1B9419FD4B0}" type="presParOf" srcId="{76D0D135-2844-4125-9957-C590BAAA597E}" destId="{1F0853CE-2A70-4FB6-855E-103D7AD8B65D}" srcOrd="2" destOrd="0" presId="urn:microsoft.com/office/officeart/2018/2/layout/IconVerticalSolidList"/>
    <dgm:cxn modelId="{F855DD39-F7B8-D642-9771-CA02F4144749}" type="presParOf" srcId="{76D0D135-2844-4125-9957-C590BAAA597E}" destId="{D3B3BFFE-45CB-4CB9-9DCB-18152179663A}" srcOrd="3" destOrd="0" presId="urn:microsoft.com/office/officeart/2018/2/layout/IconVerticalSolidList"/>
    <dgm:cxn modelId="{EEABBE25-926E-5248-A855-3AEDAEFB3238}" type="presParOf" srcId="{E8773936-A2B0-4952-9A76-2DCA3D505F2B}" destId="{B5507084-CBF8-4194-9C24-F59BE0E553CB}" srcOrd="5" destOrd="0" presId="urn:microsoft.com/office/officeart/2018/2/layout/IconVerticalSolidList"/>
    <dgm:cxn modelId="{A1917D0B-16D3-304F-9674-3FCF144E246C}" type="presParOf" srcId="{E8773936-A2B0-4952-9A76-2DCA3D505F2B}" destId="{6A1E7D4D-5447-4540-A232-B3ACA6DA3DD4}" srcOrd="6" destOrd="0" presId="urn:microsoft.com/office/officeart/2018/2/layout/IconVerticalSolidList"/>
    <dgm:cxn modelId="{1936F834-9522-534E-AB16-7A3F25FEECE4}" type="presParOf" srcId="{6A1E7D4D-5447-4540-A232-B3ACA6DA3DD4}" destId="{E733C891-78B0-484D-850C-F17032F4BD96}" srcOrd="0" destOrd="0" presId="urn:microsoft.com/office/officeart/2018/2/layout/IconVerticalSolidList"/>
    <dgm:cxn modelId="{715B6E51-15FB-B248-83AF-4F77F5987791}" type="presParOf" srcId="{6A1E7D4D-5447-4540-A232-B3ACA6DA3DD4}" destId="{E16811AB-C9E9-415D-AEA9-1BD04122FAAA}" srcOrd="1" destOrd="0" presId="urn:microsoft.com/office/officeart/2018/2/layout/IconVerticalSolidList"/>
    <dgm:cxn modelId="{A9DBA868-916B-8440-B5AA-447E801F676C}" type="presParOf" srcId="{6A1E7D4D-5447-4540-A232-B3ACA6DA3DD4}" destId="{F0BC302C-ECC9-409C-B715-AB6EA594A3A9}" srcOrd="2" destOrd="0" presId="urn:microsoft.com/office/officeart/2018/2/layout/IconVerticalSolidList"/>
    <dgm:cxn modelId="{BB523EFF-BE8D-B24F-B9E0-17AECB8FCCC8}" type="presParOf" srcId="{6A1E7D4D-5447-4540-A232-B3ACA6DA3DD4}" destId="{6620AA9C-AA1E-41EF-8D55-55D6F9416844}" srcOrd="3" destOrd="0" presId="urn:microsoft.com/office/officeart/2018/2/layout/IconVerticalSolidList"/>
    <dgm:cxn modelId="{61286234-D85E-D34B-A462-CCEEE0772058}" type="presParOf" srcId="{E8773936-A2B0-4952-9A76-2DCA3D505F2B}" destId="{FABDC0DE-1AA9-49AE-9B85-59E594FBBD4F}" srcOrd="7" destOrd="0" presId="urn:microsoft.com/office/officeart/2018/2/layout/IconVerticalSolidList"/>
    <dgm:cxn modelId="{B1BDEB32-FAF7-8A42-870B-A2D826B96DA2}" type="presParOf" srcId="{E8773936-A2B0-4952-9A76-2DCA3D505F2B}" destId="{A6E1E615-742A-A044-8575-986D0F190192}" srcOrd="8" destOrd="0" presId="urn:microsoft.com/office/officeart/2018/2/layout/IconVerticalSolidList"/>
    <dgm:cxn modelId="{8B20973E-D1C0-ED43-8FDF-BD973CE283ED}" type="presParOf" srcId="{A6E1E615-742A-A044-8575-986D0F190192}" destId="{60880E5B-5B6B-1446-839E-BB0E00746F66}" srcOrd="0" destOrd="0" presId="urn:microsoft.com/office/officeart/2018/2/layout/IconVerticalSolidList"/>
    <dgm:cxn modelId="{7E2398A1-53FF-8141-95B1-F693FF84AE4A}" type="presParOf" srcId="{A6E1E615-742A-A044-8575-986D0F190192}" destId="{41006691-917A-4B43-8442-E010DD3C2491}" srcOrd="1" destOrd="0" presId="urn:microsoft.com/office/officeart/2018/2/layout/IconVerticalSolidList"/>
    <dgm:cxn modelId="{9471783C-B223-0A43-88F8-0C40EEBCAA91}" type="presParOf" srcId="{A6E1E615-742A-A044-8575-986D0F190192}" destId="{C0D3D094-2642-3A4F-9A2E-8EB9AA6799F2}" srcOrd="2" destOrd="0" presId="urn:microsoft.com/office/officeart/2018/2/layout/IconVerticalSolidList"/>
    <dgm:cxn modelId="{1F77232E-5B21-AB45-BD19-6AF312D32D28}" type="presParOf" srcId="{A6E1E615-742A-A044-8575-986D0F190192}" destId="{FEE9796B-3343-DC43-8A45-CA5D1C389853}" srcOrd="3" destOrd="0" presId="urn:microsoft.com/office/officeart/2018/2/layout/IconVerticalSolidList"/>
    <dgm:cxn modelId="{8C990B0F-6E75-2649-A6A8-FD28861B010D}" type="presParOf" srcId="{E8773936-A2B0-4952-9A76-2DCA3D505F2B}" destId="{AE87319B-E30D-D544-8C10-A6BCFA5DDE6E}" srcOrd="9" destOrd="0" presId="urn:microsoft.com/office/officeart/2018/2/layout/IconVerticalSolidList"/>
    <dgm:cxn modelId="{761FA0B2-F461-9E4D-BD4A-7E938FD4FCBC}" type="presParOf" srcId="{E8773936-A2B0-4952-9A76-2DCA3D505F2B}" destId="{FF926C8A-BD4B-45FD-B06B-647297A057C3}" srcOrd="10" destOrd="0" presId="urn:microsoft.com/office/officeart/2018/2/layout/IconVerticalSolidList"/>
    <dgm:cxn modelId="{CBD4A698-5C2A-594E-B1EF-B6B1A76BD3E8}" type="presParOf" srcId="{FF926C8A-BD4B-45FD-B06B-647297A057C3}" destId="{5B9329B5-86E1-4E95-AAA5-A4C228FEFD65}" srcOrd="0" destOrd="0" presId="urn:microsoft.com/office/officeart/2018/2/layout/IconVerticalSolidList"/>
    <dgm:cxn modelId="{CC980580-9413-834C-B9E0-2C0E870719E5}" type="presParOf" srcId="{FF926C8A-BD4B-45FD-B06B-647297A057C3}" destId="{649CAD3E-FF08-455E-BF81-B3CBE319C76C}" srcOrd="1" destOrd="0" presId="urn:microsoft.com/office/officeart/2018/2/layout/IconVerticalSolidList"/>
    <dgm:cxn modelId="{8EC8CCE3-F855-CA47-B1C1-3FE7632BC0D9}" type="presParOf" srcId="{FF926C8A-BD4B-45FD-B06B-647297A057C3}" destId="{A903453A-6549-4464-A2C0-426A209D7976}" srcOrd="2" destOrd="0" presId="urn:microsoft.com/office/officeart/2018/2/layout/IconVerticalSolidList"/>
    <dgm:cxn modelId="{B0D6062A-6BD6-954C-9309-1F0BE6C5A686}" type="presParOf" srcId="{FF926C8A-BD4B-45FD-B06B-647297A057C3}" destId="{06EFA33B-1348-4097-A9E3-89D7F857F74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513C-9CA9-486C-B555-DB21B2FACEA3}">
      <dsp:nvSpPr>
        <dsp:cNvPr id="0" name=""/>
        <dsp:cNvSpPr/>
      </dsp:nvSpPr>
      <dsp:spPr>
        <a:xfrm>
          <a:off x="0" y="1439"/>
          <a:ext cx="11115675" cy="6135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2C8AB-59B7-43E1-A1F4-EB5BA13DFA98}">
      <dsp:nvSpPr>
        <dsp:cNvPr id="0" name=""/>
        <dsp:cNvSpPr/>
      </dsp:nvSpPr>
      <dsp:spPr>
        <a:xfrm>
          <a:off x="185608" y="139495"/>
          <a:ext cx="337470" cy="337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C29519-45D1-4617-9A92-4F88A64954B7}">
      <dsp:nvSpPr>
        <dsp:cNvPr id="0" name=""/>
        <dsp:cNvSpPr/>
      </dsp:nvSpPr>
      <dsp:spPr>
        <a:xfrm>
          <a:off x="708687" y="1439"/>
          <a:ext cx="10406987" cy="61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37" tIns="64937" rIns="64937" bIns="64937" numCol="1" spcCol="1270" anchor="ctr" anchorCtr="0">
          <a:noAutofit/>
        </a:bodyPr>
        <a:lstStyle/>
        <a:p>
          <a:pPr marL="0" lvl="0" indent="0" algn="l" defTabSz="844550">
            <a:lnSpc>
              <a:spcPct val="100000"/>
            </a:lnSpc>
            <a:spcBef>
              <a:spcPct val="0"/>
            </a:spcBef>
            <a:spcAft>
              <a:spcPct val="35000"/>
            </a:spcAft>
            <a:buNone/>
          </a:pPr>
          <a:r>
            <a:rPr lang="en-US" sz="1900" b="1" kern="1200"/>
            <a:t>Shutdowns</a:t>
          </a:r>
          <a:r>
            <a:rPr lang="en-US" sz="1900" kern="1200"/>
            <a:t>: Where do Internet </a:t>
          </a:r>
          <a:r>
            <a:rPr lang="en-US" sz="1900" kern="1200">
              <a:latin typeface="Hind Light"/>
            </a:rPr>
            <a:t>shutdowns</a:t>
          </a:r>
          <a:r>
            <a:rPr lang="en-US" sz="1900" kern="1200"/>
            <a:t> take place?</a:t>
          </a:r>
        </a:p>
      </dsp:txBody>
      <dsp:txXfrm>
        <a:off x="708687" y="1439"/>
        <a:ext cx="10406987" cy="613582"/>
      </dsp:txXfrm>
    </dsp:sp>
    <dsp:sp modelId="{EA2A9F08-B4E8-44F7-BB70-2C88234CA76F}">
      <dsp:nvSpPr>
        <dsp:cNvPr id="0" name=""/>
        <dsp:cNvSpPr/>
      </dsp:nvSpPr>
      <dsp:spPr>
        <a:xfrm>
          <a:off x="0" y="768417"/>
          <a:ext cx="11115675" cy="6135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CFFC7-1660-4FD1-A302-E2F056EAB844}">
      <dsp:nvSpPr>
        <dsp:cNvPr id="0" name=""/>
        <dsp:cNvSpPr/>
      </dsp:nvSpPr>
      <dsp:spPr>
        <a:xfrm>
          <a:off x="185608" y="906473"/>
          <a:ext cx="337470" cy="337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F113D8-FD67-4861-A842-291402FCCCFC}">
      <dsp:nvSpPr>
        <dsp:cNvPr id="0" name=""/>
        <dsp:cNvSpPr/>
      </dsp:nvSpPr>
      <dsp:spPr>
        <a:xfrm>
          <a:off x="708687" y="768417"/>
          <a:ext cx="10406987" cy="61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37" tIns="64937" rIns="64937" bIns="64937" numCol="1" spcCol="1270" anchor="ctr" anchorCtr="0">
          <a:noAutofit/>
        </a:bodyPr>
        <a:lstStyle/>
        <a:p>
          <a:pPr marL="0" lvl="0" indent="0" algn="l" defTabSz="844550">
            <a:lnSpc>
              <a:spcPct val="100000"/>
            </a:lnSpc>
            <a:spcBef>
              <a:spcPct val="0"/>
            </a:spcBef>
            <a:spcAft>
              <a:spcPct val="35000"/>
            </a:spcAft>
            <a:buNone/>
          </a:pPr>
          <a:r>
            <a:rPr lang="en-US" sz="1900" b="1" kern="1200" dirty="0"/>
            <a:t>Net Loss: </a:t>
          </a:r>
          <a:r>
            <a:rPr lang="en-US" sz="1900" kern="1200" dirty="0"/>
            <a:t>Estimate the economic impacts of Internet shutdowns.</a:t>
          </a:r>
        </a:p>
      </dsp:txBody>
      <dsp:txXfrm>
        <a:off x="708687" y="768417"/>
        <a:ext cx="10406987" cy="613582"/>
      </dsp:txXfrm>
    </dsp:sp>
    <dsp:sp modelId="{391678EE-5FA9-47BE-A167-C05734EFDC14}">
      <dsp:nvSpPr>
        <dsp:cNvPr id="0" name=""/>
        <dsp:cNvSpPr/>
      </dsp:nvSpPr>
      <dsp:spPr>
        <a:xfrm>
          <a:off x="0" y="1535395"/>
          <a:ext cx="11115675" cy="6135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5CD46-8507-42F0-B841-19A4625C2ADB}">
      <dsp:nvSpPr>
        <dsp:cNvPr id="0" name=""/>
        <dsp:cNvSpPr/>
      </dsp:nvSpPr>
      <dsp:spPr>
        <a:xfrm>
          <a:off x="185608" y="1673451"/>
          <a:ext cx="337470" cy="337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B3BFFE-45CB-4CB9-9DCB-18152179663A}">
      <dsp:nvSpPr>
        <dsp:cNvPr id="0" name=""/>
        <dsp:cNvSpPr/>
      </dsp:nvSpPr>
      <dsp:spPr>
        <a:xfrm>
          <a:off x="708687" y="1535395"/>
          <a:ext cx="10406987" cy="61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37" tIns="64937" rIns="64937" bIns="64937" numCol="1" spcCol="1270" anchor="ctr" anchorCtr="0">
          <a:noAutofit/>
        </a:bodyPr>
        <a:lstStyle/>
        <a:p>
          <a:pPr marL="0" lvl="0" indent="0" algn="l" defTabSz="844550">
            <a:lnSpc>
              <a:spcPct val="100000"/>
            </a:lnSpc>
            <a:spcBef>
              <a:spcPct val="0"/>
            </a:spcBef>
            <a:spcAft>
              <a:spcPct val="35000"/>
            </a:spcAft>
            <a:buNone/>
          </a:pPr>
          <a:r>
            <a:rPr lang="en-US" sz="1900" b="1" kern="1200" dirty="0"/>
            <a:t>Technologies</a:t>
          </a:r>
          <a:r>
            <a:rPr lang="en-US" sz="1900" kern="1200" dirty="0"/>
            <a:t>: Tracking the deployment of technologies critical for the evolution of the Internet.</a:t>
          </a:r>
        </a:p>
      </dsp:txBody>
      <dsp:txXfrm>
        <a:off x="708687" y="1535395"/>
        <a:ext cx="10406987" cy="613582"/>
      </dsp:txXfrm>
    </dsp:sp>
    <dsp:sp modelId="{E733C891-78B0-484D-850C-F17032F4BD96}">
      <dsp:nvSpPr>
        <dsp:cNvPr id="0" name=""/>
        <dsp:cNvSpPr/>
      </dsp:nvSpPr>
      <dsp:spPr>
        <a:xfrm>
          <a:off x="0" y="2302372"/>
          <a:ext cx="11115675" cy="6135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811AB-C9E9-415D-AEA9-1BD04122FAAA}">
      <dsp:nvSpPr>
        <dsp:cNvPr id="0" name=""/>
        <dsp:cNvSpPr/>
      </dsp:nvSpPr>
      <dsp:spPr>
        <a:xfrm>
          <a:off x="185608" y="2440428"/>
          <a:ext cx="337470" cy="3374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20AA9C-AA1E-41EF-8D55-55D6F9416844}">
      <dsp:nvSpPr>
        <dsp:cNvPr id="0" name=""/>
        <dsp:cNvSpPr/>
      </dsp:nvSpPr>
      <dsp:spPr>
        <a:xfrm>
          <a:off x="708687" y="2302372"/>
          <a:ext cx="10406987" cy="61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37" tIns="64937" rIns="64937" bIns="64937" numCol="1" spcCol="1270" anchor="ctr" anchorCtr="0">
          <a:noAutofit/>
        </a:bodyPr>
        <a:lstStyle/>
        <a:p>
          <a:pPr marL="0" lvl="0" indent="0" algn="l" defTabSz="844550">
            <a:lnSpc>
              <a:spcPct val="100000"/>
            </a:lnSpc>
            <a:spcBef>
              <a:spcPct val="0"/>
            </a:spcBef>
            <a:spcAft>
              <a:spcPct val="35000"/>
            </a:spcAft>
            <a:buNone/>
          </a:pPr>
          <a:r>
            <a:rPr lang="en-US" sz="1900" b="1" kern="1200" dirty="0"/>
            <a:t>Concentration</a:t>
          </a:r>
          <a:r>
            <a:rPr lang="en-US" sz="1900" kern="1200" dirty="0"/>
            <a:t>: How much are services concentrated in the hands of a few?</a:t>
          </a:r>
        </a:p>
      </dsp:txBody>
      <dsp:txXfrm>
        <a:off x="708687" y="2302372"/>
        <a:ext cx="10406987" cy="613582"/>
      </dsp:txXfrm>
    </dsp:sp>
    <dsp:sp modelId="{60880E5B-5B6B-1446-839E-BB0E00746F66}">
      <dsp:nvSpPr>
        <dsp:cNvPr id="0" name=""/>
        <dsp:cNvSpPr/>
      </dsp:nvSpPr>
      <dsp:spPr>
        <a:xfrm>
          <a:off x="0" y="3069350"/>
          <a:ext cx="11115675" cy="613582"/>
        </a:xfrm>
        <a:prstGeom prst="roundRect">
          <a:avLst>
            <a:gd name="adj" fmla="val 10000"/>
          </a:avLst>
        </a:prstGeom>
        <a:solidFill>
          <a:schemeClr val="accent2">
            <a:tint val="40000"/>
            <a:hueOff val="0"/>
            <a:satOff val="0"/>
            <a:lumOff val="0"/>
            <a:alphaOff val="0"/>
          </a:schemeClr>
        </a:solidFill>
        <a:ln w="28575">
          <a:noFill/>
        </a:ln>
        <a:effectLst/>
      </dsp:spPr>
      <dsp:style>
        <a:lnRef idx="0">
          <a:scrgbClr r="0" g="0" b="0"/>
        </a:lnRef>
        <a:fillRef idx="1">
          <a:scrgbClr r="0" g="0" b="0"/>
        </a:fillRef>
        <a:effectRef idx="0">
          <a:scrgbClr r="0" g="0" b="0"/>
        </a:effectRef>
        <a:fontRef idx="minor"/>
      </dsp:style>
    </dsp:sp>
    <dsp:sp modelId="{41006691-917A-4B43-8442-E010DD3C2491}">
      <dsp:nvSpPr>
        <dsp:cNvPr id="0" name=""/>
        <dsp:cNvSpPr/>
      </dsp:nvSpPr>
      <dsp:spPr>
        <a:xfrm>
          <a:off x="185608" y="3207406"/>
          <a:ext cx="337470" cy="33747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9796B-3343-DC43-8A45-CA5D1C389853}">
      <dsp:nvSpPr>
        <dsp:cNvPr id="0" name=""/>
        <dsp:cNvSpPr/>
      </dsp:nvSpPr>
      <dsp:spPr>
        <a:xfrm>
          <a:off x="708687" y="3069350"/>
          <a:ext cx="10406987" cy="61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37" tIns="64937" rIns="64937" bIns="64937" numCol="1" spcCol="1270" anchor="ctr" anchorCtr="0">
          <a:noAutofit/>
        </a:bodyPr>
        <a:lstStyle/>
        <a:p>
          <a:pPr marL="0" lvl="0" indent="0" algn="l" defTabSz="844550">
            <a:lnSpc>
              <a:spcPct val="100000"/>
            </a:lnSpc>
            <a:spcBef>
              <a:spcPct val="0"/>
            </a:spcBef>
            <a:spcAft>
              <a:spcPct val="35000"/>
            </a:spcAft>
            <a:buNone/>
          </a:pPr>
          <a:r>
            <a:rPr lang="en-US" sz="1900" b="1" kern="1200" dirty="0"/>
            <a:t>IXP Tracker</a:t>
          </a:r>
          <a:r>
            <a:rPr lang="en-US" sz="1900" kern="1200" dirty="0"/>
            <a:t>: monitors the growth of IXPs globally</a:t>
          </a:r>
        </a:p>
      </dsp:txBody>
      <dsp:txXfrm>
        <a:off x="708687" y="3069350"/>
        <a:ext cx="10406987" cy="613582"/>
      </dsp:txXfrm>
    </dsp:sp>
    <dsp:sp modelId="{5B9329B5-86E1-4E95-AAA5-A4C228FEFD65}">
      <dsp:nvSpPr>
        <dsp:cNvPr id="0" name=""/>
        <dsp:cNvSpPr/>
      </dsp:nvSpPr>
      <dsp:spPr>
        <a:xfrm>
          <a:off x="0" y="3836327"/>
          <a:ext cx="11115675" cy="613582"/>
        </a:xfrm>
        <a:prstGeom prst="roundRect">
          <a:avLst>
            <a:gd name="adj" fmla="val 10000"/>
          </a:avLst>
        </a:prstGeom>
        <a:solidFill>
          <a:schemeClr val="accent2">
            <a:tint val="40000"/>
            <a:hueOff val="0"/>
            <a:satOff val="0"/>
            <a:lumOff val="0"/>
            <a:alphaOff val="0"/>
          </a:schemeClr>
        </a:solidFill>
        <a:ln w="53975">
          <a:solidFill>
            <a:srgbClr val="FF0000"/>
          </a:solidFill>
        </a:ln>
        <a:effectLst/>
      </dsp:spPr>
      <dsp:style>
        <a:lnRef idx="0">
          <a:scrgbClr r="0" g="0" b="0"/>
        </a:lnRef>
        <a:fillRef idx="1">
          <a:scrgbClr r="0" g="0" b="0"/>
        </a:fillRef>
        <a:effectRef idx="0">
          <a:scrgbClr r="0" g="0" b="0"/>
        </a:effectRef>
        <a:fontRef idx="minor"/>
      </dsp:style>
    </dsp:sp>
    <dsp:sp modelId="{649CAD3E-FF08-455E-BF81-B3CBE319C76C}">
      <dsp:nvSpPr>
        <dsp:cNvPr id="0" name=""/>
        <dsp:cNvSpPr/>
      </dsp:nvSpPr>
      <dsp:spPr>
        <a:xfrm>
          <a:off x="185608" y="3974383"/>
          <a:ext cx="337470" cy="3374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FA33B-1348-4097-A9E3-89D7F857F74D}">
      <dsp:nvSpPr>
        <dsp:cNvPr id="0" name=""/>
        <dsp:cNvSpPr/>
      </dsp:nvSpPr>
      <dsp:spPr>
        <a:xfrm>
          <a:off x="708687" y="3836327"/>
          <a:ext cx="10406987" cy="61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937" tIns="64937" rIns="64937" bIns="64937" numCol="1" spcCol="1270" anchor="ctr" anchorCtr="0">
          <a:noAutofit/>
        </a:bodyPr>
        <a:lstStyle/>
        <a:p>
          <a:pPr marL="0" lvl="0" indent="0" algn="l" defTabSz="844550">
            <a:lnSpc>
              <a:spcPct val="100000"/>
            </a:lnSpc>
            <a:spcBef>
              <a:spcPct val="0"/>
            </a:spcBef>
            <a:spcAft>
              <a:spcPct val="35000"/>
            </a:spcAft>
            <a:buNone/>
          </a:pPr>
          <a:r>
            <a:rPr lang="en-US" sz="1900" b="1" kern="1200" dirty="0"/>
            <a:t>Resilience</a:t>
          </a:r>
          <a:r>
            <a:rPr lang="en-US" sz="1900" kern="1200" dirty="0"/>
            <a:t>: How robust is the Internet ecosystem?</a:t>
          </a:r>
        </a:p>
      </dsp:txBody>
      <dsp:txXfrm>
        <a:off x="708687" y="3836327"/>
        <a:ext cx="10406987" cy="6135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9/30/24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30/09/2024</a:t>
            </a:fld>
            <a:endParaRPr lang="en-GB"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Good morning.</a:t>
            </a:r>
          </a:p>
          <a:p>
            <a:pPr>
              <a:lnSpc>
                <a:spcPct val="107000"/>
              </a:lnSpc>
              <a:spcAft>
                <a:spcPts val="80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Today, I will talk about the Internet Society’s efforts to help decision-makers understand the global Internet's health, availability, and evolution and gain your feedback on how we can improve this as an industry.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a:t>
            </a:fld>
            <a:endParaRPr lang="en-GB" altLang="en-US"/>
          </a:p>
        </p:txBody>
      </p:sp>
    </p:spTree>
    <p:extLst>
      <p:ext uri="{BB962C8B-B14F-4D97-AF65-F5344CB8AC3E}">
        <p14:creationId xmlns:p14="http://schemas.microsoft.com/office/powerpoint/2010/main" val="211612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To Before I dig into this further, here are the metrics currently contributing to our picture of security resilience. I say currently, as we are always looking at adding new metrics that relate to resilience.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And I’ll use this opportunity to shout out to the sources that make their data open. To reiterate, we don’t produce data on Pulse; we merely collate it and are thus reliant on all the great work of all these and other organizations that are doing to measure the health, availability, evolution, and, in this instance, security of the Internet.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Ok, so let's step through these sub-pillars and metrics to understand where each country in SE Asia is excelling or lagging.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19</a:t>
            </a:fld>
            <a:endParaRPr lang="en-GB" altLang="en-US"/>
          </a:p>
        </p:txBody>
      </p:sp>
    </p:spTree>
    <p:extLst>
      <p:ext uri="{BB962C8B-B14F-4D97-AF65-F5344CB8AC3E}">
        <p14:creationId xmlns:p14="http://schemas.microsoft.com/office/powerpoint/2010/main" val="302652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Internet Society has been running its Measuring the Internet project for three years. The outward-facing product of this is the Pulse platform, which curates open-source data to examine Internet trends and tell data-driven stories.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21</a:t>
            </a:fld>
            <a:endParaRPr lang="en-GB" altLang="en-US"/>
          </a:p>
        </p:txBody>
      </p:sp>
    </p:spTree>
    <p:extLst>
      <p:ext uri="{BB962C8B-B14F-4D97-AF65-F5344CB8AC3E}">
        <p14:creationId xmlns:p14="http://schemas.microsoft.com/office/powerpoint/2010/main" val="208996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E76A7-1E41-BAFA-BFFB-807DBAE8B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5EAA9-75FB-1CFA-951A-808E5434D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1668A-4350-DF90-87EE-9ECD40C182A8}"/>
              </a:ext>
            </a:extLst>
          </p:cNvPr>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425376-7438-FD71-6A45-2FF8803A456D}"/>
              </a:ext>
            </a:extLst>
          </p:cNvPr>
          <p:cNvSpPr>
            <a:spLocks noGrp="1"/>
          </p:cNvSpPr>
          <p:nvPr>
            <p:ph type="sldNum" sz="quarter" idx="5"/>
          </p:nvPr>
        </p:nvSpPr>
        <p:spPr/>
        <p:txBody>
          <a:bodyPr/>
          <a:lstStyle/>
          <a:p>
            <a:fld id="{B620D7F3-EDE1-C147-A04A-D4416A638280}" type="slidenum">
              <a:rPr lang="en-GB" altLang="en-US" smtClean="0"/>
              <a:pPr/>
              <a:t>27</a:t>
            </a:fld>
            <a:endParaRPr lang="en-GB" altLang="en-US"/>
          </a:p>
        </p:txBody>
      </p:sp>
    </p:spTree>
    <p:extLst>
      <p:ext uri="{BB962C8B-B14F-4D97-AF65-F5344CB8AC3E}">
        <p14:creationId xmlns:p14="http://schemas.microsoft.com/office/powerpoint/2010/main" val="195503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a:solidFill>
                  <a:srgbClr val="0E101A"/>
                </a:solidFill>
                <a:effectLst/>
                <a:latin typeface="Calibri" panose="020F0502020204030204" pitchFamily="34" charset="0"/>
                <a:ea typeface="Calibri" panose="020F0502020204030204" pitchFamily="34" charset="0"/>
                <a:cs typeface="Calibri" panose="020F0502020204030204" pitchFamily="34" charset="0"/>
              </a:rPr>
              <a:t>Finally, if you’re interested in keeping abreast of our project, please subscribe to our monthly newsletter.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E101A"/>
                </a:solidFill>
                <a:effectLst/>
                <a:latin typeface="Calibri" panose="020F0502020204030204" pitchFamily="34" charset="0"/>
                <a:ea typeface="Calibri" panose="020F0502020204030204" pitchFamily="34" charset="0"/>
                <a:cs typeface="Calibri" panose="020F0502020204030204" pitchFamily="34" charset="0"/>
              </a:rPr>
              <a:t>Or email us to discuss opportunities to partner or contribute to our Blog.</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E101A"/>
                </a:solidFill>
                <a:effectLst/>
                <a:latin typeface="Calibri" panose="020F0502020204030204" pitchFamily="34" charset="0"/>
                <a:ea typeface="Calibri" panose="020F0502020204030204" pitchFamily="34" charset="0"/>
                <a:cs typeface="Calibri" panose="020F0502020204030204" pitchFamily="34" charset="0"/>
              </a:rPr>
              <a:t>I’ve also shared a link to the methodology of the IRI for those interested in the sources and calculations.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28</a:t>
            </a:fld>
            <a:endParaRPr lang="en-GB" altLang="en-US"/>
          </a:p>
        </p:txBody>
      </p:sp>
    </p:spTree>
    <p:extLst>
      <p:ext uri="{BB962C8B-B14F-4D97-AF65-F5344CB8AC3E}">
        <p14:creationId xmlns:p14="http://schemas.microsoft.com/office/powerpoint/2010/main" val="105054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AB727-0571-0580-65B0-C451DB534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CF685-B6E3-07E6-A962-213781708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4AAB4-9D03-6578-D563-53F17ABB0977}"/>
              </a:ext>
            </a:extLst>
          </p:cNvPr>
          <p:cNvSpPr>
            <a:spLocks noGrp="1"/>
          </p:cNvSpPr>
          <p:nvPr>
            <p:ph type="body" idx="1"/>
          </p:nvPr>
        </p:nvSpPr>
        <p:spPr/>
        <p:txBody>
          <a:bodyPr/>
          <a:lstStyle/>
          <a:p>
            <a:pPr>
              <a:lnSpc>
                <a:spcPct val="107000"/>
              </a:lnSpc>
              <a:spcAft>
                <a:spcPts val="800"/>
              </a:spcAft>
            </a:pPr>
            <a:r>
              <a:rPr lang="en-US" sz="1800">
                <a:solidFill>
                  <a:srgbClr val="0E101A"/>
                </a:solidFill>
                <a:effectLst/>
                <a:latin typeface="Calibri" panose="020F0502020204030204" pitchFamily="34" charset="0"/>
                <a:ea typeface="Calibri" panose="020F0502020204030204" pitchFamily="34" charset="0"/>
                <a:cs typeface="Calibri" panose="020F0502020204030204" pitchFamily="34" charset="0"/>
              </a:rPr>
              <a:t>Finally, if you’re interested in keeping abreast of our project, please subscribe to our monthly newsletter.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E101A"/>
                </a:solidFill>
                <a:effectLst/>
                <a:latin typeface="Calibri" panose="020F0502020204030204" pitchFamily="34" charset="0"/>
                <a:ea typeface="Calibri" panose="020F0502020204030204" pitchFamily="34" charset="0"/>
                <a:cs typeface="Calibri" panose="020F0502020204030204" pitchFamily="34" charset="0"/>
              </a:rPr>
              <a:t>Or email us to discuss opportunities to partner or contribute to our Blog.</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E101A"/>
                </a:solidFill>
                <a:effectLst/>
                <a:latin typeface="Calibri" panose="020F0502020204030204" pitchFamily="34" charset="0"/>
                <a:ea typeface="Calibri" panose="020F0502020204030204" pitchFamily="34" charset="0"/>
                <a:cs typeface="Calibri" panose="020F0502020204030204" pitchFamily="34" charset="0"/>
              </a:rPr>
              <a:t>I’ve also shared a link to the methodology of the IRI for those interested in the sources and calculations.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1E2E4F47-82D0-7876-EA29-445CFD34A435}"/>
              </a:ext>
            </a:extLst>
          </p:cNvPr>
          <p:cNvSpPr>
            <a:spLocks noGrp="1"/>
          </p:cNvSpPr>
          <p:nvPr>
            <p:ph type="sldNum" sz="quarter" idx="5"/>
          </p:nvPr>
        </p:nvSpPr>
        <p:spPr/>
        <p:txBody>
          <a:bodyPr/>
          <a:lstStyle/>
          <a:p>
            <a:fld id="{B620D7F3-EDE1-C147-A04A-D4416A638280}" type="slidenum">
              <a:rPr lang="en-GB" altLang="en-US" smtClean="0"/>
              <a:pPr/>
              <a:t>29</a:t>
            </a:fld>
            <a:endParaRPr lang="en-GB" altLang="en-US"/>
          </a:p>
        </p:txBody>
      </p:sp>
    </p:spTree>
    <p:extLst>
      <p:ext uri="{BB962C8B-B14F-4D97-AF65-F5344CB8AC3E}">
        <p14:creationId xmlns:p14="http://schemas.microsoft.com/office/powerpoint/2010/main" val="357567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Internet Society has been running its Measuring the Internet project for three years. The outward-facing product of this is the Pulse platform, which curates open-source data to examine Internet trends and tell data-driven stories.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a:t>
            </a:fld>
            <a:endParaRPr lang="en-GB" altLang="en-US"/>
          </a:p>
        </p:txBody>
      </p:sp>
    </p:spTree>
    <p:extLst>
      <p:ext uri="{BB962C8B-B14F-4D97-AF65-F5344CB8AC3E}">
        <p14:creationId xmlns:p14="http://schemas.microsoft.com/office/powerpoint/2010/main" val="208996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a:t>
            </a:fld>
            <a:endParaRPr lang="en-GB" altLang="en-US"/>
          </a:p>
        </p:txBody>
      </p:sp>
    </p:spTree>
    <p:extLst>
      <p:ext uri="{BB962C8B-B14F-4D97-AF65-F5344CB8AC3E}">
        <p14:creationId xmlns:p14="http://schemas.microsoft.com/office/powerpoint/2010/main" val="162983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a:t>
            </a:fld>
            <a:endParaRPr lang="en-GB" altLang="en-US"/>
          </a:p>
        </p:txBody>
      </p:sp>
    </p:spTree>
    <p:extLst>
      <p:ext uri="{BB962C8B-B14F-4D97-AF65-F5344CB8AC3E}">
        <p14:creationId xmlns:p14="http://schemas.microsoft.com/office/powerpoint/2010/main" val="9459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11</a:t>
            </a:fld>
            <a:endParaRPr lang="en-GB" altLang="en-US"/>
          </a:p>
        </p:txBody>
      </p:sp>
    </p:spTree>
    <p:extLst>
      <p:ext uri="{BB962C8B-B14F-4D97-AF65-F5344CB8AC3E}">
        <p14:creationId xmlns:p14="http://schemas.microsoft.com/office/powerpoint/2010/main" val="9459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IRI draws upon more than 20 open data sources and uses best practice methodologies to calculate a snapshot of a country’s Internet resilience in terms of its: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Infrastructure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Performance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Security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Market Readiness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I’ll speak to these pillars and the metrics contributing to them as I go along. But before I do…</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12</a:t>
            </a:fld>
            <a:endParaRPr lang="en-GB" altLang="en-US"/>
          </a:p>
        </p:txBody>
      </p:sp>
    </p:spTree>
    <p:extLst>
      <p:ext uri="{BB962C8B-B14F-4D97-AF65-F5344CB8AC3E}">
        <p14:creationId xmlns:p14="http://schemas.microsoft.com/office/powerpoint/2010/main" val="397610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To Before I dig into this further, here are the metrics currently contributing to our picture of security resilience. I say currently, as we are always looking at adding new metrics that relate to resilience.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And I’ll use this opportunity to shout out to the sources that make their data open. To reiterate, we don’t produce data on Pulse; we merely collate it and are thus reliant on all the great work of all these and other organizations that are doing to measure the health, availability, evolution, and, in this instance, security of the Internet.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Ok, so let's step through these sub-pillars and metrics to understand where each country in SE Asia is excelling or lagging.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13</a:t>
            </a:fld>
            <a:endParaRPr lang="en-GB" altLang="en-US"/>
          </a:p>
        </p:txBody>
      </p:sp>
    </p:spTree>
    <p:extLst>
      <p:ext uri="{BB962C8B-B14F-4D97-AF65-F5344CB8AC3E}">
        <p14:creationId xmlns:p14="http://schemas.microsoft.com/office/powerpoint/2010/main" val="176193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To Before I dig into this further, here are the metrics currently contributing to our picture of security resilience. I say currently, as we are always looking at adding new metrics that relate to resilience.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And I’ll use this opportunity to shout out to the sources that make their data open. To reiterate, we don’t produce data on Pulse; we merely collate it and are thus reliant on all the great work of all these and other organizations that are doing to measure the health, availability, evolution, and, in this instance, security of the Internet.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Ok, so let's step through these sub-pillars and metrics to understand where each country in SE Asia is excelling or lagging.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15</a:t>
            </a:fld>
            <a:endParaRPr lang="en-GB" altLang="en-US"/>
          </a:p>
        </p:txBody>
      </p:sp>
    </p:spTree>
    <p:extLst>
      <p:ext uri="{BB962C8B-B14F-4D97-AF65-F5344CB8AC3E}">
        <p14:creationId xmlns:p14="http://schemas.microsoft.com/office/powerpoint/2010/main" val="222311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Before I dig into this further, here are the metrics currently contributing to our picture of security resilience. I say currently, as we are always looking at adding new metrics that relate to resilience.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And I’ll use this opportunity to shout out to the sources that make their data open. To reiterate, we don’t produce data on Pulse; we merely collate it and are thus reliant on all the great work of all these and other organizations that are doing to measure the health, availability, evolution, and, in this instance, security of the Internet.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Ok, so let's step through these sub-pillars and metrics to understand where each country in SE Asia is excelling or lagging.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17</a:t>
            </a:fld>
            <a:endParaRPr lang="en-GB" altLang="en-US"/>
          </a:p>
        </p:txBody>
      </p:sp>
    </p:spTree>
    <p:extLst>
      <p:ext uri="{BB962C8B-B14F-4D97-AF65-F5344CB8AC3E}">
        <p14:creationId xmlns:p14="http://schemas.microsoft.com/office/powerpoint/2010/main" val="2612860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2-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SOC logo" descr="Internet Society logo">
            <a:extLst>
              <a:ext uri="{FF2B5EF4-FFF2-40B4-BE49-F238E27FC236}">
                <a16:creationId xmlns:a16="http://schemas.microsoft.com/office/drawing/2014/main" id="{54D3DF5E-479B-7A45-AF40-D789415BE1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Date">
            <a:extLst>
              <a:ext uri="{FF2B5EF4-FFF2-40B4-BE49-F238E27FC236}">
                <a16:creationId xmlns:a16="http://schemas.microsoft.com/office/drawing/2014/main" id="{7BE6BD27-9F7E-CC44-B0D6-6A76616BB737}"/>
              </a:ext>
            </a:extLst>
          </p:cNvPr>
          <p:cNvSpPr>
            <a:spLocks noGrp="1"/>
          </p:cNvSpPr>
          <p:nvPr>
            <p:ph sz="quarter" idx="12"/>
          </p:nvPr>
        </p:nvSpPr>
        <p:spPr>
          <a:xfrm>
            <a:off x="540000" y="563564"/>
            <a:ext cx="3910806" cy="436562"/>
          </a:xfrm>
        </p:spPr>
        <p:txBody>
          <a:bodyPr>
            <a:normAutofit/>
          </a:bodyPr>
          <a:lstStyle>
            <a:lvl1pPr>
              <a:defRPr sz="12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Author">
            <a:extLst>
              <a:ext uri="{FF2B5EF4-FFF2-40B4-BE49-F238E27FC236}">
                <a16:creationId xmlns:a16="http://schemas.microsoft.com/office/drawing/2014/main" id="{741AE8C6-33DB-AF4E-AB01-8F8AD2E50881}"/>
              </a:ext>
            </a:extLst>
          </p:cNvPr>
          <p:cNvSpPr>
            <a:spLocks noGrp="1"/>
          </p:cNvSpPr>
          <p:nvPr>
            <p:ph sz="quarter" idx="13"/>
          </p:nvPr>
        </p:nvSpPr>
        <p:spPr>
          <a:xfrm>
            <a:off x="540000" y="5537202"/>
            <a:ext cx="5851525" cy="1077912"/>
          </a:xfrm>
        </p:spPr>
        <p:txBody>
          <a:bodyPr anchor="b">
            <a:noAutofit/>
          </a:bodyPr>
          <a:lstStyle>
            <a:lvl1pPr>
              <a:defRPr sz="12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defRPr>
                <a:solidFill>
                  <a:schemeClr val="bg1"/>
                </a:solidFill>
              </a:defRPr>
            </a:lvl5pPr>
          </a:lstStyle>
          <a:p>
            <a:pPr lvl="0"/>
            <a:r>
              <a:rPr lang="en-US"/>
              <a:t>Click to edit Master text styles</a:t>
            </a:r>
          </a:p>
        </p:txBody>
      </p:sp>
      <p:sp>
        <p:nvSpPr>
          <p:cNvPr id="3" name="Subtitle">
            <a:extLst>
              <a:ext uri="{FF2B5EF4-FFF2-40B4-BE49-F238E27FC236}">
                <a16:creationId xmlns:a16="http://schemas.microsoft.com/office/drawing/2014/main" id="{4976D5B7-51B6-EB48-81BC-4F5164ABAFF3}"/>
              </a:ext>
            </a:extLst>
          </p:cNvPr>
          <p:cNvSpPr>
            <a:spLocks noGrp="1"/>
          </p:cNvSpPr>
          <p:nvPr>
            <p:ph type="subTitle" idx="1"/>
          </p:nvPr>
        </p:nvSpPr>
        <p:spPr>
          <a:xfrm>
            <a:off x="540000" y="3387722"/>
            <a:ext cx="9144000" cy="587190"/>
          </a:xfrm>
        </p:spPr>
        <p:txBody>
          <a:bodyPr anchor="t"/>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a:extLst>
              <a:ext uri="{FF2B5EF4-FFF2-40B4-BE49-F238E27FC236}">
                <a16:creationId xmlns:a16="http://schemas.microsoft.com/office/drawing/2014/main" id="{04F635FF-42BE-CF49-96A5-805FC86C3105}"/>
              </a:ext>
            </a:extLst>
          </p:cNvPr>
          <p:cNvSpPr>
            <a:spLocks noGrp="1"/>
          </p:cNvSpPr>
          <p:nvPr>
            <p:ph type="ctrTitle"/>
          </p:nvPr>
        </p:nvSpPr>
        <p:spPr>
          <a:xfrm>
            <a:off x="540000" y="2708455"/>
            <a:ext cx="9144000" cy="587191"/>
          </a:xfrm>
        </p:spPr>
        <p:txBody>
          <a:bodyPr anchor="t">
            <a:normAutofit/>
          </a:bodyPr>
          <a:lstStyle>
            <a:lvl1pPr algn="l">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205078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022 Title Only">
    <p:spTree>
      <p:nvGrpSpPr>
        <p:cNvPr id="1" name=""/>
        <p:cNvGrpSpPr/>
        <p:nvPr/>
      </p:nvGrpSpPr>
      <p:grpSpPr>
        <a:xfrm>
          <a:off x="0" y="0"/>
          <a:ext cx="0" cy="0"/>
          <a:chOff x="0" y="0"/>
          <a:chExt cx="0" cy="0"/>
        </a:xfrm>
      </p:grpSpPr>
      <p:pic>
        <p:nvPicPr>
          <p:cNvPr id="8" name="ISOC Symbol">
            <a:extLst>
              <a:ext uri="{FF2B5EF4-FFF2-40B4-BE49-F238E27FC236}">
                <a16:creationId xmlns:a16="http://schemas.microsoft.com/office/drawing/2014/main" id="{B0A3F75E-CC80-5E4D-A9D6-0A40915DAC3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a:extLst>
              <a:ext uri="{FF2B5EF4-FFF2-40B4-BE49-F238E27FC236}">
                <a16:creationId xmlns:a16="http://schemas.microsoft.com/office/drawing/2014/main" id="{C5E4EC4C-7F20-504F-83E3-A7F63CD4B1BD}"/>
              </a:ext>
            </a:extLst>
          </p:cNvP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2" name="Title">
            <a:extLst>
              <a:ext uri="{FF2B5EF4-FFF2-40B4-BE49-F238E27FC236}">
                <a16:creationId xmlns:a16="http://schemas.microsoft.com/office/drawing/2014/main" id="{480193B3-FE14-004D-BBD6-596D1E04CD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545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41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22-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SOC Symbol">
            <a:extLst>
              <a:ext uri="{FF2B5EF4-FFF2-40B4-BE49-F238E27FC236}">
                <a16:creationId xmlns:a16="http://schemas.microsoft.com/office/drawing/2014/main" id="{761A59AB-8C9D-114E-951A-E8A15F4EAC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45276"/>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ISOC URL">
            <a:extLst>
              <a:ext uri="{FF2B5EF4-FFF2-40B4-BE49-F238E27FC236}">
                <a16:creationId xmlns:a16="http://schemas.microsoft.com/office/drawing/2014/main" id="{33F2D433-6C5F-7B41-9745-057DE976E2FC}"/>
              </a:ext>
            </a:extLst>
          </p:cNvPr>
          <p:cNvSpPr txBox="1">
            <a:spLocks/>
          </p:cNvSpPr>
          <p:nvPr userDrawn="1"/>
        </p:nvSpPr>
        <p:spPr>
          <a:xfrm>
            <a:off x="1055433" y="6205387"/>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b="0" i="0" err="1">
                <a:latin typeface="Hind Light" panose="02000000000000000000" pitchFamily="2" charset="77"/>
                <a:cs typeface="Hind Light" panose="02000000000000000000" pitchFamily="2" charset="77"/>
              </a:rPr>
              <a:t>internetsociety.org</a:t>
            </a:r>
            <a:endParaRPr lang="en-GB" b="0" i="0">
              <a:latin typeface="Hind Light" panose="02000000000000000000" pitchFamily="2" charset="77"/>
              <a:cs typeface="Hind Light" panose="02000000000000000000" pitchFamily="2" charset="77"/>
            </a:endParaRPr>
          </a:p>
          <a:p>
            <a:pPr fontAlgn="auto">
              <a:spcAft>
                <a:spcPts val="0"/>
              </a:spcAft>
              <a:defRPr/>
            </a:pPr>
            <a:r>
              <a:rPr lang="en-GB" b="0" i="0">
                <a:latin typeface="Hind Light" panose="02000000000000000000" pitchFamily="2" charset="77"/>
                <a:cs typeface="Hind Light" panose="02000000000000000000" pitchFamily="2" charset="77"/>
              </a:rPr>
              <a:t>@internetsociety</a:t>
            </a:r>
          </a:p>
        </p:txBody>
      </p:sp>
      <p:sp>
        <p:nvSpPr>
          <p:cNvPr id="17" name="Singapore Address">
            <a:extLst>
              <a:ext uri="{FF2B5EF4-FFF2-40B4-BE49-F238E27FC236}">
                <a16:creationId xmlns:a16="http://schemas.microsoft.com/office/drawing/2014/main" id="{4501CE59-20AE-954C-B606-235AF1A8EA7E}"/>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3 Temasek Avenue, Level 21</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Centennial Tower</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Singapore 039190</a:t>
            </a:r>
          </a:p>
        </p:txBody>
      </p:sp>
      <p:sp>
        <p:nvSpPr>
          <p:cNvPr id="18" name="Netherlands Address">
            <a:extLst>
              <a:ext uri="{FF2B5EF4-FFF2-40B4-BE49-F238E27FC236}">
                <a16:creationId xmlns:a16="http://schemas.microsoft.com/office/drawing/2014/main" id="{B741BCBA-A368-534D-A0BE-DCE2DC159809}"/>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Science Park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1098 XH Amsterdam</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Netherlands</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9" name="Canada Address">
            <a:extLst>
              <a:ext uri="{FF2B5EF4-FFF2-40B4-BE49-F238E27FC236}">
                <a16:creationId xmlns:a16="http://schemas.microsoft.com/office/drawing/2014/main" id="{2C8582BB-E7A4-C847-B06F-7196F507671A}"/>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66 Centrepoint Drive</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Nepean, Ontario, K2G 6J5</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Canada</a:t>
            </a:r>
            <a:endParaRPr lang="en-GB" b="0" i="0">
              <a:latin typeface="Hind Light" panose="02000000000000000000" pitchFamily="2" charset="77"/>
              <a:cs typeface="Hind Light" panose="02000000000000000000" pitchFamily="2" charset="77"/>
            </a:endParaRPr>
          </a:p>
        </p:txBody>
      </p:sp>
      <p:sp>
        <p:nvSpPr>
          <p:cNvPr id="16" name="Uruguay Address">
            <a:extLst>
              <a:ext uri="{FF2B5EF4-FFF2-40B4-BE49-F238E27FC236}">
                <a16:creationId xmlns:a16="http://schemas.microsoft.com/office/drawing/2014/main" id="{780AA1EA-F647-6F4E-91B2-72811C77E304}"/>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Rambla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a:t>
            </a: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Republica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de Mexico 6125</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11000 Montevideo,</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Uruguay</a:t>
            </a:r>
            <a:endParaRPr lang="en-GB" b="0" i="0">
              <a:latin typeface="Hind Light" panose="02000000000000000000" pitchFamily="2" charset="77"/>
              <a:cs typeface="Hind Light" panose="02000000000000000000" pitchFamily="2" charset="77"/>
            </a:endParaRPr>
          </a:p>
        </p:txBody>
      </p:sp>
      <p:sp>
        <p:nvSpPr>
          <p:cNvPr id="15" name="U.S. Address">
            <a:extLst>
              <a:ext uri="{FF2B5EF4-FFF2-40B4-BE49-F238E27FC236}">
                <a16:creationId xmlns:a16="http://schemas.microsoft.com/office/drawing/2014/main" id="{BF0418D9-17C6-6C48-8223-5A517956EC44}"/>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11710 Plaza America Drive Suite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Reston, VA 20190</a:t>
            </a:r>
            <a:r>
              <a:rPr lang="de-DE" b="0" i="0">
                <a:latin typeface="Hind Light" panose="02000000000000000000" pitchFamily="2" charset="77"/>
                <a:cs typeface="Hind Light" panose="02000000000000000000" pitchFamily="2" charset="77"/>
              </a:rPr>
              <a:t>, USA</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4" name="Geneva Address">
            <a:extLst>
              <a:ext uri="{FF2B5EF4-FFF2-40B4-BE49-F238E27FC236}">
                <a16:creationId xmlns:a16="http://schemas.microsoft.com/office/drawing/2014/main" id="{B295026F-36C3-E04B-83A3-DD56B346C631}"/>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Rue Vallin 2</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CH-1201 Geneva</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Switzerland</a:t>
            </a:r>
            <a:endParaRPr lang="en-GB" b="0" i="0">
              <a:latin typeface="Hind Light" panose="02000000000000000000" pitchFamily="2" charset="77"/>
              <a:cs typeface="Hind Light" panose="02000000000000000000" pitchFamily="2" charset="77"/>
            </a:endParaRPr>
          </a:p>
        </p:txBody>
      </p:sp>
      <p:sp>
        <p:nvSpPr>
          <p:cNvPr id="8" name="Author">
            <a:extLst>
              <a:ext uri="{FF2B5EF4-FFF2-40B4-BE49-F238E27FC236}">
                <a16:creationId xmlns:a16="http://schemas.microsoft.com/office/drawing/2014/main" id="{9E8C90AF-93F0-074A-BD13-5E0F93028E48}"/>
              </a:ext>
            </a:extLst>
          </p:cNvPr>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b="0" i="0">
                <a:solidFill>
                  <a:srgbClr val="EEF2EC"/>
                </a:solidFill>
                <a:latin typeface="Hind Light" panose="02000000000000000000" pitchFamily="2" charset="77"/>
                <a:cs typeface="Hind Light" panose="02000000000000000000" pitchFamily="2" charset="77"/>
              </a:defRPr>
            </a:lvl1pPr>
            <a:lvl2pPr marL="0" indent="0">
              <a:lnSpc>
                <a:spcPct val="117000"/>
              </a:lnSpc>
              <a:buFont typeface="Arial" charset="0"/>
              <a:buNone/>
              <a:defRPr sz="1500" b="0" i="0">
                <a:solidFill>
                  <a:schemeClr val="bg1"/>
                </a:solidFill>
                <a:latin typeface="Hind Light" panose="02000000000000000000" pitchFamily="2" charset="77"/>
                <a:cs typeface="Hind Light" panose="02000000000000000000" pitchFamily="2" charset="77"/>
              </a:defRPr>
            </a:lvl2pPr>
            <a:lvl3pPr marL="0" indent="0">
              <a:lnSpc>
                <a:spcPct val="117000"/>
              </a:lnSpc>
              <a:buNone/>
              <a:defRPr sz="1500" b="0" i="0">
                <a:solidFill>
                  <a:schemeClr val="tx2"/>
                </a:solidFill>
                <a:latin typeface="Hind Light" panose="02000000000000000000" pitchFamily="2" charset="77"/>
                <a:cs typeface="Hind Light" panose="02000000000000000000" pitchFamily="2" charset="77"/>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7" name="Thank You">
            <a:extLst>
              <a:ext uri="{FF2B5EF4-FFF2-40B4-BE49-F238E27FC236}">
                <a16:creationId xmlns:a16="http://schemas.microsoft.com/office/drawing/2014/main" id="{30019D4F-FAFF-2943-9C9D-1A5488E68FD3}"/>
              </a:ext>
            </a:extLst>
          </p:cNvPr>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b="0" i="0">
                <a:latin typeface="Hind Light" panose="02000000000000000000" pitchFamily="2" charset="77"/>
                <a:cs typeface="Hind Light" panose="02000000000000000000" pitchFamily="2" charset="77"/>
              </a:rPr>
              <a:t>Thank you.</a:t>
            </a:r>
          </a:p>
        </p:txBody>
      </p:sp>
    </p:spTree>
    <p:extLst>
      <p:ext uri="{BB962C8B-B14F-4D97-AF65-F5344CB8AC3E}">
        <p14:creationId xmlns:p14="http://schemas.microsoft.com/office/powerpoint/2010/main" val="200571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22-Graci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SOC Symbol">
            <a:extLst>
              <a:ext uri="{FF2B5EF4-FFF2-40B4-BE49-F238E27FC236}">
                <a16:creationId xmlns:a16="http://schemas.microsoft.com/office/drawing/2014/main" id="{761A59AB-8C9D-114E-951A-E8A15F4EAC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45276"/>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ISOC URL">
            <a:extLst>
              <a:ext uri="{FF2B5EF4-FFF2-40B4-BE49-F238E27FC236}">
                <a16:creationId xmlns:a16="http://schemas.microsoft.com/office/drawing/2014/main" id="{33F2D433-6C5F-7B41-9745-057DE976E2FC}"/>
              </a:ext>
            </a:extLst>
          </p:cNvPr>
          <p:cNvSpPr txBox="1">
            <a:spLocks/>
          </p:cNvSpPr>
          <p:nvPr userDrawn="1"/>
        </p:nvSpPr>
        <p:spPr>
          <a:xfrm>
            <a:off x="1055433" y="6205387"/>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b="0" i="0" err="1">
                <a:latin typeface="Hind Light" panose="02000000000000000000" pitchFamily="2" charset="77"/>
                <a:cs typeface="Hind Light" panose="02000000000000000000" pitchFamily="2" charset="77"/>
              </a:rPr>
              <a:t>internetsociety.org</a:t>
            </a:r>
            <a:endParaRPr lang="en-GB" b="0" i="0">
              <a:latin typeface="Hind Light" panose="02000000000000000000" pitchFamily="2" charset="77"/>
              <a:cs typeface="Hind Light" panose="02000000000000000000" pitchFamily="2" charset="77"/>
            </a:endParaRPr>
          </a:p>
          <a:p>
            <a:pPr fontAlgn="auto">
              <a:spcAft>
                <a:spcPts val="0"/>
              </a:spcAft>
              <a:defRPr/>
            </a:pPr>
            <a:r>
              <a:rPr lang="en-GB" b="0" i="0">
                <a:latin typeface="Hind Light" panose="02000000000000000000" pitchFamily="2" charset="77"/>
                <a:cs typeface="Hind Light" panose="02000000000000000000" pitchFamily="2" charset="77"/>
              </a:rPr>
              <a:t>@internetsociety</a:t>
            </a:r>
          </a:p>
        </p:txBody>
      </p:sp>
      <p:sp>
        <p:nvSpPr>
          <p:cNvPr id="17" name="Singapore Address">
            <a:extLst>
              <a:ext uri="{FF2B5EF4-FFF2-40B4-BE49-F238E27FC236}">
                <a16:creationId xmlns:a16="http://schemas.microsoft.com/office/drawing/2014/main" id="{4501CE59-20AE-954C-B606-235AF1A8EA7E}"/>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3 Temasek Avenue, Level 21</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Centennial Tower</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Singapore 039190</a:t>
            </a:r>
          </a:p>
        </p:txBody>
      </p:sp>
      <p:sp>
        <p:nvSpPr>
          <p:cNvPr id="18" name="Netherlands Address">
            <a:extLst>
              <a:ext uri="{FF2B5EF4-FFF2-40B4-BE49-F238E27FC236}">
                <a16:creationId xmlns:a16="http://schemas.microsoft.com/office/drawing/2014/main" id="{B741BCBA-A368-534D-A0BE-DCE2DC159809}"/>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Science Park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1098 XH Amsterdam</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Netherlands</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9" name="Canada Address">
            <a:extLst>
              <a:ext uri="{FF2B5EF4-FFF2-40B4-BE49-F238E27FC236}">
                <a16:creationId xmlns:a16="http://schemas.microsoft.com/office/drawing/2014/main" id="{2C8582BB-E7A4-C847-B06F-7196F507671A}"/>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66 Centrepoint Drive</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Nepean, Ontario, K2G 6J5</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Canada</a:t>
            </a:r>
            <a:endParaRPr lang="en-GB" b="0" i="0">
              <a:latin typeface="Hind Light" panose="02000000000000000000" pitchFamily="2" charset="77"/>
              <a:cs typeface="Hind Light" panose="02000000000000000000" pitchFamily="2" charset="77"/>
            </a:endParaRPr>
          </a:p>
        </p:txBody>
      </p:sp>
      <p:sp>
        <p:nvSpPr>
          <p:cNvPr id="16" name="Uruguay Address">
            <a:extLst>
              <a:ext uri="{FF2B5EF4-FFF2-40B4-BE49-F238E27FC236}">
                <a16:creationId xmlns:a16="http://schemas.microsoft.com/office/drawing/2014/main" id="{780AA1EA-F647-6F4E-91B2-72811C77E304}"/>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Rambla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a:t>
            </a: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Republica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de Mexico 6125</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11000 Montevideo,</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Uruguay</a:t>
            </a:r>
            <a:endParaRPr lang="en-GB" b="0" i="0">
              <a:latin typeface="Hind Light" panose="02000000000000000000" pitchFamily="2" charset="77"/>
              <a:cs typeface="Hind Light" panose="02000000000000000000" pitchFamily="2" charset="77"/>
            </a:endParaRPr>
          </a:p>
        </p:txBody>
      </p:sp>
      <p:sp>
        <p:nvSpPr>
          <p:cNvPr id="15" name="U.S. Address">
            <a:extLst>
              <a:ext uri="{FF2B5EF4-FFF2-40B4-BE49-F238E27FC236}">
                <a16:creationId xmlns:a16="http://schemas.microsoft.com/office/drawing/2014/main" id="{BF0418D9-17C6-6C48-8223-5A517956EC44}"/>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11710 Plaza America Drive Suite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Reston, VA 20190</a:t>
            </a:r>
            <a:r>
              <a:rPr lang="de-DE" b="0" i="0">
                <a:latin typeface="Hind Light" panose="02000000000000000000" pitchFamily="2" charset="77"/>
                <a:cs typeface="Hind Light" panose="02000000000000000000" pitchFamily="2" charset="77"/>
              </a:rPr>
              <a:t>, USA</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4" name="Geneva Address">
            <a:extLst>
              <a:ext uri="{FF2B5EF4-FFF2-40B4-BE49-F238E27FC236}">
                <a16:creationId xmlns:a16="http://schemas.microsoft.com/office/drawing/2014/main" id="{B295026F-36C3-E04B-83A3-DD56B346C631}"/>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Rue Vallin 2</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CH-1201 Geneva</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Switzerland</a:t>
            </a:r>
            <a:endParaRPr lang="en-GB" b="0" i="0">
              <a:latin typeface="Hind Light" panose="02000000000000000000" pitchFamily="2" charset="77"/>
              <a:cs typeface="Hind Light" panose="02000000000000000000" pitchFamily="2" charset="77"/>
            </a:endParaRPr>
          </a:p>
        </p:txBody>
      </p:sp>
      <p:sp>
        <p:nvSpPr>
          <p:cNvPr id="8" name="Author">
            <a:extLst>
              <a:ext uri="{FF2B5EF4-FFF2-40B4-BE49-F238E27FC236}">
                <a16:creationId xmlns:a16="http://schemas.microsoft.com/office/drawing/2014/main" id="{9E8C90AF-93F0-074A-BD13-5E0F93028E48}"/>
              </a:ext>
            </a:extLst>
          </p:cNvPr>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b="0" i="0">
                <a:solidFill>
                  <a:srgbClr val="EEF2EC"/>
                </a:solidFill>
                <a:latin typeface="Hind Light" panose="02000000000000000000" pitchFamily="2" charset="77"/>
                <a:cs typeface="Hind Light" panose="02000000000000000000" pitchFamily="2" charset="77"/>
              </a:defRPr>
            </a:lvl1pPr>
            <a:lvl2pPr marL="0" indent="0">
              <a:lnSpc>
                <a:spcPct val="117000"/>
              </a:lnSpc>
              <a:buFont typeface="Arial" charset="0"/>
              <a:buNone/>
              <a:defRPr sz="1500" b="0" i="0">
                <a:solidFill>
                  <a:schemeClr val="bg1"/>
                </a:solidFill>
                <a:latin typeface="Hind Light" panose="02000000000000000000" pitchFamily="2" charset="77"/>
                <a:cs typeface="Hind Light" panose="02000000000000000000" pitchFamily="2" charset="77"/>
              </a:defRPr>
            </a:lvl2pPr>
            <a:lvl3pPr marL="0" indent="0">
              <a:lnSpc>
                <a:spcPct val="117000"/>
              </a:lnSpc>
              <a:buNone/>
              <a:defRPr sz="1500" b="0" i="0">
                <a:solidFill>
                  <a:schemeClr val="tx2"/>
                </a:solidFill>
                <a:latin typeface="Hind Light" panose="02000000000000000000" pitchFamily="2" charset="77"/>
                <a:cs typeface="Hind Light" panose="02000000000000000000" pitchFamily="2" charset="77"/>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7" name="Gracias">
            <a:extLst>
              <a:ext uri="{FF2B5EF4-FFF2-40B4-BE49-F238E27FC236}">
                <a16:creationId xmlns:a16="http://schemas.microsoft.com/office/drawing/2014/main" id="{30019D4F-FAFF-2943-9C9D-1A5488E68FD3}"/>
              </a:ext>
            </a:extLst>
          </p:cNvPr>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b="0" i="0">
                <a:latin typeface="Hind Light" panose="02000000000000000000" pitchFamily="2" charset="77"/>
                <a:cs typeface="Hind Light" panose="02000000000000000000" pitchFamily="2" charset="77"/>
              </a:rPr>
              <a:t>Gracias.</a:t>
            </a:r>
          </a:p>
        </p:txBody>
      </p:sp>
    </p:spTree>
    <p:extLst>
      <p:ext uri="{BB962C8B-B14F-4D97-AF65-F5344CB8AC3E}">
        <p14:creationId xmlns:p14="http://schemas.microsoft.com/office/powerpoint/2010/main" val="78669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22-Mer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SOC Symbol">
            <a:extLst>
              <a:ext uri="{FF2B5EF4-FFF2-40B4-BE49-F238E27FC236}">
                <a16:creationId xmlns:a16="http://schemas.microsoft.com/office/drawing/2014/main" id="{761A59AB-8C9D-114E-951A-E8A15F4EAC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45276"/>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ISOC URL">
            <a:extLst>
              <a:ext uri="{FF2B5EF4-FFF2-40B4-BE49-F238E27FC236}">
                <a16:creationId xmlns:a16="http://schemas.microsoft.com/office/drawing/2014/main" id="{33F2D433-6C5F-7B41-9745-057DE976E2FC}"/>
              </a:ext>
            </a:extLst>
          </p:cNvPr>
          <p:cNvSpPr txBox="1">
            <a:spLocks/>
          </p:cNvSpPr>
          <p:nvPr userDrawn="1"/>
        </p:nvSpPr>
        <p:spPr>
          <a:xfrm>
            <a:off x="1055433" y="6205387"/>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b="0" i="0" err="1">
                <a:latin typeface="Hind Light" panose="02000000000000000000" pitchFamily="2" charset="77"/>
                <a:cs typeface="Hind Light" panose="02000000000000000000" pitchFamily="2" charset="77"/>
              </a:rPr>
              <a:t>internetsociety.org</a:t>
            </a:r>
            <a:endParaRPr lang="en-GB" b="0" i="0">
              <a:latin typeface="Hind Light" panose="02000000000000000000" pitchFamily="2" charset="77"/>
              <a:cs typeface="Hind Light" panose="02000000000000000000" pitchFamily="2" charset="77"/>
            </a:endParaRPr>
          </a:p>
          <a:p>
            <a:pPr fontAlgn="auto">
              <a:spcAft>
                <a:spcPts val="0"/>
              </a:spcAft>
              <a:defRPr/>
            </a:pPr>
            <a:r>
              <a:rPr lang="en-GB" b="0" i="0">
                <a:latin typeface="Hind Light" panose="02000000000000000000" pitchFamily="2" charset="77"/>
                <a:cs typeface="Hind Light" panose="02000000000000000000" pitchFamily="2" charset="77"/>
              </a:rPr>
              <a:t>@internetsociety</a:t>
            </a:r>
          </a:p>
        </p:txBody>
      </p:sp>
      <p:sp>
        <p:nvSpPr>
          <p:cNvPr id="17" name="Singapore Address">
            <a:extLst>
              <a:ext uri="{FF2B5EF4-FFF2-40B4-BE49-F238E27FC236}">
                <a16:creationId xmlns:a16="http://schemas.microsoft.com/office/drawing/2014/main" id="{4501CE59-20AE-954C-B606-235AF1A8EA7E}"/>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3 Temasek Avenue, Level 21</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Centennial Tower</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Singapore 039190</a:t>
            </a:r>
          </a:p>
        </p:txBody>
      </p:sp>
      <p:sp>
        <p:nvSpPr>
          <p:cNvPr id="18" name="Netherlands Address">
            <a:extLst>
              <a:ext uri="{FF2B5EF4-FFF2-40B4-BE49-F238E27FC236}">
                <a16:creationId xmlns:a16="http://schemas.microsoft.com/office/drawing/2014/main" id="{B741BCBA-A368-534D-A0BE-DCE2DC159809}"/>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Science Park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1098 XH Amsterdam</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Netherlands</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9" name="Canada Address">
            <a:extLst>
              <a:ext uri="{FF2B5EF4-FFF2-40B4-BE49-F238E27FC236}">
                <a16:creationId xmlns:a16="http://schemas.microsoft.com/office/drawing/2014/main" id="{2C8582BB-E7A4-C847-B06F-7196F507671A}"/>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66 Centrepoint Drive</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Nepean, Ontario, K2G 6J5</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Canada</a:t>
            </a:r>
            <a:endParaRPr lang="en-GB" b="0" i="0">
              <a:latin typeface="Hind Light" panose="02000000000000000000" pitchFamily="2" charset="77"/>
              <a:cs typeface="Hind Light" panose="02000000000000000000" pitchFamily="2" charset="77"/>
            </a:endParaRPr>
          </a:p>
        </p:txBody>
      </p:sp>
      <p:sp>
        <p:nvSpPr>
          <p:cNvPr id="16" name="Uruguay Address">
            <a:extLst>
              <a:ext uri="{FF2B5EF4-FFF2-40B4-BE49-F238E27FC236}">
                <a16:creationId xmlns:a16="http://schemas.microsoft.com/office/drawing/2014/main" id="{780AA1EA-F647-6F4E-91B2-72811C77E304}"/>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Rambla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a:t>
            </a: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Republica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de Mexico 6125</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11000 Montevideo,</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Uruguay</a:t>
            </a:r>
            <a:endParaRPr lang="en-GB" b="0" i="0">
              <a:latin typeface="Hind Light" panose="02000000000000000000" pitchFamily="2" charset="77"/>
              <a:cs typeface="Hind Light" panose="02000000000000000000" pitchFamily="2" charset="77"/>
            </a:endParaRPr>
          </a:p>
        </p:txBody>
      </p:sp>
      <p:sp>
        <p:nvSpPr>
          <p:cNvPr id="15" name="U.S. Address">
            <a:extLst>
              <a:ext uri="{FF2B5EF4-FFF2-40B4-BE49-F238E27FC236}">
                <a16:creationId xmlns:a16="http://schemas.microsoft.com/office/drawing/2014/main" id="{BF0418D9-17C6-6C48-8223-5A517956EC44}"/>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11710 Plaza America Drive Suite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Reston, VA 20190</a:t>
            </a:r>
            <a:r>
              <a:rPr lang="de-DE" b="0" i="0">
                <a:latin typeface="Hind Light" panose="02000000000000000000" pitchFamily="2" charset="77"/>
                <a:cs typeface="Hind Light" panose="02000000000000000000" pitchFamily="2" charset="77"/>
              </a:rPr>
              <a:t>, USA</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4" name="Geneva Address">
            <a:extLst>
              <a:ext uri="{FF2B5EF4-FFF2-40B4-BE49-F238E27FC236}">
                <a16:creationId xmlns:a16="http://schemas.microsoft.com/office/drawing/2014/main" id="{B295026F-36C3-E04B-83A3-DD56B346C631}"/>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Rue Vallin 2</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CH-1201 Geneva</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Switzerland</a:t>
            </a:r>
            <a:endParaRPr lang="en-GB" b="0" i="0">
              <a:latin typeface="Hind Light" panose="02000000000000000000" pitchFamily="2" charset="77"/>
              <a:cs typeface="Hind Light" panose="02000000000000000000" pitchFamily="2" charset="77"/>
            </a:endParaRPr>
          </a:p>
        </p:txBody>
      </p:sp>
      <p:sp>
        <p:nvSpPr>
          <p:cNvPr id="8" name="Author">
            <a:extLst>
              <a:ext uri="{FF2B5EF4-FFF2-40B4-BE49-F238E27FC236}">
                <a16:creationId xmlns:a16="http://schemas.microsoft.com/office/drawing/2014/main" id="{9E8C90AF-93F0-074A-BD13-5E0F93028E48}"/>
              </a:ext>
            </a:extLst>
          </p:cNvPr>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b="0" i="0">
                <a:solidFill>
                  <a:srgbClr val="EEF2EC"/>
                </a:solidFill>
                <a:latin typeface="Hind Light" panose="02000000000000000000" pitchFamily="2" charset="77"/>
                <a:cs typeface="Hind Light" panose="02000000000000000000" pitchFamily="2" charset="77"/>
              </a:defRPr>
            </a:lvl1pPr>
            <a:lvl2pPr marL="0" indent="0">
              <a:lnSpc>
                <a:spcPct val="117000"/>
              </a:lnSpc>
              <a:buFont typeface="Arial" charset="0"/>
              <a:buNone/>
              <a:defRPr sz="1500" b="0" i="0">
                <a:solidFill>
                  <a:schemeClr val="bg1"/>
                </a:solidFill>
                <a:latin typeface="Hind Light" panose="02000000000000000000" pitchFamily="2" charset="77"/>
                <a:cs typeface="Hind Light" panose="02000000000000000000" pitchFamily="2" charset="77"/>
              </a:defRPr>
            </a:lvl2pPr>
            <a:lvl3pPr marL="0" indent="0">
              <a:lnSpc>
                <a:spcPct val="117000"/>
              </a:lnSpc>
              <a:buNone/>
              <a:defRPr sz="1500" b="0" i="0">
                <a:solidFill>
                  <a:schemeClr val="tx2"/>
                </a:solidFill>
                <a:latin typeface="Hind Light" panose="02000000000000000000" pitchFamily="2" charset="77"/>
                <a:cs typeface="Hind Light" panose="02000000000000000000" pitchFamily="2" charset="77"/>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7" name="Merci">
            <a:extLst>
              <a:ext uri="{FF2B5EF4-FFF2-40B4-BE49-F238E27FC236}">
                <a16:creationId xmlns:a16="http://schemas.microsoft.com/office/drawing/2014/main" id="{30019D4F-FAFF-2943-9C9D-1A5488E68FD3}"/>
              </a:ext>
            </a:extLst>
          </p:cNvPr>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b="0" i="0">
                <a:latin typeface="Hind Light" panose="02000000000000000000" pitchFamily="2" charset="77"/>
                <a:cs typeface="Hind Light" panose="02000000000000000000" pitchFamily="2" charset="77"/>
              </a:rPr>
              <a:t>Merci.</a:t>
            </a:r>
          </a:p>
        </p:txBody>
      </p:sp>
    </p:spTree>
    <p:extLst>
      <p:ext uri="{BB962C8B-B14F-4D97-AF65-F5344CB8AC3E}">
        <p14:creationId xmlns:p14="http://schemas.microsoft.com/office/powerpoint/2010/main" val="898872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022 Ground Blue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SOC symbol">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95284"/>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a:extLst>
              <a:ext uri="{FF2B5EF4-FFF2-40B4-BE49-F238E27FC236}">
                <a16:creationId xmlns:a16="http://schemas.microsoft.com/office/drawing/2014/main" id="{8285C79F-AC8A-3745-A670-F7B1874587A3}"/>
              </a:ext>
            </a:extLst>
          </p:cNvPr>
          <p:cNvSpPr>
            <a:spLocks noGrp="1"/>
          </p:cNvSpPr>
          <p:nvPr>
            <p:ph type="sldNum" sz="quarter" idx="11"/>
          </p:nvPr>
        </p:nvSpPr>
        <p:spPr>
          <a:xfrm>
            <a:off x="8856920" y="6191770"/>
            <a:ext cx="2743200" cy="365125"/>
          </a:xfrm>
        </p:spPr>
        <p:txBody>
          <a:bodyPr/>
          <a:lstStyle>
            <a:lvl1pPr>
              <a:defRPr>
                <a:solidFill>
                  <a:schemeClr val="bg1"/>
                </a:solidFill>
              </a:defRPr>
            </a:lvl1pPr>
          </a:lstStyle>
          <a:p>
            <a:fld id="{DBE5F007-28FD-B845-A833-24BC97E499D9}" type="slidenum">
              <a:rPr lang="uk-UA" altLang="en-US" smtClean="0"/>
              <a:pPr/>
              <a:t>‹#›</a:t>
            </a:fld>
            <a:endParaRPr lang="uk-UA" altLang="en-US"/>
          </a:p>
        </p:txBody>
      </p:sp>
      <p:sp>
        <p:nvSpPr>
          <p:cNvPr id="3" name="Subtitle"/>
          <p:cNvSpPr>
            <a:spLocks noGrp="1"/>
          </p:cNvSpPr>
          <p:nvPr>
            <p:ph type="subTitle" idx="1" hasCustomPrompt="1"/>
          </p:nvPr>
        </p:nvSpPr>
        <p:spPr>
          <a:xfrm>
            <a:off x="540000" y="4279119"/>
            <a:ext cx="5715734" cy="433965"/>
          </a:xfrm>
          <a:prstGeom prst="rect">
            <a:avLst/>
          </a:prstGeom>
        </p:spPr>
        <p:txBody>
          <a:bodyPr wrap="square">
            <a:spAutoFit/>
          </a:bodyPr>
          <a:lstStyle>
            <a:lvl1pPr>
              <a:defRPr lang="en-GB" sz="2400" b="0" i="0" dirty="0">
                <a:solidFill>
                  <a:srgbClr val="EEF2EC"/>
                </a:solidFill>
                <a:latin typeface="Hind Light" panose="02000000000000000000" pitchFamily="2" charset="77"/>
                <a:ea typeface="+mj-ea"/>
                <a:cs typeface="Hind Light" panose="02000000000000000000" pitchFamily="2" charset="77"/>
              </a:defRPr>
            </a:lvl1pPr>
          </a:lstStyle>
          <a:p>
            <a:pPr lvl="0"/>
            <a:r>
              <a:rPr lang="en-US"/>
              <a:t>Click to edit divider subtitle</a:t>
            </a:r>
            <a:endParaRPr lang="en-GB"/>
          </a:p>
        </p:txBody>
      </p:sp>
      <p:sp>
        <p:nvSpPr>
          <p:cNvPr id="2" name="Title"/>
          <p:cNvSpPr>
            <a:spLocks noGrp="1"/>
          </p:cNvSpPr>
          <p:nvPr>
            <p:ph type="ctrTitle" hasCustomPrompt="1"/>
          </p:nvPr>
        </p:nvSpPr>
        <p:spPr>
          <a:xfrm>
            <a:off x="540000" y="2461259"/>
            <a:ext cx="11127883" cy="768224"/>
          </a:xfrm>
        </p:spPr>
        <p:txBody>
          <a:bodyPr lIns="91440" rIns="91440"/>
          <a:lstStyle>
            <a:lvl1pPr algn="l">
              <a:lnSpc>
                <a:spcPct val="104000"/>
              </a:lnSpc>
              <a:defRPr sz="4800">
                <a:solidFill>
                  <a:srgbClr val="EEF2EC"/>
                </a:solidFill>
              </a:defRPr>
            </a:lvl1pPr>
          </a:lstStyle>
          <a:p>
            <a:r>
              <a:rPr lang="en-US"/>
              <a:t>Click here to edit divider text</a:t>
            </a:r>
            <a:endParaRPr lang="en-GB"/>
          </a:p>
        </p:txBody>
      </p:sp>
    </p:spTree>
    <p:extLst>
      <p:ext uri="{BB962C8B-B14F-4D97-AF65-F5344CB8AC3E}">
        <p14:creationId xmlns:p14="http://schemas.microsoft.com/office/powerpoint/2010/main" val="3211998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022 Accent Orange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1" name="ISOC Symbol">
            <a:extLst>
              <a:ext uri="{FF2B5EF4-FFF2-40B4-BE49-F238E27FC236}">
                <a16:creationId xmlns:a16="http://schemas.microsoft.com/office/drawing/2014/main" id="{B1B4F776-F712-0F42-9059-6A1A2DD32B9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95284"/>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Slide Number">
            <a:extLst>
              <a:ext uri="{FF2B5EF4-FFF2-40B4-BE49-F238E27FC236}">
                <a16:creationId xmlns:a16="http://schemas.microsoft.com/office/drawing/2014/main" id="{6419B79A-22E1-A140-BB35-748125B7BF92}"/>
              </a:ext>
            </a:extLst>
          </p:cNvPr>
          <p:cNvSpPr>
            <a:spLocks noGrp="1"/>
          </p:cNvSpPr>
          <p:nvPr>
            <p:ph type="sldNum" sz="quarter" idx="11"/>
          </p:nvPr>
        </p:nvSpPr>
        <p:spPr>
          <a:xfrm>
            <a:off x="8856920" y="6191770"/>
            <a:ext cx="2743200" cy="365125"/>
          </a:xfrm>
        </p:spPr>
        <p:txBody>
          <a:bodyPr/>
          <a:lstStyle>
            <a:lvl1pPr>
              <a:defRPr>
                <a:solidFill>
                  <a:schemeClr val="bg1"/>
                </a:solidFill>
              </a:defRPr>
            </a:lvl1pPr>
          </a:lstStyle>
          <a:p>
            <a:fld id="{DBE5F007-28FD-B845-A833-24BC97E499D9}" type="slidenum">
              <a:rPr lang="uk-UA" altLang="en-US" smtClean="0"/>
              <a:pPr/>
              <a:t>‹#›</a:t>
            </a:fld>
            <a:endParaRPr lang="uk-UA" altLang="en-US"/>
          </a:p>
        </p:txBody>
      </p:sp>
      <p:sp>
        <p:nvSpPr>
          <p:cNvPr id="3" name="Subtitle"/>
          <p:cNvSpPr>
            <a:spLocks noGrp="1"/>
          </p:cNvSpPr>
          <p:nvPr>
            <p:ph type="subTitle" idx="1" hasCustomPrompt="1"/>
          </p:nvPr>
        </p:nvSpPr>
        <p:spPr>
          <a:xfrm>
            <a:off x="540000" y="4279119"/>
            <a:ext cx="5715734" cy="433965"/>
          </a:xfrm>
          <a:prstGeom prst="rect">
            <a:avLst/>
          </a:prstGeom>
        </p:spPr>
        <p:txBody>
          <a:bodyPr wrap="square">
            <a:spAutoFit/>
          </a:bodyPr>
          <a:lstStyle>
            <a:lvl1pPr>
              <a:defRPr lang="en-GB" sz="2400" b="0" i="0" dirty="0">
                <a:solidFill>
                  <a:srgbClr val="EEF2EC"/>
                </a:solidFill>
                <a:latin typeface="Hind Light" panose="02000000000000000000" pitchFamily="2" charset="77"/>
                <a:ea typeface="+mj-ea"/>
                <a:cs typeface="Hind Light" panose="02000000000000000000" pitchFamily="2" charset="77"/>
              </a:defRPr>
            </a:lvl1pPr>
          </a:lstStyle>
          <a:p>
            <a:pPr lvl="0"/>
            <a:r>
              <a:rPr lang="en-US"/>
              <a:t>Click to edit divider subtitle</a:t>
            </a:r>
            <a:endParaRPr lang="en-GB"/>
          </a:p>
        </p:txBody>
      </p:sp>
      <p:sp>
        <p:nvSpPr>
          <p:cNvPr id="8" name="Title">
            <a:extLst>
              <a:ext uri="{FF2B5EF4-FFF2-40B4-BE49-F238E27FC236}">
                <a16:creationId xmlns:a16="http://schemas.microsoft.com/office/drawing/2014/main" id="{15BBDA41-205F-2742-B93C-1ED4DCAD55D2}"/>
              </a:ext>
            </a:extLst>
          </p:cNvPr>
          <p:cNvSpPr>
            <a:spLocks noGrp="1"/>
          </p:cNvSpPr>
          <p:nvPr>
            <p:ph type="ctrTitle" hasCustomPrompt="1"/>
          </p:nvPr>
        </p:nvSpPr>
        <p:spPr>
          <a:xfrm>
            <a:off x="540000" y="2461259"/>
            <a:ext cx="11127883" cy="768224"/>
          </a:xfrm>
        </p:spPr>
        <p:txBody>
          <a:bodyPr lIns="91440" rIns="91440"/>
          <a:lstStyle>
            <a:lvl1pPr algn="l">
              <a:lnSpc>
                <a:spcPct val="104000"/>
              </a:lnSpc>
              <a:defRPr sz="4800">
                <a:solidFill>
                  <a:srgbClr val="EEF2EC"/>
                </a:solidFill>
              </a:defRPr>
            </a:lvl1pPr>
          </a:lstStyle>
          <a:p>
            <a:r>
              <a:rPr lang="en-US"/>
              <a:t>Click here to edit divider text</a:t>
            </a:r>
            <a:endParaRPr lang="en-GB"/>
          </a:p>
        </p:txBody>
      </p:sp>
    </p:spTree>
    <p:extLst>
      <p:ext uri="{BB962C8B-B14F-4D97-AF65-F5344CB8AC3E}">
        <p14:creationId xmlns:p14="http://schemas.microsoft.com/office/powerpoint/2010/main" val="354061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022 Ground Gree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1" name="ISOC Symbol">
            <a:extLst>
              <a:ext uri="{FF2B5EF4-FFF2-40B4-BE49-F238E27FC236}">
                <a16:creationId xmlns:a16="http://schemas.microsoft.com/office/drawing/2014/main" id="{196D39AE-67AE-E14E-81C6-D3D9E0063BE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95284"/>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Slide Number">
            <a:extLst>
              <a:ext uri="{FF2B5EF4-FFF2-40B4-BE49-F238E27FC236}">
                <a16:creationId xmlns:a16="http://schemas.microsoft.com/office/drawing/2014/main" id="{FEB59307-87E7-EE48-AC25-230FBB5A1C5F}"/>
              </a:ext>
            </a:extLst>
          </p:cNvPr>
          <p:cNvSpPr>
            <a:spLocks noGrp="1"/>
          </p:cNvSpPr>
          <p:nvPr>
            <p:ph type="sldNum" sz="quarter" idx="11"/>
          </p:nvPr>
        </p:nvSpPr>
        <p:spPr>
          <a:xfrm>
            <a:off x="8856920" y="6191770"/>
            <a:ext cx="2743200" cy="365125"/>
          </a:xfrm>
        </p:spPr>
        <p:txBody>
          <a:bodyPr/>
          <a:lstStyle>
            <a:lvl1pPr>
              <a:defRPr>
                <a:solidFill>
                  <a:schemeClr val="bg1"/>
                </a:solidFill>
              </a:defRPr>
            </a:lvl1pPr>
          </a:lstStyle>
          <a:p>
            <a:fld id="{DBE5F007-28FD-B845-A833-24BC97E499D9}" type="slidenum">
              <a:rPr lang="uk-UA" altLang="en-US" smtClean="0"/>
              <a:pPr/>
              <a:t>‹#›</a:t>
            </a:fld>
            <a:endParaRPr lang="uk-UA" altLang="en-US">
              <a:solidFill>
                <a:schemeClr val="bg1"/>
              </a:solidFill>
            </a:endParaRPr>
          </a:p>
        </p:txBody>
      </p:sp>
      <p:sp>
        <p:nvSpPr>
          <p:cNvPr id="3" name="Subtitle"/>
          <p:cNvSpPr>
            <a:spLocks noGrp="1"/>
          </p:cNvSpPr>
          <p:nvPr>
            <p:ph type="subTitle" idx="1" hasCustomPrompt="1"/>
          </p:nvPr>
        </p:nvSpPr>
        <p:spPr>
          <a:xfrm>
            <a:off x="540000" y="4279119"/>
            <a:ext cx="5715734" cy="433965"/>
          </a:xfrm>
          <a:prstGeom prst="rect">
            <a:avLst/>
          </a:prstGeom>
        </p:spPr>
        <p:txBody>
          <a:bodyPr wrap="square">
            <a:spAutoFit/>
          </a:bodyPr>
          <a:lstStyle>
            <a:lvl1pPr>
              <a:defRPr lang="en-GB" sz="2400" b="0" i="0" dirty="0">
                <a:solidFill>
                  <a:srgbClr val="EEF2EC"/>
                </a:solidFill>
                <a:latin typeface="Hind Light" panose="02000000000000000000" pitchFamily="2" charset="77"/>
                <a:ea typeface="+mj-ea"/>
                <a:cs typeface="Hind Light" panose="02000000000000000000" pitchFamily="2" charset="77"/>
              </a:defRPr>
            </a:lvl1pPr>
          </a:lstStyle>
          <a:p>
            <a:pPr lvl="0"/>
            <a:r>
              <a:rPr lang="en-US"/>
              <a:t>Click to edit divider subtitle</a:t>
            </a:r>
            <a:endParaRPr lang="en-GB"/>
          </a:p>
        </p:txBody>
      </p:sp>
      <p:sp>
        <p:nvSpPr>
          <p:cNvPr id="8" name="Title">
            <a:extLst>
              <a:ext uri="{FF2B5EF4-FFF2-40B4-BE49-F238E27FC236}">
                <a16:creationId xmlns:a16="http://schemas.microsoft.com/office/drawing/2014/main" id="{15BBDA41-205F-2742-B93C-1ED4DCAD55D2}"/>
              </a:ext>
            </a:extLst>
          </p:cNvPr>
          <p:cNvSpPr>
            <a:spLocks noGrp="1"/>
          </p:cNvSpPr>
          <p:nvPr>
            <p:ph type="ctrTitle" hasCustomPrompt="1"/>
          </p:nvPr>
        </p:nvSpPr>
        <p:spPr>
          <a:xfrm>
            <a:off x="540000" y="2461259"/>
            <a:ext cx="11127883" cy="768224"/>
          </a:xfrm>
        </p:spPr>
        <p:txBody>
          <a:bodyPr lIns="91440" rIns="91440"/>
          <a:lstStyle>
            <a:lvl1pPr algn="l">
              <a:lnSpc>
                <a:spcPct val="104000"/>
              </a:lnSpc>
              <a:defRPr sz="4800">
                <a:solidFill>
                  <a:srgbClr val="EEF2EC"/>
                </a:solidFill>
              </a:defRPr>
            </a:lvl1pPr>
          </a:lstStyle>
          <a:p>
            <a:r>
              <a:rPr lang="en-US"/>
              <a:t>Click here to edit divider text</a:t>
            </a:r>
            <a:endParaRPr lang="en-GB"/>
          </a:p>
        </p:txBody>
      </p:sp>
    </p:spTree>
    <p:extLst>
      <p:ext uri="{BB962C8B-B14F-4D97-AF65-F5344CB8AC3E}">
        <p14:creationId xmlns:p14="http://schemas.microsoft.com/office/powerpoint/2010/main" val="3317291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022 Large Statement Depth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SOC Symbol">
            <a:extLst>
              <a:ext uri="{FF2B5EF4-FFF2-40B4-BE49-F238E27FC236}">
                <a16:creationId xmlns:a16="http://schemas.microsoft.com/office/drawing/2014/main" id="{BE591B25-402B-894E-B123-A3EEC262BDD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95284"/>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Slide Number">
            <a:extLst>
              <a:ext uri="{FF2B5EF4-FFF2-40B4-BE49-F238E27FC236}">
                <a16:creationId xmlns:a16="http://schemas.microsoft.com/office/drawing/2014/main" id="{E9FE4699-7B30-0F4F-B541-E21F86AAB2FA}"/>
              </a:ext>
            </a:extLst>
          </p:cNvPr>
          <p:cNvSpPr>
            <a:spLocks noGrp="1"/>
          </p:cNvSpPr>
          <p:nvPr>
            <p:ph type="sldNum" sz="quarter" idx="11"/>
          </p:nvPr>
        </p:nvSpPr>
        <p:spPr>
          <a:xfrm>
            <a:off x="8856920" y="6191770"/>
            <a:ext cx="2743200" cy="365125"/>
          </a:xfrm>
        </p:spPr>
        <p:txBody>
          <a:bodyPr/>
          <a:lstStyle>
            <a:lvl1pPr>
              <a:defRPr>
                <a:solidFill>
                  <a:schemeClr val="bg1"/>
                </a:solidFill>
              </a:defRPr>
            </a:lvl1pPr>
          </a:lstStyle>
          <a:p>
            <a:fld id="{DBE5F007-28FD-B845-A833-24BC97E499D9}" type="slidenum">
              <a:rPr lang="uk-UA" altLang="en-US" smtClean="0"/>
              <a:pPr/>
              <a:t>‹#›</a:t>
            </a:fld>
            <a:endParaRPr lang="uk-UA" altLang="en-US">
              <a:solidFill>
                <a:schemeClr val="bg1"/>
              </a:solidFill>
            </a:endParaRPr>
          </a:p>
        </p:txBody>
      </p:sp>
      <p:sp>
        <p:nvSpPr>
          <p:cNvPr id="8" name="Main Content">
            <a:extLst>
              <a:ext uri="{FF2B5EF4-FFF2-40B4-BE49-F238E27FC236}">
                <a16:creationId xmlns:a16="http://schemas.microsoft.com/office/drawing/2014/main" id="{2E0EBDDF-042C-1744-AE46-71F2DF54D880}"/>
              </a:ext>
            </a:extLst>
          </p:cNvPr>
          <p:cNvSpPr>
            <a:spLocks noGrp="1"/>
          </p:cNvSpPr>
          <p:nvPr>
            <p:ph sz="quarter" idx="12"/>
          </p:nvPr>
        </p:nvSpPr>
        <p:spPr>
          <a:xfrm>
            <a:off x="879593" y="2067951"/>
            <a:ext cx="10205749" cy="2799471"/>
          </a:xfrm>
        </p:spPr>
        <p:txBody>
          <a:bodyPr anchor="ctr">
            <a:normAutofit/>
          </a:bodyPr>
          <a:lstStyle>
            <a:lvl1pPr algn="ctr">
              <a:defRPr sz="4800">
                <a:solidFill>
                  <a:schemeClr val="bg1"/>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3495918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022 Large Statement Accent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SOC Symbol">
            <a:extLst>
              <a:ext uri="{FF2B5EF4-FFF2-40B4-BE49-F238E27FC236}">
                <a16:creationId xmlns:a16="http://schemas.microsoft.com/office/drawing/2014/main" id="{F464B3E2-8374-A544-A6C1-E318F6E9172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3" name="Main Content">
            <a:extLst>
              <a:ext uri="{FF2B5EF4-FFF2-40B4-BE49-F238E27FC236}">
                <a16:creationId xmlns:a16="http://schemas.microsoft.com/office/drawing/2014/main" id="{ADF46D6C-541E-9F40-B7AA-4D21FB7F09DE}"/>
              </a:ext>
            </a:extLst>
          </p:cNvPr>
          <p:cNvSpPr>
            <a:spLocks noGrp="1"/>
          </p:cNvSpPr>
          <p:nvPr>
            <p:ph sz="quarter" idx="12"/>
          </p:nvPr>
        </p:nvSpPr>
        <p:spPr>
          <a:xfrm>
            <a:off x="879593" y="2067951"/>
            <a:ext cx="10205749" cy="2799471"/>
          </a:xfrm>
        </p:spPr>
        <p:txBody>
          <a:bodyPr anchor="ctr">
            <a:normAutofit/>
          </a:bodyPr>
          <a:lstStyle>
            <a:lvl1pPr algn="ctr">
              <a:defRPr sz="4800"/>
            </a:lvl1pPr>
            <a:lvl2pPr>
              <a:buNone/>
              <a:defRPr/>
            </a:lvl2pPr>
          </a:lstStyle>
          <a:p>
            <a:pPr lvl="0"/>
            <a:r>
              <a:rPr lang="en-US"/>
              <a:t>Click to edit Master text styles</a:t>
            </a:r>
          </a:p>
        </p:txBody>
      </p:sp>
    </p:spTree>
    <p:extLst>
      <p:ext uri="{BB962C8B-B14F-4D97-AF65-F5344CB8AC3E}">
        <p14:creationId xmlns:p14="http://schemas.microsoft.com/office/powerpoint/2010/main" val="318144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022 Title and Content">
    <p:spTree>
      <p:nvGrpSpPr>
        <p:cNvPr id="1" name=""/>
        <p:cNvGrpSpPr/>
        <p:nvPr/>
      </p:nvGrpSpPr>
      <p:grpSpPr>
        <a:xfrm>
          <a:off x="0" y="0"/>
          <a:ext cx="0" cy="0"/>
          <a:chOff x="0" y="0"/>
          <a:chExt cx="0" cy="0"/>
        </a:xfrm>
      </p:grpSpPr>
      <p:pic>
        <p:nvPicPr>
          <p:cNvPr id="8" name="ISOC Symbol">
            <a:extLst>
              <a:ext uri="{FF2B5EF4-FFF2-40B4-BE49-F238E27FC236}">
                <a16:creationId xmlns:a16="http://schemas.microsoft.com/office/drawing/2014/main" id="{D81B4F08-7334-2149-9EA5-905CA17431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a:extLst>
              <a:ext uri="{FF2B5EF4-FFF2-40B4-BE49-F238E27FC236}">
                <a16:creationId xmlns:a16="http://schemas.microsoft.com/office/drawing/2014/main" id="{36ED3E37-FF79-FE49-8427-154242BBCB11}"/>
              </a:ext>
            </a:extLst>
          </p:cNvP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5" name="Main Content">
            <a:extLst>
              <a:ext uri="{FF2B5EF4-FFF2-40B4-BE49-F238E27FC236}">
                <a16:creationId xmlns:a16="http://schemas.microsoft.com/office/drawing/2014/main" id="{FE6995CB-E8F1-9145-91FB-1FC5F2C24960}"/>
              </a:ext>
            </a:extLst>
          </p:cNvPr>
          <p:cNvSpPr>
            <a:spLocks noGrp="1"/>
          </p:cNvSpPr>
          <p:nvPr>
            <p:ph sz="quarter" idx="12"/>
          </p:nvPr>
        </p:nvSpPr>
        <p:spPr>
          <a:xfrm>
            <a:off x="544132" y="1389380"/>
            <a:ext cx="11115675"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5A3D5433-C30F-7B45-99E2-D91CD7AC98DE}"/>
              </a:ext>
            </a:extLst>
          </p:cNvPr>
          <p:cNvSpPr>
            <a:spLocks noGrp="1"/>
          </p:cNvSpPr>
          <p:nvPr>
            <p:ph type="title"/>
          </p:nvPr>
        </p:nvSpPr>
        <p:spPr>
          <a:xfrm>
            <a:off x="541338" y="566739"/>
            <a:ext cx="11109600" cy="563042"/>
          </a:xfrm>
        </p:spPr>
        <p:txBody>
          <a:bodyPr/>
          <a:lstStyle/>
          <a:p>
            <a:r>
              <a:rPr lang="en-US"/>
              <a:t>Click to edit Master title style</a:t>
            </a:r>
          </a:p>
        </p:txBody>
      </p:sp>
    </p:spTree>
    <p:extLst>
      <p:ext uri="{BB962C8B-B14F-4D97-AF65-F5344CB8AC3E}">
        <p14:creationId xmlns:p14="http://schemas.microsoft.com/office/powerpoint/2010/main" val="81757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22 2-column Title and Content">
    <p:spTree>
      <p:nvGrpSpPr>
        <p:cNvPr id="1" name=""/>
        <p:cNvGrpSpPr/>
        <p:nvPr/>
      </p:nvGrpSpPr>
      <p:grpSpPr>
        <a:xfrm>
          <a:off x="0" y="0"/>
          <a:ext cx="0" cy="0"/>
          <a:chOff x="0" y="0"/>
          <a:chExt cx="0" cy="0"/>
        </a:xfrm>
      </p:grpSpPr>
      <p:pic>
        <p:nvPicPr>
          <p:cNvPr id="8" name="ISOC Symbol">
            <a:extLst>
              <a:ext uri="{FF2B5EF4-FFF2-40B4-BE49-F238E27FC236}">
                <a16:creationId xmlns:a16="http://schemas.microsoft.com/office/drawing/2014/main" id="{D81B4F08-7334-2149-9EA5-905CA17431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a:extLst>
              <a:ext uri="{FF2B5EF4-FFF2-40B4-BE49-F238E27FC236}">
                <a16:creationId xmlns:a16="http://schemas.microsoft.com/office/drawing/2014/main" id="{36ED3E37-FF79-FE49-8427-154242BBCB11}"/>
              </a:ext>
            </a:extLst>
          </p:cNvP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6" name="Main Content-Right">
            <a:extLst>
              <a:ext uri="{FF2B5EF4-FFF2-40B4-BE49-F238E27FC236}">
                <a16:creationId xmlns:a16="http://schemas.microsoft.com/office/drawing/2014/main" id="{03B27AED-85A0-F24B-81DD-66759D7A43CB}"/>
              </a:ext>
            </a:extLst>
          </p:cNvPr>
          <p:cNvSpPr>
            <a:spLocks noGrp="1"/>
          </p:cNvSpPr>
          <p:nvPr>
            <p:ph sz="quarter" idx="13"/>
          </p:nvPr>
        </p:nvSpPr>
        <p:spPr>
          <a:xfrm>
            <a:off x="6270757" y="1389380"/>
            <a:ext cx="5329363"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Main Content-Left">
            <a:extLst>
              <a:ext uri="{FF2B5EF4-FFF2-40B4-BE49-F238E27FC236}">
                <a16:creationId xmlns:a16="http://schemas.microsoft.com/office/drawing/2014/main" id="{FE6995CB-E8F1-9145-91FB-1FC5F2C24960}"/>
              </a:ext>
            </a:extLst>
          </p:cNvPr>
          <p:cNvSpPr>
            <a:spLocks noGrp="1"/>
          </p:cNvSpPr>
          <p:nvPr>
            <p:ph sz="quarter" idx="12"/>
          </p:nvPr>
        </p:nvSpPr>
        <p:spPr>
          <a:xfrm>
            <a:off x="544132" y="1389380"/>
            <a:ext cx="5329363"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5A3D5433-C30F-7B45-99E2-D91CD7AC98DE}"/>
              </a:ext>
            </a:extLst>
          </p:cNvPr>
          <p:cNvSpPr>
            <a:spLocks noGrp="1"/>
          </p:cNvSpPr>
          <p:nvPr>
            <p:ph type="title"/>
          </p:nvPr>
        </p:nvSpPr>
        <p:spPr>
          <a:xfrm>
            <a:off x="541338" y="566739"/>
            <a:ext cx="11109600" cy="563042"/>
          </a:xfrm>
        </p:spPr>
        <p:txBody>
          <a:bodyPr/>
          <a:lstStyle/>
          <a:p>
            <a:r>
              <a:rPr lang="en-US"/>
              <a:t>Click to edit Master title style</a:t>
            </a:r>
          </a:p>
        </p:txBody>
      </p:sp>
    </p:spTree>
    <p:extLst>
      <p:ext uri="{BB962C8B-B14F-4D97-AF65-F5344CB8AC3E}">
        <p14:creationId xmlns:p14="http://schemas.microsoft.com/office/powerpoint/2010/main" val="291666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22 Picture with Caption">
    <p:spTree>
      <p:nvGrpSpPr>
        <p:cNvPr id="1" name=""/>
        <p:cNvGrpSpPr/>
        <p:nvPr/>
      </p:nvGrpSpPr>
      <p:grpSpPr>
        <a:xfrm>
          <a:off x="0" y="0"/>
          <a:ext cx="0" cy="0"/>
          <a:chOff x="0" y="0"/>
          <a:chExt cx="0" cy="0"/>
        </a:xfrm>
      </p:grpSpPr>
      <p:pic>
        <p:nvPicPr>
          <p:cNvPr id="12" name="ISOC Symbol">
            <a:extLst>
              <a:ext uri="{FF2B5EF4-FFF2-40B4-BE49-F238E27FC236}">
                <a16:creationId xmlns:a16="http://schemas.microsoft.com/office/drawing/2014/main" id="{124B8441-C70C-8E4C-A92B-CBD41F5AA9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lide Number">
            <a:extLst>
              <a:ext uri="{FF2B5EF4-FFF2-40B4-BE49-F238E27FC236}">
                <a16:creationId xmlns:a16="http://schemas.microsoft.com/office/drawing/2014/main" id="{B04A428A-CB40-9B4A-BC0D-90E12859CDB7}"/>
              </a:ext>
            </a:extLst>
          </p:cNvP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3" name="Picture Placeholder">
            <a:extLst>
              <a:ext uri="{FF2B5EF4-FFF2-40B4-BE49-F238E27FC236}">
                <a16:creationId xmlns:a16="http://schemas.microsoft.com/office/drawing/2014/main" id="{1004C492-DDD5-E14C-8F97-9F57C2F76282}"/>
              </a:ext>
            </a:extLst>
          </p:cNvPr>
          <p:cNvSpPr>
            <a:spLocks noGrp="1"/>
          </p:cNvSpPr>
          <p:nvPr>
            <p:ph type="pic" idx="1"/>
          </p:nvPr>
        </p:nvSpPr>
        <p:spPr>
          <a:xfrm>
            <a:off x="6305106" y="0"/>
            <a:ext cx="588689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Main Content">
            <a:extLst>
              <a:ext uri="{FF2B5EF4-FFF2-40B4-BE49-F238E27FC236}">
                <a16:creationId xmlns:a16="http://schemas.microsoft.com/office/drawing/2014/main" id="{822E8AE2-50D4-754F-844E-C2D1E259E67D}"/>
              </a:ext>
            </a:extLst>
          </p:cNvPr>
          <p:cNvSpPr>
            <a:spLocks noGrp="1"/>
          </p:cNvSpPr>
          <p:nvPr>
            <p:ph sz="quarter" idx="12"/>
          </p:nvPr>
        </p:nvSpPr>
        <p:spPr>
          <a:xfrm>
            <a:off x="548640" y="1389380"/>
            <a:ext cx="5564373"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a:extLst>
              <a:ext uri="{FF2B5EF4-FFF2-40B4-BE49-F238E27FC236}">
                <a16:creationId xmlns:a16="http://schemas.microsoft.com/office/drawing/2014/main" id="{CD902B53-9D84-C24C-93E5-6DA34EE3DC51}"/>
              </a:ext>
            </a:extLst>
          </p:cNvPr>
          <p:cNvSpPr>
            <a:spLocks noGrp="1"/>
          </p:cNvSpPr>
          <p:nvPr>
            <p:ph type="title"/>
          </p:nvPr>
        </p:nvSpPr>
        <p:spPr>
          <a:xfrm>
            <a:off x="540771" y="566739"/>
            <a:ext cx="5564373" cy="563042"/>
          </a:xfrm>
        </p:spPr>
        <p:txBody>
          <a:bodyPr/>
          <a:lstStyle/>
          <a:p>
            <a:r>
              <a:rPr lang="en-US"/>
              <a:t>Click to edit Master title style</a:t>
            </a:r>
          </a:p>
        </p:txBody>
      </p:sp>
    </p:spTree>
    <p:extLst>
      <p:ext uri="{BB962C8B-B14F-4D97-AF65-F5344CB8AC3E}">
        <p14:creationId xmlns:p14="http://schemas.microsoft.com/office/powerpoint/2010/main" val="1975502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a:p>
        </p:txBody>
      </p:sp>
      <p:sp>
        <p:nvSpPr>
          <p:cNvPr id="3" name="Main Text">
            <a:extLst>
              <a:ext uri="{FF2B5EF4-FFF2-40B4-BE49-F238E27FC236}">
                <a16:creationId xmlns:a16="http://schemas.microsoft.com/office/drawing/2014/main" id="{438CC12A-6611-6D4D-A5AD-D4A40ADCC648}"/>
              </a:ext>
            </a:extLst>
          </p:cNvPr>
          <p:cNvSpPr>
            <a:spLocks noGrp="1"/>
          </p:cNvSpPr>
          <p:nvPr>
            <p:ph type="body" idx="1"/>
          </p:nvPr>
        </p:nvSpPr>
        <p:spPr>
          <a:xfrm>
            <a:off x="552174" y="1388182"/>
            <a:ext cx="11639826" cy="46194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p:nvPr>
        </p:nvSpPr>
        <p:spPr>
          <a:xfrm>
            <a:off x="541337" y="566739"/>
            <a:ext cx="11628483" cy="603694"/>
          </a:xfrm>
          <a:prstGeom prst="rect">
            <a:avLst/>
          </a:prstGeom>
        </p:spPr>
        <p:txBody>
          <a:bodyPr vert="horz" wrap="square" lIns="0" tIns="0" rIns="0" bIns="0" rtlCol="0" anchor="t" anchorCtr="0">
            <a:noAutofit/>
          </a:bodyPr>
          <a:lstStyle/>
          <a:p>
            <a:r>
              <a:rPr lang="en-US" noProof="0"/>
              <a:t>Click to add a Master title</a:t>
            </a:r>
            <a:endParaRPr lang="en-GB" noProof="0"/>
          </a:p>
        </p:txBody>
      </p:sp>
    </p:spTree>
    <p:extLst>
      <p:ext uri="{BB962C8B-B14F-4D97-AF65-F5344CB8AC3E}">
        <p14:creationId xmlns:p14="http://schemas.microsoft.com/office/powerpoint/2010/main" val="28281857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78" r:id="rId7"/>
    <p:sldLayoutId id="2147483795" r:id="rId8"/>
    <p:sldLayoutId id="2147483786" r:id="rId9"/>
    <p:sldLayoutId id="2147483787" r:id="rId10"/>
    <p:sldLayoutId id="2147483788" r:id="rId11"/>
    <p:sldLayoutId id="2147483789" r:id="rId12"/>
    <p:sldLayoutId id="2147483793" r:id="rId13"/>
    <p:sldLayoutId id="2147483794" r:id="rId14"/>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0"/>
        </a:spcAft>
        <a:buFont typeface="Arial" charset="0"/>
        <a:defRPr sz="2400" kern="1200" spc="20">
          <a:solidFill>
            <a:schemeClr val="tx1"/>
          </a:solidFill>
          <a:latin typeface="+mn-lt"/>
          <a:ea typeface="Hind Medium" charset="0"/>
          <a:cs typeface="Hind Medium" charset="0"/>
        </a:defRPr>
      </a:lvl1pPr>
      <a:lvl2pPr marL="690563" indent="-227013" algn="l" rtl="0" eaLnBrk="1" fontAlgn="base" hangingPunct="1">
        <a:lnSpc>
          <a:spcPct val="113000"/>
        </a:lnSpc>
        <a:spcBef>
          <a:spcPct val="0"/>
        </a:spcBef>
        <a:spcAft>
          <a:spcPct val="0"/>
        </a:spcAft>
        <a:buFont typeface="Arial" panose="020B0604020202020204" pitchFamily="34" charset="0"/>
        <a:buChar char="•"/>
        <a:tabLst/>
        <a:defRPr sz="2000" kern="1200" spc="20">
          <a:solidFill>
            <a:schemeClr val="tx1"/>
          </a:solidFill>
          <a:latin typeface="+mn-lt"/>
          <a:ea typeface="ＭＳ Ｐゴシック" charset="-128"/>
          <a:cs typeface="+mn-cs"/>
        </a:defRPr>
      </a:lvl2pPr>
      <a:lvl3pPr marL="1147763" indent="-228600" algn="l" rtl="0" eaLnBrk="1" fontAlgn="base" hangingPunct="1">
        <a:lnSpc>
          <a:spcPct val="113000"/>
        </a:lnSpc>
        <a:spcBef>
          <a:spcPct val="0"/>
        </a:spcBef>
        <a:spcAft>
          <a:spcPts val="0"/>
        </a:spcAft>
        <a:buSzPct val="100000"/>
        <a:buFont typeface="Arial" panose="020B0604020202020204" pitchFamily="34" charset="0"/>
        <a:buChar char="•"/>
        <a:tabLst/>
        <a:defRPr sz="1800" kern="1200" spc="20">
          <a:solidFill>
            <a:schemeClr val="tx1"/>
          </a:solidFill>
          <a:latin typeface="+mn-lt"/>
          <a:ea typeface="ＭＳ Ｐゴシック" charset="-128"/>
          <a:cs typeface="+mn-cs"/>
        </a:defRPr>
      </a:lvl3pPr>
      <a:lvl4pPr marL="1603375" indent="-227013" algn="l" rtl="0" eaLnBrk="1" fontAlgn="base" hangingPunct="1">
        <a:lnSpc>
          <a:spcPct val="113000"/>
        </a:lnSpc>
        <a:spcBef>
          <a:spcPct val="0"/>
        </a:spcBef>
        <a:spcAft>
          <a:spcPct val="0"/>
        </a:spcAft>
        <a:buSzPct val="100000"/>
        <a:buFont typeface="Arial" panose="020B0604020202020204" pitchFamily="34" charset="0"/>
        <a:buChar char="•"/>
        <a:tabLst/>
        <a:defRPr sz="1600" kern="1200" spc="20">
          <a:solidFill>
            <a:schemeClr val="tx1"/>
          </a:solidFill>
          <a:latin typeface="+mn-lt"/>
          <a:ea typeface="ＭＳ Ｐゴシック" charset="-128"/>
          <a:cs typeface="+mn-cs"/>
        </a:defRPr>
      </a:lvl4pPr>
      <a:lvl5pPr marL="2060575" indent="-228600" algn="l" rtl="0" eaLnBrk="1" fontAlgn="base" hangingPunct="1">
        <a:lnSpc>
          <a:spcPct val="112000"/>
        </a:lnSpc>
        <a:spcBef>
          <a:spcPct val="0"/>
        </a:spcBef>
        <a:spcAft>
          <a:spcPts val="0"/>
        </a:spcAft>
        <a:buSzPct val="100000"/>
        <a:buFont typeface="Arial" panose="020B0604020202020204" pitchFamily="34" charset="0"/>
        <a:buChar char="•"/>
        <a:tabLst/>
        <a:defRPr sz="1400" kern="1200" spc="20">
          <a:solidFill>
            <a:schemeClr val="tx1"/>
          </a:solidFill>
          <a:latin typeface="+mn-lt"/>
          <a:ea typeface="ＭＳ Ｐゴシック" charset="-128"/>
          <a:cs typeface="+mn-cs"/>
        </a:defRPr>
      </a:lvl5pPr>
      <a:lvl6pPr marL="685800" indent="-228600" algn="l" defTabSz="914400" rtl="0" eaLnBrk="1" latinLnBrk="0" hangingPunct="1">
        <a:lnSpc>
          <a:spcPct val="112000"/>
        </a:lnSpc>
        <a:spcBef>
          <a:spcPts val="0"/>
        </a:spcBef>
        <a:buFont typeface="Arial" panose="020B0604020202020204" pitchFamily="34" charset="0"/>
        <a:buChar char="•"/>
        <a:tabLst/>
        <a:defRPr sz="1800" kern="1200">
          <a:solidFill>
            <a:schemeClr val="tx1"/>
          </a:solidFill>
          <a:latin typeface="+mn-lt"/>
          <a:ea typeface="+mn-ea"/>
          <a:cs typeface="+mn-cs"/>
        </a:defRPr>
      </a:lvl6pPr>
      <a:lvl7pPr marL="914400" indent="-228600" algn="l" defTabSz="914400" rtl="0" eaLnBrk="1" latinLnBrk="0" hangingPunct="1">
        <a:lnSpc>
          <a:spcPct val="112000"/>
        </a:lnSpc>
        <a:spcBef>
          <a:spcPts val="0"/>
        </a:spcBef>
        <a:buFont typeface="Arial" panose="020B0604020202020204" pitchFamily="34" charset="0"/>
        <a:buChar char="•"/>
        <a:tabLst/>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pulse.internetsociety.org/wp-content/uploads/2021/11/Internet-Society-Pulse-IRI-Methodology-October-2021-v1.0-Final-EN.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AD0D3B-578B-5E48-A03E-1D70E177EAEA}"/>
              </a:ext>
            </a:extLst>
          </p:cNvPr>
          <p:cNvSpPr>
            <a:spLocks noGrp="1"/>
          </p:cNvSpPr>
          <p:nvPr>
            <p:ph sz="quarter" idx="12"/>
          </p:nvPr>
        </p:nvSpPr>
        <p:spPr/>
        <p:txBody>
          <a:bodyPr vert="horz" lIns="91440" tIns="45720" rIns="91440" bIns="45720" rtlCol="0" anchor="t">
            <a:normAutofit/>
          </a:bodyPr>
          <a:lstStyle/>
          <a:p>
            <a:r>
              <a:rPr lang="en-US" dirty="0">
                <a:cs typeface="Hind Medium"/>
              </a:rPr>
              <a:t>October 2024</a:t>
            </a:r>
          </a:p>
        </p:txBody>
      </p:sp>
      <p:sp>
        <p:nvSpPr>
          <p:cNvPr id="7" name="Content Placeholder 6">
            <a:extLst>
              <a:ext uri="{FF2B5EF4-FFF2-40B4-BE49-F238E27FC236}">
                <a16:creationId xmlns:a16="http://schemas.microsoft.com/office/drawing/2014/main" id="{B6FA09DE-F739-C741-9EBF-02D46588FE92}"/>
              </a:ext>
            </a:extLst>
          </p:cNvPr>
          <p:cNvSpPr>
            <a:spLocks noGrp="1"/>
          </p:cNvSpPr>
          <p:nvPr>
            <p:ph sz="quarter" idx="13"/>
          </p:nvPr>
        </p:nvSpPr>
        <p:spPr/>
        <p:txBody>
          <a:bodyPr/>
          <a:lstStyle/>
          <a:p>
            <a:r>
              <a:rPr lang="en-US" dirty="0">
                <a:cs typeface="Hind Medium"/>
              </a:rPr>
              <a:t>Hanna Kreitem</a:t>
            </a:r>
            <a:endParaRPr lang="en-US" dirty="0"/>
          </a:p>
          <a:p>
            <a:r>
              <a:rPr lang="en-US" dirty="0" err="1">
                <a:cs typeface="Hind Medium"/>
              </a:rPr>
              <a:t>kreitem@isoc.org</a:t>
            </a:r>
            <a:endParaRPr lang="en-US" dirty="0">
              <a:cs typeface="Hind Medium"/>
            </a:endParaRPr>
          </a:p>
        </p:txBody>
      </p:sp>
      <p:sp>
        <p:nvSpPr>
          <p:cNvPr id="2" name="Title 1">
            <a:extLst>
              <a:ext uri="{FF2B5EF4-FFF2-40B4-BE49-F238E27FC236}">
                <a16:creationId xmlns:a16="http://schemas.microsoft.com/office/drawing/2014/main" id="{A978A0BD-ECE4-1245-8F57-85F2A97729E0}"/>
              </a:ext>
            </a:extLst>
          </p:cNvPr>
          <p:cNvSpPr>
            <a:spLocks noGrp="1"/>
          </p:cNvSpPr>
          <p:nvPr>
            <p:ph type="ctrTitle"/>
          </p:nvPr>
        </p:nvSpPr>
        <p:spPr>
          <a:xfrm>
            <a:off x="540000" y="2708455"/>
            <a:ext cx="8007652" cy="587191"/>
          </a:xfrm>
        </p:spPr>
        <p:txBody>
          <a:bodyPr>
            <a:normAutofit fontScale="90000"/>
          </a:bodyPr>
          <a:lstStyle/>
          <a:p>
            <a:r>
              <a:rPr lang="en-US" sz="6700" dirty="0">
                <a:solidFill>
                  <a:srgbClr val="EEF2EC"/>
                </a:solidFill>
                <a:ea typeface="+mj-lt"/>
                <a:cs typeface="+mj-lt"/>
              </a:rPr>
              <a:t>Internet Resilience Index</a:t>
            </a:r>
            <a:br>
              <a:rPr lang="en-US" dirty="0">
                <a:solidFill>
                  <a:srgbClr val="EEF2EC"/>
                </a:solidFill>
                <a:ea typeface="+mj-lt"/>
                <a:cs typeface="+mj-lt"/>
              </a:rPr>
            </a:br>
            <a:r>
              <a:rPr lang="en-US" sz="2700" dirty="0">
                <a:solidFill>
                  <a:schemeClr val="accent2"/>
                </a:solidFill>
                <a:ea typeface="+mj-lt"/>
                <a:cs typeface="+mj-lt"/>
              </a:rPr>
              <a:t>Reading Romania</a:t>
            </a:r>
            <a:endParaRPr lang="en-US" sz="2700" dirty="0">
              <a:solidFill>
                <a:schemeClr val="accent2"/>
              </a:solidFill>
            </a:endParaRPr>
          </a:p>
        </p:txBody>
      </p:sp>
    </p:spTree>
    <p:extLst>
      <p:ext uri="{BB962C8B-B14F-4D97-AF65-F5344CB8AC3E}">
        <p14:creationId xmlns:p14="http://schemas.microsoft.com/office/powerpoint/2010/main" val="33489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65F6-1341-6C32-60F4-4948424B7E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ECECC4-8035-B8FD-97AF-C83C17844260}"/>
              </a:ext>
            </a:extLst>
          </p:cNvPr>
          <p:cNvSpPr>
            <a:spLocks noGrp="1"/>
          </p:cNvSpPr>
          <p:nvPr>
            <p:ph type="sldNum" sz="quarter" idx="11"/>
          </p:nvPr>
        </p:nvSpPr>
        <p:spPr/>
        <p:txBody>
          <a:bodyPr/>
          <a:lstStyle/>
          <a:p>
            <a:fld id="{DBE5F007-28FD-B845-A833-24BC97E499D9}" type="slidenum">
              <a:rPr lang="uk-UA" altLang="en-US" smtClean="0"/>
              <a:pPr/>
              <a:t>10</a:t>
            </a:fld>
            <a:endParaRPr lang="uk-UA" altLang="en-US">
              <a:solidFill>
                <a:schemeClr val="tx1"/>
              </a:solidFill>
            </a:endParaRPr>
          </a:p>
        </p:txBody>
      </p:sp>
      <p:pic>
        <p:nvPicPr>
          <p:cNvPr id="7" name="Content Placeholder 6">
            <a:extLst>
              <a:ext uri="{FF2B5EF4-FFF2-40B4-BE49-F238E27FC236}">
                <a16:creationId xmlns:a16="http://schemas.microsoft.com/office/drawing/2014/main" id="{E573ECD6-DA85-E21D-A708-B9DB521A3313}"/>
              </a:ext>
            </a:extLst>
          </p:cNvPr>
          <p:cNvPicPr>
            <a:picLocks noGrp="1" noChangeAspect="1"/>
          </p:cNvPicPr>
          <p:nvPr>
            <p:ph sz="quarter" idx="12"/>
          </p:nvPr>
        </p:nvPicPr>
        <p:blipFill>
          <a:blip r:embed="rId2"/>
          <a:srcRect t="539" r="16592"/>
          <a:stretch/>
        </p:blipFill>
        <p:spPr>
          <a:xfrm>
            <a:off x="1037438" y="-18303436"/>
            <a:ext cx="10096398" cy="26251775"/>
          </a:xfrm>
        </p:spPr>
      </p:pic>
      <p:sp>
        <p:nvSpPr>
          <p:cNvPr id="9" name="Title 8">
            <a:extLst>
              <a:ext uri="{FF2B5EF4-FFF2-40B4-BE49-F238E27FC236}">
                <a16:creationId xmlns:a16="http://schemas.microsoft.com/office/drawing/2014/main" id="{05702047-8293-42FA-C990-BAF295E93B8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220993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48E6D1-DA2E-6EDF-805F-D57076F4EC4C}"/>
              </a:ext>
            </a:extLst>
          </p:cNvPr>
          <p:cNvSpPr>
            <a:spLocks noGrp="1"/>
          </p:cNvSpPr>
          <p:nvPr>
            <p:ph type="sldNum" sz="quarter" idx="11"/>
          </p:nvPr>
        </p:nvSpPr>
        <p:spPr/>
        <p:txBody>
          <a:bodyPr/>
          <a:lstStyle/>
          <a:p>
            <a:fld id="{DBE5F007-28FD-B845-A833-24BC97E499D9}" type="slidenum">
              <a:rPr lang="uk-UA" altLang="en-US" smtClean="0"/>
              <a:pPr/>
              <a:t>11</a:t>
            </a:fld>
            <a:endParaRPr lang="uk-UA" altLang="en-US">
              <a:solidFill>
                <a:schemeClr val="tx1"/>
              </a:solidFill>
            </a:endParaRPr>
          </a:p>
        </p:txBody>
      </p:sp>
      <p:sp>
        <p:nvSpPr>
          <p:cNvPr id="4" name="Content Placeholder 3">
            <a:extLst>
              <a:ext uri="{FF2B5EF4-FFF2-40B4-BE49-F238E27FC236}">
                <a16:creationId xmlns:a16="http://schemas.microsoft.com/office/drawing/2014/main" id="{E32EB020-D8E4-8ABF-BCBE-C20F9AEBBD19}"/>
              </a:ext>
            </a:extLst>
          </p:cNvPr>
          <p:cNvSpPr>
            <a:spLocks noGrp="1"/>
          </p:cNvSpPr>
          <p:nvPr>
            <p:ph sz="quarter" idx="12"/>
          </p:nvPr>
        </p:nvSpPr>
        <p:spPr/>
        <p:txBody>
          <a:bodyPr/>
          <a:lstStyle/>
          <a:p>
            <a:r>
              <a:rPr lang="en-US" dirty="0">
                <a:cs typeface="Hind Medium"/>
              </a:rPr>
              <a:t>Internet Resilience Index</a:t>
            </a:r>
            <a:endParaRPr lang="en-US" dirty="0"/>
          </a:p>
        </p:txBody>
      </p:sp>
    </p:spTree>
    <p:extLst>
      <p:ext uri="{BB962C8B-B14F-4D97-AF65-F5344CB8AC3E}">
        <p14:creationId xmlns:p14="http://schemas.microsoft.com/office/powerpoint/2010/main" val="2322300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38ED6-9846-0C3E-8230-17DC89B308E3}"/>
              </a:ext>
            </a:extLst>
          </p:cNvPr>
          <p:cNvSpPr>
            <a:spLocks noGrp="1"/>
          </p:cNvSpPr>
          <p:nvPr>
            <p:ph type="sldNum" sz="quarter" idx="11"/>
          </p:nvPr>
        </p:nvSpPr>
        <p:spPr/>
        <p:txBody>
          <a:bodyPr/>
          <a:lstStyle/>
          <a:p>
            <a:fld id="{DBE5F007-28FD-B845-A833-24BC97E499D9}" type="slidenum">
              <a:rPr lang="uk-UA" altLang="en-US" smtClean="0"/>
              <a:pPr/>
              <a:t>12</a:t>
            </a:fld>
            <a:endParaRPr lang="uk-UA" altLang="en-US">
              <a:solidFill>
                <a:schemeClr val="tx1"/>
              </a:solidFill>
            </a:endParaRPr>
          </a:p>
        </p:txBody>
      </p:sp>
      <p:sp>
        <p:nvSpPr>
          <p:cNvPr id="5" name="Content Placeholder 4">
            <a:extLst>
              <a:ext uri="{FF2B5EF4-FFF2-40B4-BE49-F238E27FC236}">
                <a16:creationId xmlns:a16="http://schemas.microsoft.com/office/drawing/2014/main" id="{20B95D55-2DB6-A151-3E4D-66FBCBD62B29}"/>
              </a:ext>
            </a:extLst>
          </p:cNvPr>
          <p:cNvSpPr>
            <a:spLocks noGrp="1"/>
          </p:cNvSpPr>
          <p:nvPr>
            <p:ph sz="quarter" idx="12"/>
          </p:nvPr>
        </p:nvSpPr>
        <p:spPr>
          <a:xfrm>
            <a:off x="544132" y="1250168"/>
            <a:ext cx="11108349" cy="677985"/>
          </a:xfrm>
        </p:spPr>
        <p:txBody>
          <a:bodyPr vert="horz" lIns="91440" tIns="45720" rIns="91440" bIns="45720" rtlCol="0" anchor="t">
            <a:noAutofit/>
          </a:bodyPr>
          <a:lstStyle/>
          <a:p>
            <a:r>
              <a:rPr lang="en-US" sz="2000" dirty="0">
                <a:latin typeface="Arial"/>
                <a:cs typeface="Arial"/>
              </a:rPr>
              <a:t>The framework collates around 30 sets of public metric data that relate to </a:t>
            </a:r>
            <a:r>
              <a:rPr lang="en-US" sz="2000" b="1" dirty="0">
                <a:latin typeface="Arial"/>
                <a:cs typeface="Arial"/>
              </a:rPr>
              <a:t>four pillars</a:t>
            </a:r>
            <a:r>
              <a:rPr lang="en-US" sz="2000" dirty="0">
                <a:latin typeface="Arial"/>
                <a:cs typeface="Arial"/>
              </a:rPr>
              <a:t> of a resilient Internet:</a:t>
            </a:r>
            <a:br>
              <a:rPr lang="en-US" sz="2000" dirty="0">
                <a:latin typeface="Arial"/>
                <a:cs typeface="Arial"/>
              </a:rPr>
            </a:br>
            <a:br>
              <a:rPr lang="en-US" sz="2000" dirty="0">
                <a:latin typeface="Arial"/>
                <a:cs typeface="Arial"/>
              </a:rPr>
            </a:br>
            <a:br>
              <a:rPr lang="en-US" sz="2000" dirty="0">
                <a:latin typeface="Arial"/>
                <a:cs typeface="Arial"/>
              </a:rPr>
            </a:br>
            <a:br>
              <a:rPr lang="en-US" sz="2000" dirty="0">
                <a:latin typeface="Arial"/>
                <a:cs typeface="Arial"/>
              </a:rPr>
            </a:br>
            <a:endParaRPr lang="en-US" sz="2000" dirty="0">
              <a:latin typeface="Arial"/>
              <a:cs typeface="Arial"/>
            </a:endParaRPr>
          </a:p>
          <a:p>
            <a:endParaRPr lang="en-US" sz="2000" b="1" dirty="0"/>
          </a:p>
          <a:p>
            <a:endParaRPr lang="en-US" sz="2000" b="1" dirty="0"/>
          </a:p>
          <a:p>
            <a:r>
              <a:rPr lang="en-US" sz="2000" dirty="0">
                <a:cs typeface="Hind Medium"/>
              </a:rPr>
              <a:t>. </a:t>
            </a:r>
            <a:endParaRPr lang="en-US" sz="2000" dirty="0"/>
          </a:p>
        </p:txBody>
      </p:sp>
      <p:sp>
        <p:nvSpPr>
          <p:cNvPr id="4" name="Title 3">
            <a:extLst>
              <a:ext uri="{FF2B5EF4-FFF2-40B4-BE49-F238E27FC236}">
                <a16:creationId xmlns:a16="http://schemas.microsoft.com/office/drawing/2014/main" id="{D68B1DE5-C71E-78D3-C63B-49F4ACF1550C}"/>
              </a:ext>
            </a:extLst>
          </p:cNvPr>
          <p:cNvSpPr>
            <a:spLocks noGrp="1"/>
          </p:cNvSpPr>
          <p:nvPr>
            <p:ph type="title"/>
          </p:nvPr>
        </p:nvSpPr>
        <p:spPr/>
        <p:txBody>
          <a:bodyPr/>
          <a:lstStyle/>
          <a:p>
            <a:r>
              <a:rPr lang="en-US"/>
              <a:t>The Internet Resiliency Index (IRI)</a:t>
            </a:r>
          </a:p>
        </p:txBody>
      </p:sp>
      <p:sp>
        <p:nvSpPr>
          <p:cNvPr id="9" name="TextBox 8">
            <a:extLst>
              <a:ext uri="{FF2B5EF4-FFF2-40B4-BE49-F238E27FC236}">
                <a16:creationId xmlns:a16="http://schemas.microsoft.com/office/drawing/2014/main" id="{E158A97C-0179-0937-FB2A-C2A783EB67F6}"/>
              </a:ext>
            </a:extLst>
          </p:cNvPr>
          <p:cNvSpPr txBox="1"/>
          <p:nvPr/>
        </p:nvSpPr>
        <p:spPr>
          <a:xfrm>
            <a:off x="1267327" y="5956730"/>
            <a:ext cx="8412231" cy="800219"/>
          </a:xfrm>
          <a:prstGeom prst="rect">
            <a:avLst/>
          </a:prstGeom>
          <a:noFill/>
        </p:spPr>
        <p:txBody>
          <a:bodyPr wrap="square" lIns="91440" tIns="45720" rIns="91440" bIns="45720" anchor="t">
            <a:spAutoFit/>
          </a:bodyPr>
          <a:lstStyle/>
          <a:p>
            <a:r>
              <a:rPr lang="en-US" sz="1400" b="1" u="sng" dirty="0">
                <a:latin typeface="Hind Light"/>
                <a:ea typeface="ＭＳ Ｐゴシック"/>
                <a:cs typeface="Hind Light"/>
                <a:hlinkClick r:id="rId3"/>
              </a:rPr>
              <a:t>Methodology:</a:t>
            </a:r>
            <a:r>
              <a:rPr lang="en-US" sz="1400" dirty="0">
                <a:latin typeface="Hind Light"/>
                <a:ea typeface="ＭＳ Ｐゴシック"/>
                <a:cs typeface="Hind Light"/>
                <a:hlinkClick r:id="rId3"/>
              </a:rPr>
              <a:t> </a:t>
            </a:r>
            <a:r>
              <a:rPr lang="en-US" sz="1400" dirty="0">
                <a:latin typeface="Hind Light"/>
                <a:ea typeface="ＭＳ Ｐゴシック"/>
                <a:cs typeface="Hind Light"/>
              </a:rPr>
              <a:t>https://</a:t>
            </a:r>
            <a:r>
              <a:rPr lang="en-US" sz="1400" dirty="0" err="1">
                <a:latin typeface="Hind Light"/>
                <a:ea typeface="ＭＳ Ｐゴシック"/>
                <a:cs typeface="Hind Light"/>
              </a:rPr>
              <a:t>pulse.internetsociety.org</a:t>
            </a:r>
            <a:r>
              <a:rPr lang="en-US" sz="1400" dirty="0">
                <a:latin typeface="Hind Light"/>
                <a:ea typeface="ＭＳ Ｐゴシック"/>
                <a:cs typeface="Hind Light"/>
              </a:rPr>
              <a:t>/wp-content/uploads/2023/07/Internet-Society-Pulse-IRI-Methodology-July-2023-v2.0-Final-EN.pdf</a:t>
            </a:r>
          </a:p>
          <a:p>
            <a:endParaRPr lang="en-US" dirty="0"/>
          </a:p>
        </p:txBody>
      </p:sp>
      <p:sp>
        <p:nvSpPr>
          <p:cNvPr id="6" name="Rectangle 5">
            <a:extLst>
              <a:ext uri="{FF2B5EF4-FFF2-40B4-BE49-F238E27FC236}">
                <a16:creationId xmlns:a16="http://schemas.microsoft.com/office/drawing/2014/main" id="{65407720-6747-F8F5-F3A1-0EA519BE8184}"/>
              </a:ext>
            </a:extLst>
          </p:cNvPr>
          <p:cNvSpPr/>
          <p:nvPr/>
        </p:nvSpPr>
        <p:spPr>
          <a:xfrm>
            <a:off x="1096108" y="2063262"/>
            <a:ext cx="2028091" cy="3654667"/>
          </a:xfrm>
          <a:prstGeom prst="rect">
            <a:avLst/>
          </a:prstGeom>
          <a:solidFill>
            <a:srgbClr val="3A8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Hind Light"/>
            </a:endParaRPr>
          </a:p>
          <a:p>
            <a:pPr algn="ctr"/>
            <a:r>
              <a:rPr lang="en-US" b="1">
                <a:cs typeface="Hind Light"/>
              </a:rPr>
              <a:t>Infrastructure</a:t>
            </a:r>
            <a:endParaRPr lang="en-US"/>
          </a:p>
          <a:p>
            <a:pPr algn="ctr"/>
            <a:endParaRPr lang="en-US" b="1">
              <a:cs typeface="Hind Light"/>
            </a:endParaRPr>
          </a:p>
          <a:p>
            <a:pPr algn="ctr"/>
            <a:endParaRPr lang="en-US" b="1">
              <a:latin typeface="Hind Light"/>
              <a:cs typeface="Hind Light"/>
            </a:endParaRPr>
          </a:p>
          <a:p>
            <a:pPr algn="ctr"/>
            <a:endParaRPr lang="en-US" b="1">
              <a:latin typeface="Hind Light"/>
              <a:cs typeface="Hind Light"/>
            </a:endParaRPr>
          </a:p>
          <a:p>
            <a:pPr algn="ctr"/>
            <a:endParaRPr lang="en-US">
              <a:latin typeface="Hind Light"/>
              <a:cs typeface="Hind Light"/>
            </a:endParaRPr>
          </a:p>
          <a:p>
            <a:pPr algn="ctr"/>
            <a:r>
              <a:rPr lang="en-US" sz="1600">
                <a:latin typeface="Arial"/>
                <a:cs typeface="Arial"/>
              </a:rPr>
              <a:t>The existence and availability of physical infrastructure that provides Internet</a:t>
            </a:r>
            <a:br>
              <a:rPr lang="en-US" sz="1600">
                <a:latin typeface="Arial"/>
                <a:cs typeface="Arial"/>
              </a:rPr>
            </a:br>
            <a:r>
              <a:rPr lang="en-US" sz="1600">
                <a:latin typeface="Arial"/>
                <a:cs typeface="Arial"/>
              </a:rPr>
              <a:t>connectivity.</a:t>
            </a:r>
            <a:endParaRPr lang="en-US" sz="1600">
              <a:cs typeface="Hind Light"/>
            </a:endParaRPr>
          </a:p>
          <a:p>
            <a:pPr algn="ctr"/>
            <a:endParaRPr lang="en-US">
              <a:cs typeface="Hind Light"/>
            </a:endParaRPr>
          </a:p>
        </p:txBody>
      </p:sp>
      <p:sp>
        <p:nvSpPr>
          <p:cNvPr id="8" name="Rectangle 7">
            <a:extLst>
              <a:ext uri="{FF2B5EF4-FFF2-40B4-BE49-F238E27FC236}">
                <a16:creationId xmlns:a16="http://schemas.microsoft.com/office/drawing/2014/main" id="{6F1F5487-8E75-6F36-16D9-8B74C977C077}"/>
              </a:ext>
            </a:extLst>
          </p:cNvPr>
          <p:cNvSpPr/>
          <p:nvPr/>
        </p:nvSpPr>
        <p:spPr>
          <a:xfrm>
            <a:off x="3719146" y="2063262"/>
            <a:ext cx="2028091" cy="3654667"/>
          </a:xfrm>
          <a:prstGeom prst="rect">
            <a:avLst/>
          </a:prstGeom>
          <a:solidFill>
            <a:srgbClr val="3EB3A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cs typeface="Hind Light"/>
            </a:endParaRPr>
          </a:p>
          <a:p>
            <a:pPr algn="ctr"/>
            <a:r>
              <a:rPr lang="en-US" b="1">
                <a:cs typeface="Hind Light"/>
              </a:rPr>
              <a:t>Performance</a:t>
            </a:r>
            <a:endParaRPr lang="en-US"/>
          </a:p>
          <a:p>
            <a:pPr algn="ctr"/>
            <a:endParaRPr lang="en-US" b="1">
              <a:cs typeface="Hind Light"/>
            </a:endParaRPr>
          </a:p>
          <a:p>
            <a:pPr algn="ctr"/>
            <a:endParaRPr lang="en-US" b="1">
              <a:latin typeface="Hind Light"/>
              <a:cs typeface="Hind Light"/>
            </a:endParaRPr>
          </a:p>
          <a:p>
            <a:pPr algn="ctr"/>
            <a:endParaRPr lang="en-US" b="1">
              <a:latin typeface="Hind Light"/>
              <a:cs typeface="Hind Light"/>
            </a:endParaRPr>
          </a:p>
          <a:p>
            <a:pPr algn="ctr"/>
            <a:endParaRPr lang="en-US">
              <a:latin typeface="Hind Light"/>
              <a:cs typeface="Hind Light"/>
            </a:endParaRPr>
          </a:p>
          <a:p>
            <a:pPr algn="ctr"/>
            <a:r>
              <a:rPr lang="en-US" sz="1600">
                <a:latin typeface="Arial"/>
                <a:cs typeface="Arial"/>
              </a:rPr>
              <a:t>The ability of the network to provide end-users with seamless and reliable access to Internet services.</a:t>
            </a:r>
            <a:endParaRPr lang="en-US" sz="1600">
              <a:cs typeface="Hind Light"/>
            </a:endParaRPr>
          </a:p>
          <a:p>
            <a:pPr algn="ctr"/>
            <a:endParaRPr lang="en-US">
              <a:cs typeface="Hind Light"/>
            </a:endParaRPr>
          </a:p>
        </p:txBody>
      </p:sp>
      <p:sp>
        <p:nvSpPr>
          <p:cNvPr id="10" name="Rectangle 9">
            <a:extLst>
              <a:ext uri="{FF2B5EF4-FFF2-40B4-BE49-F238E27FC236}">
                <a16:creationId xmlns:a16="http://schemas.microsoft.com/office/drawing/2014/main" id="{2B77F800-DD15-22A9-DA2B-A5C3546FF019}"/>
              </a:ext>
            </a:extLst>
          </p:cNvPr>
          <p:cNvSpPr/>
          <p:nvPr/>
        </p:nvSpPr>
        <p:spPr>
          <a:xfrm>
            <a:off x="6408127" y="2063262"/>
            <a:ext cx="2028091" cy="3654667"/>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dirty="0">
              <a:cs typeface="Hind Light"/>
            </a:endParaRPr>
          </a:p>
          <a:p>
            <a:pPr algn="ctr"/>
            <a:r>
              <a:rPr lang="en-US" b="1" dirty="0">
                <a:solidFill>
                  <a:schemeClr val="tx1"/>
                </a:solidFill>
                <a:cs typeface="Hind Light"/>
              </a:rPr>
              <a:t>Security</a:t>
            </a:r>
            <a:endParaRPr lang="en-US" dirty="0">
              <a:solidFill>
                <a:schemeClr val="tx1"/>
              </a:solidFill>
              <a:cs typeface="Hind Light"/>
            </a:endParaRPr>
          </a:p>
          <a:p>
            <a:pPr algn="ctr"/>
            <a:endParaRPr lang="en-US" dirty="0">
              <a:solidFill>
                <a:schemeClr val="tx1"/>
              </a:solidFill>
              <a:cs typeface="Hind Light"/>
            </a:endParaRPr>
          </a:p>
          <a:p>
            <a:pPr algn="ctr"/>
            <a:r>
              <a:rPr lang="en-US" sz="1600" dirty="0">
                <a:solidFill>
                  <a:schemeClr val="tx1"/>
                </a:solidFill>
                <a:latin typeface="Arial"/>
                <a:cs typeface="Arial"/>
              </a:rPr>
              <a:t>The ability of the network to resist intentional or unintentional disruptions through the adoption of security technologies and best practices.</a:t>
            </a:r>
            <a:endParaRPr lang="en-US" sz="1600" dirty="0">
              <a:solidFill>
                <a:schemeClr val="tx1"/>
              </a:solidFill>
              <a:cs typeface="Hind Light"/>
            </a:endParaRPr>
          </a:p>
          <a:p>
            <a:pPr algn="ctr"/>
            <a:endParaRPr lang="en-US" dirty="0">
              <a:solidFill>
                <a:schemeClr val="tx1"/>
              </a:solidFill>
              <a:cs typeface="Hind Light"/>
            </a:endParaRPr>
          </a:p>
        </p:txBody>
      </p:sp>
      <p:sp>
        <p:nvSpPr>
          <p:cNvPr id="11" name="Rectangle 10">
            <a:extLst>
              <a:ext uri="{FF2B5EF4-FFF2-40B4-BE49-F238E27FC236}">
                <a16:creationId xmlns:a16="http://schemas.microsoft.com/office/drawing/2014/main" id="{7AFD0459-85CB-F13F-CF60-CEEE03358510}"/>
              </a:ext>
            </a:extLst>
          </p:cNvPr>
          <p:cNvSpPr/>
          <p:nvPr/>
        </p:nvSpPr>
        <p:spPr>
          <a:xfrm>
            <a:off x="9104434" y="2048608"/>
            <a:ext cx="2028091" cy="3654667"/>
          </a:xfrm>
          <a:prstGeom prst="rect">
            <a:avLst/>
          </a:prstGeom>
          <a:solidFill>
            <a:srgbClr val="7E245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cs typeface="Hind Light"/>
            </a:endParaRPr>
          </a:p>
          <a:p>
            <a:pPr algn="ctr"/>
            <a:r>
              <a:rPr lang="en-US" b="1">
                <a:cs typeface="Hind Light"/>
              </a:rPr>
              <a:t>Market Readiness</a:t>
            </a:r>
            <a:endParaRPr lang="en-US"/>
          </a:p>
          <a:p>
            <a:pPr algn="ctr"/>
            <a:endParaRPr lang="en-US">
              <a:cs typeface="Hind Light"/>
            </a:endParaRPr>
          </a:p>
          <a:p>
            <a:pPr algn="ctr"/>
            <a:r>
              <a:rPr lang="en-US" sz="1600">
                <a:latin typeface="Arial"/>
                <a:cs typeface="Arial"/>
              </a:rPr>
              <a:t>The ability of the market to self-regulate and provide affordable prices to</a:t>
            </a:r>
            <a:br>
              <a:rPr lang="en-US" sz="1600">
                <a:latin typeface="Arial"/>
                <a:cs typeface="Arial"/>
              </a:rPr>
            </a:br>
            <a:r>
              <a:rPr lang="en-US" sz="1600">
                <a:latin typeface="Arial"/>
                <a:cs typeface="Arial"/>
              </a:rPr>
              <a:t>end-users by maintaining a diverse and competitive market.</a:t>
            </a:r>
            <a:endParaRPr lang="en-US" sz="1600">
              <a:cs typeface="Hind Light"/>
            </a:endParaRPr>
          </a:p>
          <a:p>
            <a:pPr algn="ctr"/>
            <a:endParaRPr lang="en-US">
              <a:cs typeface="Hind Light"/>
            </a:endParaRPr>
          </a:p>
        </p:txBody>
      </p:sp>
      <p:sp>
        <p:nvSpPr>
          <p:cNvPr id="3" name="TextBox 2">
            <a:extLst>
              <a:ext uri="{FF2B5EF4-FFF2-40B4-BE49-F238E27FC236}">
                <a16:creationId xmlns:a16="http://schemas.microsoft.com/office/drawing/2014/main" id="{12DEA8A7-D0AF-82D5-8E63-43E3B6C304BC}"/>
              </a:ext>
            </a:extLst>
          </p:cNvPr>
          <p:cNvSpPr txBox="1"/>
          <p:nvPr/>
        </p:nvSpPr>
        <p:spPr>
          <a:xfrm>
            <a:off x="6408127" y="566739"/>
            <a:ext cx="6104964" cy="461665"/>
          </a:xfrm>
          <a:prstGeom prst="rect">
            <a:avLst/>
          </a:prstGeom>
          <a:noFill/>
        </p:spPr>
        <p:txBody>
          <a:bodyPr wrap="square">
            <a:spAutoFit/>
          </a:bodyPr>
          <a:lstStyle/>
          <a:p>
            <a:pPr algn="l" rtl="0" fontAlgn="base">
              <a:spcBef>
                <a:spcPts val="1200"/>
              </a:spcBef>
            </a:pPr>
            <a:r>
              <a:rPr lang="en-US" sz="2400" b="0" i="0" u="none" strike="noStrike" err="1">
                <a:solidFill>
                  <a:srgbClr val="3A82E5"/>
                </a:solidFill>
                <a:effectLst/>
                <a:latin typeface="Arial" panose="020B0604020202020204" pitchFamily="34" charset="0"/>
                <a:cs typeface="Arial" panose="020B0604020202020204" pitchFamily="34" charset="0"/>
              </a:rPr>
              <a:t>pulse.internetsociety.org</a:t>
            </a:r>
            <a:r>
              <a:rPr lang="en-US" sz="2400" b="0" i="0" u="none" strike="noStrike">
                <a:solidFill>
                  <a:srgbClr val="3A82E5"/>
                </a:solidFill>
                <a:effectLst/>
                <a:latin typeface="Arial" panose="020B0604020202020204" pitchFamily="34" charset="0"/>
                <a:cs typeface="Arial" panose="020B0604020202020204" pitchFamily="34" charset="0"/>
              </a:rPr>
              <a:t>/resilience</a:t>
            </a:r>
            <a:r>
              <a:rPr lang="en-US" sz="2400" b="0" i="0">
                <a:solidFill>
                  <a:srgbClr val="3A82E5"/>
                </a:solidFill>
                <a:effectLst/>
                <a:latin typeface="Arial" panose="020B0604020202020204" pitchFamily="34" charset="0"/>
                <a:cs typeface="Arial" panose="020B0604020202020204" pitchFamily="34" charset="0"/>
              </a:rPr>
              <a:t>​</a:t>
            </a:r>
            <a:endParaRPr lang="en-US" sz="24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66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8B1DE5-C71E-78D3-C63B-49F4ACF1550C}"/>
              </a:ext>
            </a:extLst>
          </p:cNvPr>
          <p:cNvSpPr>
            <a:spLocks noGrp="1"/>
          </p:cNvSpPr>
          <p:nvPr>
            <p:ph type="title"/>
          </p:nvPr>
        </p:nvSpPr>
        <p:spPr/>
        <p:txBody>
          <a:bodyPr/>
          <a:lstStyle/>
          <a:p>
            <a:r>
              <a:rPr lang="en-US" dirty="0"/>
              <a:t>The Internet Resiliency Index — Performance</a:t>
            </a:r>
          </a:p>
        </p:txBody>
      </p:sp>
      <p:sp>
        <p:nvSpPr>
          <p:cNvPr id="6" name="Rectangle 5">
            <a:extLst>
              <a:ext uri="{FF2B5EF4-FFF2-40B4-BE49-F238E27FC236}">
                <a16:creationId xmlns:a16="http://schemas.microsoft.com/office/drawing/2014/main" id="{65407720-6747-F8F5-F3A1-0EA519BE8184}"/>
              </a:ext>
            </a:extLst>
          </p:cNvPr>
          <p:cNvSpPr/>
          <p:nvPr/>
        </p:nvSpPr>
        <p:spPr>
          <a:xfrm>
            <a:off x="689708" y="1714918"/>
            <a:ext cx="2028091" cy="677985"/>
          </a:xfrm>
          <a:prstGeom prst="rect">
            <a:avLst/>
          </a:prstGeom>
          <a:solidFill>
            <a:srgbClr val="3A82E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Infrastructure</a:t>
            </a:r>
            <a:endParaRPr lang="en-US"/>
          </a:p>
        </p:txBody>
      </p:sp>
      <p:sp>
        <p:nvSpPr>
          <p:cNvPr id="7" name="Rectangle 6">
            <a:extLst>
              <a:ext uri="{FF2B5EF4-FFF2-40B4-BE49-F238E27FC236}">
                <a16:creationId xmlns:a16="http://schemas.microsoft.com/office/drawing/2014/main" id="{1E1D72CF-C435-B1AA-6C1B-BDBB6C946442}"/>
              </a:ext>
            </a:extLst>
          </p:cNvPr>
          <p:cNvSpPr/>
          <p:nvPr/>
        </p:nvSpPr>
        <p:spPr>
          <a:xfrm>
            <a:off x="689708" y="2702261"/>
            <a:ext cx="2028091" cy="677985"/>
          </a:xfrm>
          <a:prstGeom prst="rect">
            <a:avLst/>
          </a:prstGeom>
          <a:solidFill>
            <a:srgbClr val="3C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Performance</a:t>
            </a:r>
            <a:endParaRPr lang="en-US"/>
          </a:p>
        </p:txBody>
      </p:sp>
      <p:sp>
        <p:nvSpPr>
          <p:cNvPr id="12" name="Rectangle 11">
            <a:extLst>
              <a:ext uri="{FF2B5EF4-FFF2-40B4-BE49-F238E27FC236}">
                <a16:creationId xmlns:a16="http://schemas.microsoft.com/office/drawing/2014/main" id="{68B3C66A-732D-E7F8-5BE2-A9C400659D00}"/>
              </a:ext>
            </a:extLst>
          </p:cNvPr>
          <p:cNvSpPr/>
          <p:nvPr/>
        </p:nvSpPr>
        <p:spPr>
          <a:xfrm>
            <a:off x="689708" y="3689604"/>
            <a:ext cx="2028091" cy="677985"/>
          </a:xfrm>
          <a:prstGeom prst="rect">
            <a:avLst/>
          </a:prstGeom>
          <a:solidFill>
            <a:srgbClr val="EECA4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cs typeface="Hind Light"/>
              </a:rPr>
              <a:t>Security</a:t>
            </a:r>
            <a:endParaRPr lang="en-US">
              <a:solidFill>
                <a:sysClr val="windowText" lastClr="000000"/>
              </a:solidFill>
            </a:endParaRPr>
          </a:p>
        </p:txBody>
      </p:sp>
      <p:sp>
        <p:nvSpPr>
          <p:cNvPr id="13" name="Rectangle 12">
            <a:extLst>
              <a:ext uri="{FF2B5EF4-FFF2-40B4-BE49-F238E27FC236}">
                <a16:creationId xmlns:a16="http://schemas.microsoft.com/office/drawing/2014/main" id="{BAA92037-1D09-E953-20EF-D0A03751C3A8}"/>
              </a:ext>
            </a:extLst>
          </p:cNvPr>
          <p:cNvSpPr/>
          <p:nvPr/>
        </p:nvSpPr>
        <p:spPr>
          <a:xfrm>
            <a:off x="689708" y="4676946"/>
            <a:ext cx="2028091" cy="677985"/>
          </a:xfrm>
          <a:prstGeom prst="rect">
            <a:avLst/>
          </a:prstGeom>
          <a:solidFill>
            <a:srgbClr val="7E2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Market Readiness</a:t>
            </a:r>
            <a:endParaRPr lang="en-US"/>
          </a:p>
        </p:txBody>
      </p:sp>
      <p:sp>
        <p:nvSpPr>
          <p:cNvPr id="5" name="Rectangle 4">
            <a:extLst>
              <a:ext uri="{FF2B5EF4-FFF2-40B4-BE49-F238E27FC236}">
                <a16:creationId xmlns:a16="http://schemas.microsoft.com/office/drawing/2014/main" id="{C79B7545-31BA-1AC3-20AD-B59DE6BC1B4D}"/>
              </a:ext>
            </a:extLst>
          </p:cNvPr>
          <p:cNvSpPr/>
          <p:nvPr/>
        </p:nvSpPr>
        <p:spPr>
          <a:xfrm>
            <a:off x="3650621" y="4126622"/>
            <a:ext cx="2028091" cy="677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cs typeface="Hind Light"/>
              </a:rPr>
              <a:t>Enabling infrastructure</a:t>
            </a:r>
            <a:endParaRPr lang="en-US" dirty="0">
              <a:ln w="0"/>
              <a:solidFill>
                <a:schemeClr val="bg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9B511887-C4FF-451C-6B25-5E5FB2D00A9A}"/>
              </a:ext>
            </a:extLst>
          </p:cNvPr>
          <p:cNvSpPr/>
          <p:nvPr/>
        </p:nvSpPr>
        <p:spPr>
          <a:xfrm>
            <a:off x="3650621" y="2834254"/>
            <a:ext cx="2028091" cy="677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cs typeface="Hind Light"/>
              </a:rPr>
              <a:t>Mobile connectivity</a:t>
            </a:r>
            <a:endParaRPr lang="en-US" dirty="0">
              <a:ln w="0"/>
              <a:solidFill>
                <a:schemeClr val="bg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B2ACA3D9-5BB1-458D-D6DA-0C1B67711D11}"/>
              </a:ext>
            </a:extLst>
          </p:cNvPr>
          <p:cNvSpPr/>
          <p:nvPr/>
        </p:nvSpPr>
        <p:spPr>
          <a:xfrm>
            <a:off x="3650621" y="1660587"/>
            <a:ext cx="2028091" cy="677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bg1"/>
                </a:solidFill>
                <a:effectLst>
                  <a:outerShdw blurRad="38100" dist="19050" dir="2700000" algn="tl" rotWithShape="0">
                    <a:schemeClr val="dk1">
                      <a:alpha val="40000"/>
                    </a:schemeClr>
                  </a:outerShdw>
                </a:effectLst>
                <a:cs typeface="Hind Light"/>
              </a:rPr>
              <a:t>Cable Infrastructure</a:t>
            </a:r>
            <a:endParaRPr lang="en-US" dirty="0">
              <a:ln w="0"/>
              <a:solidFill>
                <a:schemeClr val="bg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8135EADC-0640-0411-E80C-B4E134258F86}"/>
              </a:ext>
            </a:extLst>
          </p:cNvPr>
          <p:cNvSpPr/>
          <p:nvPr/>
        </p:nvSpPr>
        <p:spPr>
          <a:xfrm>
            <a:off x="6415314" y="1806827"/>
            <a:ext cx="5181600" cy="391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bg1"/>
                </a:solidFill>
                <a:effectLst>
                  <a:outerShdw blurRad="38100" dist="19050" dir="2700000" algn="tl" rotWithShape="0">
                    <a:schemeClr val="dk1">
                      <a:alpha val="40000"/>
                    </a:schemeClr>
                  </a:outerShdw>
                </a:effectLst>
                <a:cs typeface="Hind Light"/>
              </a:rPr>
              <a:t>10 km Fiber reach</a:t>
            </a:r>
            <a:endParaRPr lang="en-US" sz="1400" dirty="0">
              <a:ln w="0"/>
              <a:solidFill>
                <a:schemeClr val="bg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C3F2F37E-7C17-4F73-020E-D78D8C64EB38}"/>
              </a:ext>
            </a:extLst>
          </p:cNvPr>
          <p:cNvSpPr/>
          <p:nvPr/>
        </p:nvSpPr>
        <p:spPr>
          <a:xfrm>
            <a:off x="6415314" y="2688297"/>
            <a:ext cx="5181600" cy="391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bg1"/>
                </a:solidFill>
                <a:effectLst>
                  <a:outerShdw blurRad="38100" dist="19050" dir="2700000" algn="tl" rotWithShape="0">
                    <a:schemeClr val="dk1">
                      <a:alpha val="40000"/>
                    </a:schemeClr>
                  </a:outerShdw>
                </a:effectLst>
                <a:cs typeface="Hind Light"/>
              </a:rPr>
              <a:t>Network Coverage</a:t>
            </a:r>
            <a:endParaRPr lang="en-US" sz="1400" dirty="0">
              <a:ln w="0"/>
              <a:solidFill>
                <a:schemeClr val="bg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D32416F3-0CD4-1E82-F33D-C4CE078D3538}"/>
              </a:ext>
            </a:extLst>
          </p:cNvPr>
          <p:cNvSpPr/>
          <p:nvPr/>
        </p:nvSpPr>
        <p:spPr>
          <a:xfrm>
            <a:off x="6415314" y="3167268"/>
            <a:ext cx="5181600" cy="493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bg1"/>
                </a:solidFill>
                <a:effectLst>
                  <a:outerShdw blurRad="38100" dist="19050" dir="2700000" algn="tl" rotWithShape="0">
                    <a:schemeClr val="dk1">
                      <a:alpha val="40000"/>
                    </a:schemeClr>
                  </a:outerShdw>
                </a:effectLst>
                <a:cs typeface="Hind Light"/>
              </a:rPr>
              <a:t>Spectrum allocation</a:t>
            </a:r>
            <a:endParaRPr lang="en-US" sz="1400" dirty="0">
              <a:ln w="0"/>
              <a:solidFill>
                <a:schemeClr val="bg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12429B94-335D-A661-DC89-29CB4A559CA6}"/>
              </a:ext>
            </a:extLst>
          </p:cNvPr>
          <p:cNvSpPr/>
          <p:nvPr/>
        </p:nvSpPr>
        <p:spPr>
          <a:xfrm>
            <a:off x="6415314" y="3995178"/>
            <a:ext cx="5181600" cy="346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bg1"/>
                </a:solidFill>
                <a:effectLst>
                  <a:outerShdw blurRad="38100" dist="19050" dir="2700000" algn="tl" rotWithShape="0">
                    <a:schemeClr val="dk1">
                      <a:alpha val="40000"/>
                    </a:schemeClr>
                  </a:outerShdw>
                </a:effectLst>
                <a:cs typeface="Hind Light"/>
              </a:rPr>
              <a:t>Number of IXPs</a:t>
            </a:r>
            <a:endParaRPr lang="en-US" sz="1400" dirty="0">
              <a:ln w="0"/>
              <a:solidFill>
                <a:schemeClr val="bg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77141B58-DF54-2878-AE4A-E490E6CE2D83}"/>
              </a:ext>
            </a:extLst>
          </p:cNvPr>
          <p:cNvSpPr/>
          <p:nvPr/>
        </p:nvSpPr>
        <p:spPr>
          <a:xfrm>
            <a:off x="6415314" y="4416093"/>
            <a:ext cx="5181600" cy="493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bg1"/>
                </a:solidFill>
                <a:effectLst>
                  <a:outerShdw blurRad="38100" dist="19050" dir="2700000" algn="tl" rotWithShape="0">
                    <a:schemeClr val="dk1">
                      <a:alpha val="40000"/>
                    </a:schemeClr>
                  </a:outerShdw>
                </a:effectLst>
                <a:cs typeface="Hind Light"/>
              </a:rPr>
              <a:t>Datacenters</a:t>
            </a:r>
            <a:endParaRPr lang="en-US" sz="14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5948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832098-A023-99B9-484E-9E223CE5A1AE}"/>
              </a:ext>
            </a:extLst>
          </p:cNvPr>
          <p:cNvSpPr>
            <a:spLocks noGrp="1"/>
          </p:cNvSpPr>
          <p:nvPr>
            <p:ph type="sldNum" sz="quarter" idx="11"/>
          </p:nvPr>
        </p:nvSpPr>
        <p:spPr/>
        <p:txBody>
          <a:bodyPr/>
          <a:lstStyle/>
          <a:p>
            <a:fld id="{DBE5F007-28FD-B845-A833-24BC97E499D9}" type="slidenum">
              <a:rPr lang="uk-UA" altLang="en-US" smtClean="0"/>
              <a:pPr/>
              <a:t>14</a:t>
            </a:fld>
            <a:endParaRPr lang="uk-UA" altLang="en-US">
              <a:solidFill>
                <a:schemeClr val="tx1"/>
              </a:solidFill>
            </a:endParaRPr>
          </a:p>
        </p:txBody>
      </p:sp>
      <p:pic>
        <p:nvPicPr>
          <p:cNvPr id="6" name="Content Placeholder 5">
            <a:extLst>
              <a:ext uri="{FF2B5EF4-FFF2-40B4-BE49-F238E27FC236}">
                <a16:creationId xmlns:a16="http://schemas.microsoft.com/office/drawing/2014/main" id="{7099373D-5DCC-CCFB-FA17-5216EDD5D73B}"/>
              </a:ext>
            </a:extLst>
          </p:cNvPr>
          <p:cNvPicPr>
            <a:picLocks noGrp="1" noChangeAspect="1"/>
          </p:cNvPicPr>
          <p:nvPr>
            <p:ph sz="quarter" idx="12"/>
          </p:nvPr>
        </p:nvPicPr>
        <p:blipFill>
          <a:blip r:embed="rId2"/>
          <a:srcRect/>
          <a:stretch/>
        </p:blipFill>
        <p:spPr>
          <a:xfrm>
            <a:off x="131523" y="1991173"/>
            <a:ext cx="11928953" cy="3989322"/>
          </a:xfrm>
        </p:spPr>
      </p:pic>
      <p:sp>
        <p:nvSpPr>
          <p:cNvPr id="4" name="Title 3">
            <a:extLst>
              <a:ext uri="{FF2B5EF4-FFF2-40B4-BE49-F238E27FC236}">
                <a16:creationId xmlns:a16="http://schemas.microsoft.com/office/drawing/2014/main" id="{D3B19F8E-322F-5A8B-8A8F-204F31429B86}"/>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9C1AC725-0CCF-0D5A-0E65-9EEDB6DC07DD}"/>
              </a:ext>
            </a:extLst>
          </p:cNvPr>
          <p:cNvPicPr>
            <a:picLocks noChangeAspect="1"/>
          </p:cNvPicPr>
          <p:nvPr/>
        </p:nvPicPr>
        <p:blipFill>
          <a:blip r:embed="rId3"/>
          <a:stretch>
            <a:fillRect/>
          </a:stretch>
        </p:blipFill>
        <p:spPr>
          <a:xfrm>
            <a:off x="127296" y="1174960"/>
            <a:ext cx="11928953" cy="772232"/>
          </a:xfrm>
          <a:prstGeom prst="rect">
            <a:avLst/>
          </a:prstGeom>
        </p:spPr>
      </p:pic>
      <p:pic>
        <p:nvPicPr>
          <p:cNvPr id="8" name="Picture 7">
            <a:extLst>
              <a:ext uri="{FF2B5EF4-FFF2-40B4-BE49-F238E27FC236}">
                <a16:creationId xmlns:a16="http://schemas.microsoft.com/office/drawing/2014/main" id="{87190D3F-A601-99FC-5E4A-477EB645BBF0}"/>
              </a:ext>
            </a:extLst>
          </p:cNvPr>
          <p:cNvPicPr>
            <a:picLocks noChangeAspect="1"/>
          </p:cNvPicPr>
          <p:nvPr/>
        </p:nvPicPr>
        <p:blipFill>
          <a:blip r:embed="rId4"/>
          <a:stretch>
            <a:fillRect/>
          </a:stretch>
        </p:blipFill>
        <p:spPr>
          <a:xfrm>
            <a:off x="131523" y="1894803"/>
            <a:ext cx="11928953" cy="772232"/>
          </a:xfrm>
          <a:prstGeom prst="rect">
            <a:avLst/>
          </a:prstGeom>
        </p:spPr>
      </p:pic>
    </p:spTree>
    <p:extLst>
      <p:ext uri="{BB962C8B-B14F-4D97-AF65-F5344CB8AC3E}">
        <p14:creationId xmlns:p14="http://schemas.microsoft.com/office/powerpoint/2010/main" val="39251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38ED6-9846-0C3E-8230-17DC89B308E3}"/>
              </a:ext>
            </a:extLst>
          </p:cNvPr>
          <p:cNvSpPr>
            <a:spLocks noGrp="1"/>
          </p:cNvSpPr>
          <p:nvPr>
            <p:ph type="sldNum" sz="quarter" idx="11"/>
          </p:nvPr>
        </p:nvSpPr>
        <p:spPr/>
        <p:txBody>
          <a:bodyPr/>
          <a:lstStyle/>
          <a:p>
            <a:fld id="{DBE5F007-28FD-B845-A833-24BC97E499D9}" type="slidenum">
              <a:rPr lang="uk-UA" altLang="en-US" smtClean="0"/>
              <a:pPr/>
              <a:t>15</a:t>
            </a:fld>
            <a:endParaRPr lang="uk-UA" altLang="en-US">
              <a:solidFill>
                <a:schemeClr val="tx1"/>
              </a:solidFill>
            </a:endParaRPr>
          </a:p>
        </p:txBody>
      </p:sp>
      <p:sp>
        <p:nvSpPr>
          <p:cNvPr id="4" name="Title 3">
            <a:extLst>
              <a:ext uri="{FF2B5EF4-FFF2-40B4-BE49-F238E27FC236}">
                <a16:creationId xmlns:a16="http://schemas.microsoft.com/office/drawing/2014/main" id="{D68B1DE5-C71E-78D3-C63B-49F4ACF1550C}"/>
              </a:ext>
            </a:extLst>
          </p:cNvPr>
          <p:cNvSpPr>
            <a:spLocks noGrp="1"/>
          </p:cNvSpPr>
          <p:nvPr>
            <p:ph type="title"/>
          </p:nvPr>
        </p:nvSpPr>
        <p:spPr/>
        <p:txBody>
          <a:bodyPr/>
          <a:lstStyle/>
          <a:p>
            <a:r>
              <a:rPr lang="en-US" dirty="0"/>
              <a:t>The Internet Resiliency Index — Infrastructure</a:t>
            </a:r>
          </a:p>
        </p:txBody>
      </p:sp>
      <p:sp>
        <p:nvSpPr>
          <p:cNvPr id="6" name="Rectangle 5">
            <a:extLst>
              <a:ext uri="{FF2B5EF4-FFF2-40B4-BE49-F238E27FC236}">
                <a16:creationId xmlns:a16="http://schemas.microsoft.com/office/drawing/2014/main" id="{65407720-6747-F8F5-F3A1-0EA519BE8184}"/>
              </a:ext>
            </a:extLst>
          </p:cNvPr>
          <p:cNvSpPr/>
          <p:nvPr/>
        </p:nvSpPr>
        <p:spPr>
          <a:xfrm>
            <a:off x="689708" y="1714918"/>
            <a:ext cx="2028091" cy="677985"/>
          </a:xfrm>
          <a:prstGeom prst="rect">
            <a:avLst/>
          </a:prstGeom>
          <a:solidFill>
            <a:srgbClr val="3A8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Infrastructure</a:t>
            </a:r>
            <a:endParaRPr lang="en-US"/>
          </a:p>
        </p:txBody>
      </p:sp>
      <p:sp>
        <p:nvSpPr>
          <p:cNvPr id="7" name="Rectangle 6">
            <a:extLst>
              <a:ext uri="{FF2B5EF4-FFF2-40B4-BE49-F238E27FC236}">
                <a16:creationId xmlns:a16="http://schemas.microsoft.com/office/drawing/2014/main" id="{1E1D72CF-C435-B1AA-6C1B-BDBB6C946442}"/>
              </a:ext>
            </a:extLst>
          </p:cNvPr>
          <p:cNvSpPr/>
          <p:nvPr/>
        </p:nvSpPr>
        <p:spPr>
          <a:xfrm>
            <a:off x="689708" y="2702261"/>
            <a:ext cx="2028091" cy="677985"/>
          </a:xfrm>
          <a:prstGeom prst="rect">
            <a:avLst/>
          </a:prstGeom>
          <a:solidFill>
            <a:srgbClr val="3CAE9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Hind Light"/>
              </a:rPr>
              <a:t>Performance</a:t>
            </a:r>
            <a:endParaRPr lang="en-US" dirty="0"/>
          </a:p>
        </p:txBody>
      </p:sp>
      <p:sp>
        <p:nvSpPr>
          <p:cNvPr id="12" name="Rectangle 11">
            <a:extLst>
              <a:ext uri="{FF2B5EF4-FFF2-40B4-BE49-F238E27FC236}">
                <a16:creationId xmlns:a16="http://schemas.microsoft.com/office/drawing/2014/main" id="{68B3C66A-732D-E7F8-5BE2-A9C400659D00}"/>
              </a:ext>
            </a:extLst>
          </p:cNvPr>
          <p:cNvSpPr/>
          <p:nvPr/>
        </p:nvSpPr>
        <p:spPr>
          <a:xfrm>
            <a:off x="689708" y="3689604"/>
            <a:ext cx="2028091" cy="677985"/>
          </a:xfrm>
          <a:prstGeom prst="rect">
            <a:avLst/>
          </a:prstGeom>
          <a:solidFill>
            <a:srgbClr val="EECA4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cs typeface="Hind Light"/>
              </a:rPr>
              <a:t>Security</a:t>
            </a:r>
            <a:endParaRPr lang="en-US">
              <a:solidFill>
                <a:sysClr val="windowText" lastClr="000000"/>
              </a:solidFill>
            </a:endParaRPr>
          </a:p>
        </p:txBody>
      </p:sp>
      <p:sp>
        <p:nvSpPr>
          <p:cNvPr id="13" name="Rectangle 12">
            <a:extLst>
              <a:ext uri="{FF2B5EF4-FFF2-40B4-BE49-F238E27FC236}">
                <a16:creationId xmlns:a16="http://schemas.microsoft.com/office/drawing/2014/main" id="{BAA92037-1D09-E953-20EF-D0A03751C3A8}"/>
              </a:ext>
            </a:extLst>
          </p:cNvPr>
          <p:cNvSpPr/>
          <p:nvPr/>
        </p:nvSpPr>
        <p:spPr>
          <a:xfrm>
            <a:off x="689708" y="4676946"/>
            <a:ext cx="2028091" cy="677985"/>
          </a:xfrm>
          <a:prstGeom prst="rect">
            <a:avLst/>
          </a:prstGeom>
          <a:solidFill>
            <a:srgbClr val="7E2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Market Readiness</a:t>
            </a:r>
            <a:endParaRPr lang="en-US"/>
          </a:p>
        </p:txBody>
      </p:sp>
      <p:sp>
        <p:nvSpPr>
          <p:cNvPr id="8" name="Rectangle 7">
            <a:extLst>
              <a:ext uri="{FF2B5EF4-FFF2-40B4-BE49-F238E27FC236}">
                <a16:creationId xmlns:a16="http://schemas.microsoft.com/office/drawing/2014/main" id="{AEFAF353-2439-29A3-004D-2E0B9A18F92B}"/>
              </a:ext>
            </a:extLst>
          </p:cNvPr>
          <p:cNvSpPr/>
          <p:nvPr/>
        </p:nvSpPr>
        <p:spPr>
          <a:xfrm>
            <a:off x="3650620" y="4389661"/>
            <a:ext cx="2028091" cy="677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cs typeface="Hind Light"/>
              </a:rPr>
              <a:t>Mobile networks</a:t>
            </a:r>
            <a:endParaRPr lang="en-US" dirty="0">
              <a:solidFill>
                <a:sysClr val="windowText" lastClr="000000"/>
              </a:solidFill>
            </a:endParaRPr>
          </a:p>
        </p:txBody>
      </p:sp>
      <p:sp>
        <p:nvSpPr>
          <p:cNvPr id="9" name="Rectangle 8">
            <a:extLst>
              <a:ext uri="{FF2B5EF4-FFF2-40B4-BE49-F238E27FC236}">
                <a16:creationId xmlns:a16="http://schemas.microsoft.com/office/drawing/2014/main" id="{2BB5A1D5-9CA3-AE67-8C84-952A293BE9F1}"/>
              </a:ext>
            </a:extLst>
          </p:cNvPr>
          <p:cNvSpPr/>
          <p:nvPr/>
        </p:nvSpPr>
        <p:spPr>
          <a:xfrm>
            <a:off x="3650619" y="1878055"/>
            <a:ext cx="2028091" cy="677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cs typeface="Hind Light"/>
              </a:rPr>
              <a:t>Fixed networks</a:t>
            </a:r>
            <a:endParaRPr lang="en-US" dirty="0">
              <a:solidFill>
                <a:sysClr val="windowText" lastClr="000000"/>
              </a:solidFill>
            </a:endParaRPr>
          </a:p>
        </p:txBody>
      </p:sp>
      <p:sp>
        <p:nvSpPr>
          <p:cNvPr id="11" name="Rectangle 10">
            <a:extLst>
              <a:ext uri="{FF2B5EF4-FFF2-40B4-BE49-F238E27FC236}">
                <a16:creationId xmlns:a16="http://schemas.microsoft.com/office/drawing/2014/main" id="{9A5D5983-5EF5-4166-0E10-0139C416B01B}"/>
              </a:ext>
            </a:extLst>
          </p:cNvPr>
          <p:cNvSpPr/>
          <p:nvPr/>
        </p:nvSpPr>
        <p:spPr>
          <a:xfrm>
            <a:off x="6415314" y="1405869"/>
            <a:ext cx="5181600" cy="391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cs typeface="Hind Light"/>
              </a:rPr>
              <a:t>Latency</a:t>
            </a:r>
            <a:endParaRPr lang="en-US" sz="1400" dirty="0">
              <a:solidFill>
                <a:sysClr val="windowText" lastClr="000000"/>
              </a:solidFill>
            </a:endParaRPr>
          </a:p>
        </p:txBody>
      </p:sp>
      <p:sp>
        <p:nvSpPr>
          <p:cNvPr id="14" name="Rectangle 13">
            <a:extLst>
              <a:ext uri="{FF2B5EF4-FFF2-40B4-BE49-F238E27FC236}">
                <a16:creationId xmlns:a16="http://schemas.microsoft.com/office/drawing/2014/main" id="{7F21E385-CD76-37B1-75E4-033B84253C18}"/>
              </a:ext>
            </a:extLst>
          </p:cNvPr>
          <p:cNvSpPr/>
          <p:nvPr/>
        </p:nvSpPr>
        <p:spPr>
          <a:xfrm>
            <a:off x="6415314" y="1870327"/>
            <a:ext cx="5181600" cy="391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cs typeface="Hind Light"/>
              </a:rPr>
              <a:t>Upload</a:t>
            </a:r>
            <a:endParaRPr lang="en-US" sz="1400" dirty="0">
              <a:solidFill>
                <a:sysClr val="windowText" lastClr="000000"/>
              </a:solidFill>
            </a:endParaRPr>
          </a:p>
        </p:txBody>
      </p:sp>
      <p:sp>
        <p:nvSpPr>
          <p:cNvPr id="15" name="Rectangle 14">
            <a:extLst>
              <a:ext uri="{FF2B5EF4-FFF2-40B4-BE49-F238E27FC236}">
                <a16:creationId xmlns:a16="http://schemas.microsoft.com/office/drawing/2014/main" id="{5729B51F-EF0D-8600-9833-BCD8B8C58CB3}"/>
              </a:ext>
            </a:extLst>
          </p:cNvPr>
          <p:cNvSpPr/>
          <p:nvPr/>
        </p:nvSpPr>
        <p:spPr>
          <a:xfrm>
            <a:off x="6415314" y="2325043"/>
            <a:ext cx="5181600" cy="391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cs typeface="Hind Light"/>
              </a:rPr>
              <a:t>Download</a:t>
            </a:r>
            <a:endParaRPr lang="en-US" sz="1400" dirty="0">
              <a:solidFill>
                <a:sysClr val="windowText" lastClr="000000"/>
              </a:solidFill>
            </a:endParaRPr>
          </a:p>
        </p:txBody>
      </p:sp>
      <p:sp>
        <p:nvSpPr>
          <p:cNvPr id="16" name="Rectangle 15">
            <a:extLst>
              <a:ext uri="{FF2B5EF4-FFF2-40B4-BE49-F238E27FC236}">
                <a16:creationId xmlns:a16="http://schemas.microsoft.com/office/drawing/2014/main" id="{65E42DA1-8D21-CA2A-CAF1-408EC44B322F}"/>
              </a:ext>
            </a:extLst>
          </p:cNvPr>
          <p:cNvSpPr/>
          <p:nvPr/>
        </p:nvSpPr>
        <p:spPr>
          <a:xfrm>
            <a:off x="6415314" y="2804014"/>
            <a:ext cx="5181600" cy="493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cs typeface="Hind Light"/>
              </a:rPr>
              <a:t>Jitter</a:t>
            </a:r>
            <a:endParaRPr lang="en-US" sz="1400" dirty="0">
              <a:solidFill>
                <a:sysClr val="windowText" lastClr="000000"/>
              </a:solidFill>
            </a:endParaRPr>
          </a:p>
        </p:txBody>
      </p:sp>
      <p:sp>
        <p:nvSpPr>
          <p:cNvPr id="22" name="Rectangle 21">
            <a:extLst>
              <a:ext uri="{FF2B5EF4-FFF2-40B4-BE49-F238E27FC236}">
                <a16:creationId xmlns:a16="http://schemas.microsoft.com/office/drawing/2014/main" id="{EA6BD376-CAE8-DC2C-36C6-FFB35F9800CE}"/>
              </a:ext>
            </a:extLst>
          </p:cNvPr>
          <p:cNvSpPr/>
          <p:nvPr/>
        </p:nvSpPr>
        <p:spPr>
          <a:xfrm>
            <a:off x="6417402" y="3909590"/>
            <a:ext cx="5181600" cy="323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cs typeface="Hind Light"/>
              </a:rPr>
              <a:t>Latency</a:t>
            </a:r>
            <a:endParaRPr lang="en-US" sz="1400" dirty="0">
              <a:solidFill>
                <a:sysClr val="windowText" lastClr="000000"/>
              </a:solidFill>
            </a:endParaRPr>
          </a:p>
        </p:txBody>
      </p:sp>
      <p:sp>
        <p:nvSpPr>
          <p:cNvPr id="23" name="Rectangle 22">
            <a:extLst>
              <a:ext uri="{FF2B5EF4-FFF2-40B4-BE49-F238E27FC236}">
                <a16:creationId xmlns:a16="http://schemas.microsoft.com/office/drawing/2014/main" id="{7CF9C490-27C6-9B79-1459-356FB233D9C8}"/>
              </a:ext>
            </a:extLst>
          </p:cNvPr>
          <p:cNvSpPr/>
          <p:nvPr/>
        </p:nvSpPr>
        <p:spPr>
          <a:xfrm>
            <a:off x="6417402" y="4374048"/>
            <a:ext cx="5181600" cy="323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cs typeface="Hind Light"/>
              </a:rPr>
              <a:t>Upload</a:t>
            </a:r>
            <a:endParaRPr lang="en-US" sz="1400" dirty="0">
              <a:solidFill>
                <a:sysClr val="windowText" lastClr="000000"/>
              </a:solidFill>
            </a:endParaRPr>
          </a:p>
        </p:txBody>
      </p:sp>
      <p:sp>
        <p:nvSpPr>
          <p:cNvPr id="24" name="Rectangle 23">
            <a:extLst>
              <a:ext uri="{FF2B5EF4-FFF2-40B4-BE49-F238E27FC236}">
                <a16:creationId xmlns:a16="http://schemas.microsoft.com/office/drawing/2014/main" id="{7B383D03-AE14-CD42-27F2-0549905F26BB}"/>
              </a:ext>
            </a:extLst>
          </p:cNvPr>
          <p:cNvSpPr/>
          <p:nvPr/>
        </p:nvSpPr>
        <p:spPr>
          <a:xfrm>
            <a:off x="6417402" y="4828765"/>
            <a:ext cx="5181600" cy="323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cs typeface="Hind Light"/>
              </a:rPr>
              <a:t>Download</a:t>
            </a:r>
            <a:endParaRPr lang="en-US" sz="1400" dirty="0">
              <a:solidFill>
                <a:sysClr val="windowText" lastClr="000000"/>
              </a:solidFill>
            </a:endParaRPr>
          </a:p>
        </p:txBody>
      </p:sp>
      <p:sp>
        <p:nvSpPr>
          <p:cNvPr id="25" name="Rectangle 24">
            <a:extLst>
              <a:ext uri="{FF2B5EF4-FFF2-40B4-BE49-F238E27FC236}">
                <a16:creationId xmlns:a16="http://schemas.microsoft.com/office/drawing/2014/main" id="{397D023C-F39C-1FDC-1D78-B7D6108ECA55}"/>
              </a:ext>
            </a:extLst>
          </p:cNvPr>
          <p:cNvSpPr/>
          <p:nvPr/>
        </p:nvSpPr>
        <p:spPr>
          <a:xfrm>
            <a:off x="6417402" y="5316552"/>
            <a:ext cx="5181600" cy="407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cs typeface="Hind Light"/>
              </a:rPr>
              <a:t>Jitter</a:t>
            </a:r>
            <a:endParaRPr lang="en-US" sz="1400" dirty="0">
              <a:solidFill>
                <a:sysClr val="windowText" lastClr="000000"/>
              </a:solidFill>
            </a:endParaRPr>
          </a:p>
        </p:txBody>
      </p:sp>
    </p:spTree>
    <p:extLst>
      <p:ext uri="{BB962C8B-B14F-4D97-AF65-F5344CB8AC3E}">
        <p14:creationId xmlns:p14="http://schemas.microsoft.com/office/powerpoint/2010/main" val="86309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71C8B8-C3DE-0348-D986-1D0B8E1100A6}"/>
              </a:ext>
            </a:extLst>
          </p:cNvPr>
          <p:cNvSpPr>
            <a:spLocks noGrp="1"/>
          </p:cNvSpPr>
          <p:nvPr>
            <p:ph type="sldNum" sz="quarter" idx="11"/>
          </p:nvPr>
        </p:nvSpPr>
        <p:spPr/>
        <p:txBody>
          <a:bodyPr/>
          <a:lstStyle/>
          <a:p>
            <a:fld id="{DBE5F007-28FD-B845-A833-24BC97E499D9}" type="slidenum">
              <a:rPr lang="uk-UA" altLang="en-US" smtClean="0"/>
              <a:pPr/>
              <a:t>16</a:t>
            </a:fld>
            <a:endParaRPr lang="uk-UA" altLang="en-US">
              <a:solidFill>
                <a:schemeClr val="tx1"/>
              </a:solidFill>
            </a:endParaRPr>
          </a:p>
        </p:txBody>
      </p:sp>
      <p:sp>
        <p:nvSpPr>
          <p:cNvPr id="4" name="Title 3">
            <a:extLst>
              <a:ext uri="{FF2B5EF4-FFF2-40B4-BE49-F238E27FC236}">
                <a16:creationId xmlns:a16="http://schemas.microsoft.com/office/drawing/2014/main" id="{D36BC815-9440-DF2F-846A-7683CD624016}"/>
              </a:ext>
            </a:extLst>
          </p:cNvPr>
          <p:cNvSpPr>
            <a:spLocks noGrp="1"/>
          </p:cNvSpPr>
          <p:nvPr>
            <p:ph type="title"/>
          </p:nvPr>
        </p:nvSpPr>
        <p:spPr/>
        <p:txBody>
          <a:bodyPr/>
          <a:lstStyle/>
          <a:p>
            <a:endParaRPr lang="en-US"/>
          </a:p>
        </p:txBody>
      </p:sp>
      <p:pic>
        <p:nvPicPr>
          <p:cNvPr id="3" name="Content Placeholder 5">
            <a:extLst>
              <a:ext uri="{FF2B5EF4-FFF2-40B4-BE49-F238E27FC236}">
                <a16:creationId xmlns:a16="http://schemas.microsoft.com/office/drawing/2014/main" id="{30F10EBE-63E1-3DA6-2D04-B96560D03C72}"/>
              </a:ext>
            </a:extLst>
          </p:cNvPr>
          <p:cNvPicPr>
            <a:picLocks noChangeAspect="1"/>
          </p:cNvPicPr>
          <p:nvPr/>
        </p:nvPicPr>
        <p:blipFill>
          <a:blip r:embed="rId2"/>
          <a:srcRect/>
          <a:stretch/>
        </p:blipFill>
        <p:spPr>
          <a:xfrm>
            <a:off x="73281" y="1894803"/>
            <a:ext cx="12003350" cy="4396457"/>
          </a:xfrm>
          <a:prstGeom prst="rect">
            <a:avLst/>
          </a:prstGeom>
        </p:spPr>
      </p:pic>
      <p:pic>
        <p:nvPicPr>
          <p:cNvPr id="5" name="Picture 4">
            <a:extLst>
              <a:ext uri="{FF2B5EF4-FFF2-40B4-BE49-F238E27FC236}">
                <a16:creationId xmlns:a16="http://schemas.microsoft.com/office/drawing/2014/main" id="{D9BB2BE8-EFB6-1F21-FB04-8D783B2A44C4}"/>
              </a:ext>
            </a:extLst>
          </p:cNvPr>
          <p:cNvPicPr>
            <a:picLocks noChangeAspect="1"/>
          </p:cNvPicPr>
          <p:nvPr/>
        </p:nvPicPr>
        <p:blipFill>
          <a:blip r:embed="rId3"/>
          <a:stretch>
            <a:fillRect/>
          </a:stretch>
        </p:blipFill>
        <p:spPr>
          <a:xfrm>
            <a:off x="114044" y="432836"/>
            <a:ext cx="11928953" cy="772232"/>
          </a:xfrm>
          <a:prstGeom prst="rect">
            <a:avLst/>
          </a:prstGeom>
        </p:spPr>
      </p:pic>
      <p:pic>
        <p:nvPicPr>
          <p:cNvPr id="7" name="Picture 6">
            <a:extLst>
              <a:ext uri="{FF2B5EF4-FFF2-40B4-BE49-F238E27FC236}">
                <a16:creationId xmlns:a16="http://schemas.microsoft.com/office/drawing/2014/main" id="{680A9077-49DE-08B2-D618-D2FF91BE42F2}"/>
              </a:ext>
            </a:extLst>
          </p:cNvPr>
          <p:cNvPicPr>
            <a:picLocks noChangeAspect="1"/>
          </p:cNvPicPr>
          <p:nvPr/>
        </p:nvPicPr>
        <p:blipFill>
          <a:blip r:embed="rId4"/>
          <a:stretch>
            <a:fillRect/>
          </a:stretch>
        </p:blipFill>
        <p:spPr>
          <a:xfrm>
            <a:off x="118271" y="1152679"/>
            <a:ext cx="11928953" cy="772232"/>
          </a:xfrm>
          <a:prstGeom prst="rect">
            <a:avLst/>
          </a:prstGeom>
        </p:spPr>
      </p:pic>
      <p:pic>
        <p:nvPicPr>
          <p:cNvPr id="15" name="Content Placeholder 14" descr="A close up of a computer&#10;&#10;Description automatically generated">
            <a:extLst>
              <a:ext uri="{FF2B5EF4-FFF2-40B4-BE49-F238E27FC236}">
                <a16:creationId xmlns:a16="http://schemas.microsoft.com/office/drawing/2014/main" id="{5A6242E7-1339-35AB-4B59-2391D5ED5685}"/>
              </a:ext>
            </a:extLst>
          </p:cNvPr>
          <p:cNvPicPr>
            <a:picLocks noGrp="1" noChangeAspect="1"/>
          </p:cNvPicPr>
          <p:nvPr>
            <p:ph sz="quarter" idx="12"/>
          </p:nvPr>
        </p:nvPicPr>
        <p:blipFill>
          <a:blip r:embed="rId5"/>
          <a:stretch>
            <a:fillRect/>
          </a:stretch>
        </p:blipFill>
        <p:spPr>
          <a:xfrm>
            <a:off x="853210" y="2105545"/>
            <a:ext cx="10485580" cy="4451350"/>
          </a:xfrm>
        </p:spPr>
      </p:pic>
    </p:spTree>
    <p:extLst>
      <p:ext uri="{BB962C8B-B14F-4D97-AF65-F5344CB8AC3E}">
        <p14:creationId xmlns:p14="http://schemas.microsoft.com/office/powerpoint/2010/main" val="18820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38ED6-9846-0C3E-8230-17DC89B308E3}"/>
              </a:ext>
            </a:extLst>
          </p:cNvPr>
          <p:cNvSpPr>
            <a:spLocks noGrp="1"/>
          </p:cNvSpPr>
          <p:nvPr>
            <p:ph type="sldNum" sz="quarter" idx="11"/>
          </p:nvPr>
        </p:nvSpPr>
        <p:spPr/>
        <p:txBody>
          <a:bodyPr/>
          <a:lstStyle/>
          <a:p>
            <a:fld id="{DBE5F007-28FD-B845-A833-24BC97E499D9}" type="slidenum">
              <a:rPr lang="uk-UA" altLang="en-US" smtClean="0"/>
              <a:pPr/>
              <a:t>17</a:t>
            </a:fld>
            <a:endParaRPr lang="uk-UA" altLang="en-US">
              <a:solidFill>
                <a:schemeClr val="tx1"/>
              </a:solidFill>
            </a:endParaRPr>
          </a:p>
        </p:txBody>
      </p:sp>
      <p:sp>
        <p:nvSpPr>
          <p:cNvPr id="4" name="Title 3">
            <a:extLst>
              <a:ext uri="{FF2B5EF4-FFF2-40B4-BE49-F238E27FC236}">
                <a16:creationId xmlns:a16="http://schemas.microsoft.com/office/drawing/2014/main" id="{D68B1DE5-C71E-78D3-C63B-49F4ACF1550C}"/>
              </a:ext>
            </a:extLst>
          </p:cNvPr>
          <p:cNvSpPr>
            <a:spLocks noGrp="1"/>
          </p:cNvSpPr>
          <p:nvPr>
            <p:ph type="title"/>
          </p:nvPr>
        </p:nvSpPr>
        <p:spPr/>
        <p:txBody>
          <a:bodyPr/>
          <a:lstStyle/>
          <a:p>
            <a:r>
              <a:rPr lang="en-US" dirty="0"/>
              <a:t>The Internet Resiliency Index — Security</a:t>
            </a:r>
          </a:p>
        </p:txBody>
      </p:sp>
      <p:sp>
        <p:nvSpPr>
          <p:cNvPr id="6" name="Rectangle 5">
            <a:extLst>
              <a:ext uri="{FF2B5EF4-FFF2-40B4-BE49-F238E27FC236}">
                <a16:creationId xmlns:a16="http://schemas.microsoft.com/office/drawing/2014/main" id="{65407720-6747-F8F5-F3A1-0EA519BE8184}"/>
              </a:ext>
            </a:extLst>
          </p:cNvPr>
          <p:cNvSpPr/>
          <p:nvPr/>
        </p:nvSpPr>
        <p:spPr>
          <a:xfrm>
            <a:off x="689708" y="1714918"/>
            <a:ext cx="2028091" cy="677985"/>
          </a:xfrm>
          <a:prstGeom prst="rect">
            <a:avLst/>
          </a:prstGeom>
          <a:solidFill>
            <a:srgbClr val="3A8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Infrastructure</a:t>
            </a:r>
            <a:endParaRPr lang="en-US"/>
          </a:p>
        </p:txBody>
      </p:sp>
      <p:sp>
        <p:nvSpPr>
          <p:cNvPr id="7" name="Rectangle 6">
            <a:extLst>
              <a:ext uri="{FF2B5EF4-FFF2-40B4-BE49-F238E27FC236}">
                <a16:creationId xmlns:a16="http://schemas.microsoft.com/office/drawing/2014/main" id="{1E1D72CF-C435-B1AA-6C1B-BDBB6C946442}"/>
              </a:ext>
            </a:extLst>
          </p:cNvPr>
          <p:cNvSpPr/>
          <p:nvPr/>
        </p:nvSpPr>
        <p:spPr>
          <a:xfrm>
            <a:off x="689708" y="2702261"/>
            <a:ext cx="2028091" cy="677985"/>
          </a:xfrm>
          <a:prstGeom prst="rect">
            <a:avLst/>
          </a:prstGeom>
          <a:solidFill>
            <a:srgbClr val="3C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Performance</a:t>
            </a:r>
            <a:endParaRPr lang="en-US"/>
          </a:p>
        </p:txBody>
      </p:sp>
      <p:sp>
        <p:nvSpPr>
          <p:cNvPr id="12" name="Rectangle 11">
            <a:extLst>
              <a:ext uri="{FF2B5EF4-FFF2-40B4-BE49-F238E27FC236}">
                <a16:creationId xmlns:a16="http://schemas.microsoft.com/office/drawing/2014/main" id="{68B3C66A-732D-E7F8-5BE2-A9C400659D00}"/>
              </a:ext>
            </a:extLst>
          </p:cNvPr>
          <p:cNvSpPr/>
          <p:nvPr/>
        </p:nvSpPr>
        <p:spPr>
          <a:xfrm>
            <a:off x="689708" y="3689604"/>
            <a:ext cx="2028091" cy="677985"/>
          </a:xfrm>
          <a:prstGeom prst="rect">
            <a:avLst/>
          </a:prstGeom>
          <a:solidFill>
            <a:srgbClr val="EECA4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cs typeface="Hind Light"/>
              </a:rPr>
              <a:t>Security</a:t>
            </a:r>
            <a:endParaRPr lang="en-US">
              <a:solidFill>
                <a:sysClr val="windowText" lastClr="000000"/>
              </a:solidFill>
            </a:endParaRPr>
          </a:p>
        </p:txBody>
      </p:sp>
      <p:sp>
        <p:nvSpPr>
          <p:cNvPr id="13" name="Rectangle 12">
            <a:extLst>
              <a:ext uri="{FF2B5EF4-FFF2-40B4-BE49-F238E27FC236}">
                <a16:creationId xmlns:a16="http://schemas.microsoft.com/office/drawing/2014/main" id="{BAA92037-1D09-E953-20EF-D0A03751C3A8}"/>
              </a:ext>
            </a:extLst>
          </p:cNvPr>
          <p:cNvSpPr/>
          <p:nvPr/>
        </p:nvSpPr>
        <p:spPr>
          <a:xfrm>
            <a:off x="689708" y="4676946"/>
            <a:ext cx="2028091" cy="677985"/>
          </a:xfrm>
          <a:prstGeom prst="rect">
            <a:avLst/>
          </a:prstGeom>
          <a:solidFill>
            <a:srgbClr val="7E2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Market Readiness</a:t>
            </a:r>
            <a:endParaRPr lang="en-US"/>
          </a:p>
        </p:txBody>
      </p:sp>
      <p:sp>
        <p:nvSpPr>
          <p:cNvPr id="14" name="Rectangle 13">
            <a:extLst>
              <a:ext uri="{FF2B5EF4-FFF2-40B4-BE49-F238E27FC236}">
                <a16:creationId xmlns:a16="http://schemas.microsoft.com/office/drawing/2014/main" id="{158672AE-4712-A9A4-BC4B-FFAA3EED2E75}"/>
              </a:ext>
            </a:extLst>
          </p:cNvPr>
          <p:cNvSpPr/>
          <p:nvPr/>
        </p:nvSpPr>
        <p:spPr>
          <a:xfrm>
            <a:off x="3650621" y="3588004"/>
            <a:ext cx="2028091" cy="677985"/>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cs typeface="Hind Light"/>
              </a:rPr>
              <a:t>Routing hygiene</a:t>
            </a:r>
            <a:endParaRPr lang="en-US">
              <a:solidFill>
                <a:sysClr val="windowText" lastClr="000000"/>
              </a:solidFill>
            </a:endParaRPr>
          </a:p>
        </p:txBody>
      </p:sp>
      <p:sp>
        <p:nvSpPr>
          <p:cNvPr id="15" name="Rectangle 14">
            <a:extLst>
              <a:ext uri="{FF2B5EF4-FFF2-40B4-BE49-F238E27FC236}">
                <a16:creationId xmlns:a16="http://schemas.microsoft.com/office/drawing/2014/main" id="{5722D673-9A38-F588-1AC0-EA396769599D}"/>
              </a:ext>
            </a:extLst>
          </p:cNvPr>
          <p:cNvSpPr/>
          <p:nvPr/>
        </p:nvSpPr>
        <p:spPr>
          <a:xfrm>
            <a:off x="3650621" y="2383318"/>
            <a:ext cx="2028091" cy="677985"/>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cs typeface="Hind Light"/>
              </a:rPr>
              <a:t>DNSSEC</a:t>
            </a:r>
            <a:endParaRPr lang="en-US">
              <a:solidFill>
                <a:sysClr val="windowText" lastClr="000000"/>
              </a:solidFill>
            </a:endParaRPr>
          </a:p>
        </p:txBody>
      </p:sp>
      <p:sp>
        <p:nvSpPr>
          <p:cNvPr id="16" name="Rectangle 15">
            <a:extLst>
              <a:ext uri="{FF2B5EF4-FFF2-40B4-BE49-F238E27FC236}">
                <a16:creationId xmlns:a16="http://schemas.microsoft.com/office/drawing/2014/main" id="{E606B651-719A-70FB-4AF5-DD775472D88F}"/>
              </a:ext>
            </a:extLst>
          </p:cNvPr>
          <p:cNvSpPr/>
          <p:nvPr/>
        </p:nvSpPr>
        <p:spPr>
          <a:xfrm>
            <a:off x="3650621" y="1222177"/>
            <a:ext cx="2028091" cy="677985"/>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cs typeface="Hind Light"/>
              </a:rPr>
              <a:t>Enabling technologies</a:t>
            </a:r>
            <a:endParaRPr lang="en-US" dirty="0">
              <a:solidFill>
                <a:sysClr val="windowText" lastClr="000000"/>
              </a:solidFill>
            </a:endParaRPr>
          </a:p>
        </p:txBody>
      </p:sp>
      <p:sp>
        <p:nvSpPr>
          <p:cNvPr id="17" name="Rectangle 16">
            <a:extLst>
              <a:ext uri="{FF2B5EF4-FFF2-40B4-BE49-F238E27FC236}">
                <a16:creationId xmlns:a16="http://schemas.microsoft.com/office/drawing/2014/main" id="{0BF749BA-AD45-067F-86EC-9EDFEDA89350}"/>
              </a:ext>
            </a:extLst>
          </p:cNvPr>
          <p:cNvSpPr/>
          <p:nvPr/>
        </p:nvSpPr>
        <p:spPr>
          <a:xfrm>
            <a:off x="3650621" y="4952347"/>
            <a:ext cx="2028091" cy="677985"/>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cs typeface="Hind Light"/>
              </a:rPr>
              <a:t>Security Threat</a:t>
            </a:r>
            <a:endParaRPr lang="en-US">
              <a:solidFill>
                <a:sysClr val="windowText" lastClr="000000"/>
              </a:solidFill>
            </a:endParaRPr>
          </a:p>
        </p:txBody>
      </p:sp>
      <p:sp>
        <p:nvSpPr>
          <p:cNvPr id="18" name="Rectangle 17">
            <a:extLst>
              <a:ext uri="{FF2B5EF4-FFF2-40B4-BE49-F238E27FC236}">
                <a16:creationId xmlns:a16="http://schemas.microsoft.com/office/drawing/2014/main" id="{C11250B6-8CED-3BE3-F1C4-0B034A140A45}"/>
              </a:ext>
            </a:extLst>
          </p:cNvPr>
          <p:cNvSpPr/>
          <p:nvPr/>
        </p:nvSpPr>
        <p:spPr>
          <a:xfrm>
            <a:off x="6415314" y="1105245"/>
            <a:ext cx="5181600" cy="391943"/>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Secure web traffic </a:t>
            </a:r>
            <a:r>
              <a:rPr lang="en-US" sz="1400">
                <a:solidFill>
                  <a:sysClr val="windowText" lastClr="000000"/>
                </a:solidFill>
                <a:cs typeface="Hind Light"/>
              </a:rPr>
              <a:t>(Webpage loads using HTTPS. Source Mozilla</a:t>
            </a:r>
            <a:endParaRPr lang="en-US" sz="1400">
              <a:solidFill>
                <a:sysClr val="windowText" lastClr="000000"/>
              </a:solidFill>
            </a:endParaRPr>
          </a:p>
        </p:txBody>
      </p:sp>
      <p:sp>
        <p:nvSpPr>
          <p:cNvPr id="21" name="Rectangle 20">
            <a:extLst>
              <a:ext uri="{FF2B5EF4-FFF2-40B4-BE49-F238E27FC236}">
                <a16:creationId xmlns:a16="http://schemas.microsoft.com/office/drawing/2014/main" id="{3219D8D5-DC11-898F-A851-5CEC58C680FD}"/>
              </a:ext>
            </a:extLst>
          </p:cNvPr>
          <p:cNvSpPr/>
          <p:nvPr/>
        </p:nvSpPr>
        <p:spPr>
          <a:xfrm>
            <a:off x="6415314" y="1569703"/>
            <a:ext cx="5181600" cy="391943"/>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IPv6 adoption. </a:t>
            </a:r>
            <a:r>
              <a:rPr lang="en-US" sz="1400">
                <a:solidFill>
                  <a:sysClr val="windowText" lastClr="000000"/>
                </a:solidFill>
                <a:cs typeface="Hind Light"/>
              </a:rPr>
              <a:t>Source APNIC Labs</a:t>
            </a:r>
            <a:endParaRPr lang="en-US" sz="1400">
              <a:solidFill>
                <a:sysClr val="windowText" lastClr="000000"/>
              </a:solidFill>
            </a:endParaRPr>
          </a:p>
        </p:txBody>
      </p:sp>
      <p:sp>
        <p:nvSpPr>
          <p:cNvPr id="22" name="Rectangle 21">
            <a:extLst>
              <a:ext uri="{FF2B5EF4-FFF2-40B4-BE49-F238E27FC236}">
                <a16:creationId xmlns:a16="http://schemas.microsoft.com/office/drawing/2014/main" id="{EB336864-9ED8-357D-FF60-3C51489A5773}"/>
              </a:ext>
            </a:extLst>
          </p:cNvPr>
          <p:cNvSpPr/>
          <p:nvPr/>
        </p:nvSpPr>
        <p:spPr>
          <a:xfrm>
            <a:off x="6415314" y="2237361"/>
            <a:ext cx="5181600" cy="391944"/>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DNSSEC adoption</a:t>
            </a:r>
            <a:r>
              <a:rPr lang="en-US" sz="1400">
                <a:solidFill>
                  <a:sysClr val="windowText" lastClr="000000"/>
                </a:solidFill>
                <a:cs typeface="Hind Light"/>
              </a:rPr>
              <a:t>, i.e., is ccTLD signed. Source: ICANN</a:t>
            </a:r>
            <a:endParaRPr lang="en-US" sz="1400">
              <a:solidFill>
                <a:sysClr val="windowText" lastClr="000000"/>
              </a:solidFill>
            </a:endParaRPr>
          </a:p>
        </p:txBody>
      </p:sp>
      <p:sp>
        <p:nvSpPr>
          <p:cNvPr id="23" name="Rectangle 22">
            <a:extLst>
              <a:ext uri="{FF2B5EF4-FFF2-40B4-BE49-F238E27FC236}">
                <a16:creationId xmlns:a16="http://schemas.microsoft.com/office/drawing/2014/main" id="{D90CD18B-3C1D-279F-47F5-39D9BEC6F015}"/>
              </a:ext>
            </a:extLst>
          </p:cNvPr>
          <p:cNvSpPr/>
          <p:nvPr/>
        </p:nvSpPr>
        <p:spPr>
          <a:xfrm>
            <a:off x="6415314" y="2716332"/>
            <a:ext cx="5181600" cy="493545"/>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DNSSEC validation</a:t>
            </a:r>
            <a:r>
              <a:rPr lang="en-US" sz="1400">
                <a:solidFill>
                  <a:sysClr val="windowText" lastClr="000000"/>
                </a:solidFill>
                <a:cs typeface="Hind Light"/>
              </a:rPr>
              <a:t>, i.e., Users validating DNSSEC. </a:t>
            </a:r>
          </a:p>
          <a:p>
            <a:pPr algn="ctr"/>
            <a:r>
              <a:rPr lang="en-US" sz="1400">
                <a:solidFill>
                  <a:sysClr val="windowText" lastClr="000000"/>
                </a:solidFill>
                <a:cs typeface="Hind Light"/>
              </a:rPr>
              <a:t>Source: APNIC Labs</a:t>
            </a:r>
            <a:endParaRPr lang="en-US" sz="1400">
              <a:solidFill>
                <a:sysClr val="windowText" lastClr="000000"/>
              </a:solidFill>
            </a:endParaRPr>
          </a:p>
        </p:txBody>
      </p:sp>
      <p:sp>
        <p:nvSpPr>
          <p:cNvPr id="24" name="Rectangle 23">
            <a:extLst>
              <a:ext uri="{FF2B5EF4-FFF2-40B4-BE49-F238E27FC236}">
                <a16:creationId xmlns:a16="http://schemas.microsoft.com/office/drawing/2014/main" id="{CF72E1AC-EFA9-780F-DB06-596A40EEE2F6}"/>
              </a:ext>
            </a:extLst>
          </p:cNvPr>
          <p:cNvSpPr/>
          <p:nvPr/>
        </p:nvSpPr>
        <p:spPr>
          <a:xfrm>
            <a:off x="6415314" y="3456560"/>
            <a:ext cx="5181600" cy="346183"/>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MANRS score.</a:t>
            </a:r>
            <a:r>
              <a:rPr lang="en-US" sz="1400">
                <a:solidFill>
                  <a:sysClr val="windowText" lastClr="000000"/>
                </a:solidFill>
                <a:cs typeface="Hind Light"/>
              </a:rPr>
              <a:t>. Source: MANRS</a:t>
            </a:r>
            <a:endParaRPr lang="en-US" sz="1400">
              <a:solidFill>
                <a:sysClr val="windowText" lastClr="000000"/>
              </a:solidFill>
            </a:endParaRPr>
          </a:p>
        </p:txBody>
      </p:sp>
      <p:sp>
        <p:nvSpPr>
          <p:cNvPr id="25" name="Rectangle 24">
            <a:extLst>
              <a:ext uri="{FF2B5EF4-FFF2-40B4-BE49-F238E27FC236}">
                <a16:creationId xmlns:a16="http://schemas.microsoft.com/office/drawing/2014/main" id="{0465524F-35EB-EF0D-D9FD-D37BA62E2610}"/>
              </a:ext>
            </a:extLst>
          </p:cNvPr>
          <p:cNvSpPr/>
          <p:nvPr/>
        </p:nvSpPr>
        <p:spPr>
          <a:xfrm>
            <a:off x="6415314" y="3877475"/>
            <a:ext cx="5181600" cy="493545"/>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Upstream redundancy</a:t>
            </a:r>
            <a:r>
              <a:rPr lang="en-US" sz="1400">
                <a:solidFill>
                  <a:sysClr val="windowText" lastClr="000000"/>
                </a:solidFill>
                <a:cs typeface="Hind Light"/>
              </a:rPr>
              <a:t> i.e., Avg # of upstream providers. </a:t>
            </a:r>
          </a:p>
          <a:p>
            <a:pPr algn="ctr"/>
            <a:r>
              <a:rPr lang="en-US" sz="1400">
                <a:solidFill>
                  <a:sysClr val="windowText" lastClr="000000"/>
                </a:solidFill>
                <a:cs typeface="Hind Light"/>
              </a:rPr>
              <a:t>Source: CAIDA</a:t>
            </a:r>
            <a:endParaRPr lang="en-US" sz="1400">
              <a:solidFill>
                <a:sysClr val="windowText" lastClr="000000"/>
              </a:solidFill>
            </a:endParaRPr>
          </a:p>
        </p:txBody>
      </p:sp>
      <p:sp>
        <p:nvSpPr>
          <p:cNvPr id="26" name="Rectangle 25">
            <a:extLst>
              <a:ext uri="{FF2B5EF4-FFF2-40B4-BE49-F238E27FC236}">
                <a16:creationId xmlns:a16="http://schemas.microsoft.com/office/drawing/2014/main" id="{6A5EB09E-22C8-C21B-B6FC-C3878B67C4D5}"/>
              </a:ext>
            </a:extLst>
          </p:cNvPr>
          <p:cNvSpPr/>
          <p:nvPr/>
        </p:nvSpPr>
        <p:spPr>
          <a:xfrm>
            <a:off x="6415314" y="4646731"/>
            <a:ext cx="5181600" cy="360697"/>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DDoS Protection.</a:t>
            </a:r>
            <a:r>
              <a:rPr lang="en-US" sz="1400">
                <a:solidFill>
                  <a:sysClr val="windowText" lastClr="000000"/>
                </a:solidFill>
                <a:cs typeface="Hind Light"/>
              </a:rPr>
              <a:t>. Source: </a:t>
            </a:r>
            <a:r>
              <a:rPr lang="en-US" sz="1400" err="1">
                <a:solidFill>
                  <a:sysClr val="windowText" lastClr="000000"/>
                </a:solidFill>
                <a:cs typeface="Hind Light"/>
              </a:rPr>
              <a:t>Cybergreen</a:t>
            </a:r>
            <a:endParaRPr lang="en-US" sz="1400">
              <a:solidFill>
                <a:sysClr val="windowText" lastClr="000000"/>
              </a:solidFill>
            </a:endParaRPr>
          </a:p>
        </p:txBody>
      </p:sp>
      <p:sp>
        <p:nvSpPr>
          <p:cNvPr id="27" name="Rectangle 26">
            <a:extLst>
              <a:ext uri="{FF2B5EF4-FFF2-40B4-BE49-F238E27FC236}">
                <a16:creationId xmlns:a16="http://schemas.microsoft.com/office/drawing/2014/main" id="{5060E69F-D48A-AA53-B35C-63532EA3E37A}"/>
              </a:ext>
            </a:extLst>
          </p:cNvPr>
          <p:cNvSpPr/>
          <p:nvPr/>
        </p:nvSpPr>
        <p:spPr>
          <a:xfrm>
            <a:off x="6415314" y="5067646"/>
            <a:ext cx="5181600" cy="493545"/>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Global cybersecurity</a:t>
            </a:r>
            <a:r>
              <a:rPr lang="en-US" sz="1400">
                <a:solidFill>
                  <a:sysClr val="windowText" lastClr="000000"/>
                </a:solidFill>
                <a:cs typeface="Hind Light"/>
              </a:rPr>
              <a:t> index score. </a:t>
            </a:r>
          </a:p>
          <a:p>
            <a:pPr algn="ctr"/>
            <a:r>
              <a:rPr lang="en-US" sz="1400">
                <a:solidFill>
                  <a:sysClr val="windowText" lastClr="000000"/>
                </a:solidFill>
                <a:cs typeface="Hind Light"/>
              </a:rPr>
              <a:t>Source: ITU</a:t>
            </a:r>
            <a:endParaRPr lang="en-US" sz="1400">
              <a:solidFill>
                <a:sysClr val="windowText" lastClr="000000"/>
              </a:solidFill>
            </a:endParaRPr>
          </a:p>
        </p:txBody>
      </p:sp>
      <p:sp>
        <p:nvSpPr>
          <p:cNvPr id="28" name="Rectangle 27">
            <a:extLst>
              <a:ext uri="{FF2B5EF4-FFF2-40B4-BE49-F238E27FC236}">
                <a16:creationId xmlns:a16="http://schemas.microsoft.com/office/drawing/2014/main" id="{BB662987-2FB0-979D-329A-5210223F03AC}"/>
              </a:ext>
            </a:extLst>
          </p:cNvPr>
          <p:cNvSpPr/>
          <p:nvPr/>
        </p:nvSpPr>
        <p:spPr>
          <a:xfrm>
            <a:off x="6415314" y="5619189"/>
            <a:ext cx="5181600" cy="493545"/>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ysClr val="windowText" lastClr="000000"/>
                </a:solidFill>
                <a:cs typeface="Hind Light"/>
              </a:rPr>
              <a:t>Secure Internet Servers</a:t>
            </a:r>
            <a:endParaRPr lang="en-US" sz="1400">
              <a:solidFill>
                <a:sysClr val="windowText" lastClr="000000"/>
              </a:solidFill>
              <a:cs typeface="Hind Light"/>
            </a:endParaRPr>
          </a:p>
          <a:p>
            <a:pPr algn="ctr"/>
            <a:r>
              <a:rPr lang="en-US" sz="1400">
                <a:solidFill>
                  <a:sysClr val="windowText" lastClr="000000"/>
                </a:solidFill>
                <a:cs typeface="Hind Light"/>
              </a:rPr>
              <a:t>Source: World Bank</a:t>
            </a:r>
            <a:endParaRPr lang="en-US" sz="1400">
              <a:solidFill>
                <a:sysClr val="windowText" lastClr="000000"/>
              </a:solidFill>
            </a:endParaRPr>
          </a:p>
        </p:txBody>
      </p:sp>
    </p:spTree>
    <p:extLst>
      <p:ext uri="{BB962C8B-B14F-4D97-AF65-F5344CB8AC3E}">
        <p14:creationId xmlns:p14="http://schemas.microsoft.com/office/powerpoint/2010/main" val="273515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11FA0D-2170-21E8-F190-A3B32BC1074A}"/>
              </a:ext>
            </a:extLst>
          </p:cNvPr>
          <p:cNvSpPr>
            <a:spLocks noGrp="1"/>
          </p:cNvSpPr>
          <p:nvPr>
            <p:ph type="sldNum" sz="quarter" idx="11"/>
          </p:nvPr>
        </p:nvSpPr>
        <p:spPr/>
        <p:txBody>
          <a:bodyPr/>
          <a:lstStyle/>
          <a:p>
            <a:fld id="{DBE5F007-28FD-B845-A833-24BC97E499D9}" type="slidenum">
              <a:rPr lang="uk-UA" altLang="en-US" smtClean="0"/>
              <a:pPr/>
              <a:t>18</a:t>
            </a:fld>
            <a:endParaRPr lang="uk-UA" altLang="en-US">
              <a:solidFill>
                <a:schemeClr val="tx1"/>
              </a:solidFill>
            </a:endParaRPr>
          </a:p>
        </p:txBody>
      </p:sp>
      <p:pic>
        <p:nvPicPr>
          <p:cNvPr id="6" name="Content Placeholder 5">
            <a:extLst>
              <a:ext uri="{FF2B5EF4-FFF2-40B4-BE49-F238E27FC236}">
                <a16:creationId xmlns:a16="http://schemas.microsoft.com/office/drawing/2014/main" id="{64585E58-8C8E-A039-990F-7D65BF2A9BDB}"/>
              </a:ext>
            </a:extLst>
          </p:cNvPr>
          <p:cNvPicPr>
            <a:picLocks noGrp="1" noChangeAspect="1"/>
          </p:cNvPicPr>
          <p:nvPr>
            <p:ph sz="quarter" idx="12"/>
          </p:nvPr>
        </p:nvPicPr>
        <p:blipFill>
          <a:blip r:embed="rId2"/>
          <a:srcRect/>
          <a:stretch/>
        </p:blipFill>
        <p:spPr>
          <a:xfrm>
            <a:off x="127297" y="1672698"/>
            <a:ext cx="11937406" cy="5036551"/>
          </a:xfrm>
        </p:spPr>
      </p:pic>
      <p:sp>
        <p:nvSpPr>
          <p:cNvPr id="4" name="Title 3">
            <a:extLst>
              <a:ext uri="{FF2B5EF4-FFF2-40B4-BE49-F238E27FC236}">
                <a16:creationId xmlns:a16="http://schemas.microsoft.com/office/drawing/2014/main" id="{DDB15282-2431-FD46-4F0B-6EC54D3EA48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6192C0A-AFE1-E8EA-235D-FDD151058307}"/>
              </a:ext>
            </a:extLst>
          </p:cNvPr>
          <p:cNvPicPr>
            <a:picLocks noChangeAspect="1"/>
          </p:cNvPicPr>
          <p:nvPr/>
        </p:nvPicPr>
        <p:blipFill>
          <a:blip r:embed="rId3"/>
          <a:stretch>
            <a:fillRect/>
          </a:stretch>
        </p:blipFill>
        <p:spPr>
          <a:xfrm>
            <a:off x="131523" y="180623"/>
            <a:ext cx="11928953" cy="772232"/>
          </a:xfrm>
          <a:prstGeom prst="rect">
            <a:avLst/>
          </a:prstGeom>
        </p:spPr>
      </p:pic>
      <p:pic>
        <p:nvPicPr>
          <p:cNvPr id="5" name="Picture 4">
            <a:extLst>
              <a:ext uri="{FF2B5EF4-FFF2-40B4-BE49-F238E27FC236}">
                <a16:creationId xmlns:a16="http://schemas.microsoft.com/office/drawing/2014/main" id="{9120D8E1-531E-37C6-9264-2AE64D0C6DDB}"/>
              </a:ext>
            </a:extLst>
          </p:cNvPr>
          <p:cNvPicPr>
            <a:picLocks noChangeAspect="1"/>
          </p:cNvPicPr>
          <p:nvPr/>
        </p:nvPicPr>
        <p:blipFill>
          <a:blip r:embed="rId4"/>
          <a:stretch>
            <a:fillRect/>
          </a:stretch>
        </p:blipFill>
        <p:spPr>
          <a:xfrm>
            <a:off x="135750" y="900466"/>
            <a:ext cx="11928953" cy="772232"/>
          </a:xfrm>
          <a:prstGeom prst="rect">
            <a:avLst/>
          </a:prstGeom>
        </p:spPr>
      </p:pic>
    </p:spTree>
    <p:extLst>
      <p:ext uri="{BB962C8B-B14F-4D97-AF65-F5344CB8AC3E}">
        <p14:creationId xmlns:p14="http://schemas.microsoft.com/office/powerpoint/2010/main" val="40776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38ED6-9846-0C3E-8230-17DC89B308E3}"/>
              </a:ext>
            </a:extLst>
          </p:cNvPr>
          <p:cNvSpPr>
            <a:spLocks noGrp="1"/>
          </p:cNvSpPr>
          <p:nvPr>
            <p:ph type="sldNum" sz="quarter" idx="11"/>
          </p:nvPr>
        </p:nvSpPr>
        <p:spPr/>
        <p:txBody>
          <a:bodyPr/>
          <a:lstStyle/>
          <a:p>
            <a:fld id="{DBE5F007-28FD-B845-A833-24BC97E499D9}" type="slidenum">
              <a:rPr lang="uk-UA" altLang="en-US" smtClean="0"/>
              <a:pPr/>
              <a:t>19</a:t>
            </a:fld>
            <a:endParaRPr lang="uk-UA" altLang="en-US">
              <a:solidFill>
                <a:schemeClr val="tx1"/>
              </a:solidFill>
            </a:endParaRPr>
          </a:p>
        </p:txBody>
      </p:sp>
      <p:sp>
        <p:nvSpPr>
          <p:cNvPr id="4" name="Title 3">
            <a:extLst>
              <a:ext uri="{FF2B5EF4-FFF2-40B4-BE49-F238E27FC236}">
                <a16:creationId xmlns:a16="http://schemas.microsoft.com/office/drawing/2014/main" id="{D68B1DE5-C71E-78D3-C63B-49F4ACF1550C}"/>
              </a:ext>
            </a:extLst>
          </p:cNvPr>
          <p:cNvSpPr>
            <a:spLocks noGrp="1"/>
          </p:cNvSpPr>
          <p:nvPr>
            <p:ph type="title"/>
          </p:nvPr>
        </p:nvSpPr>
        <p:spPr/>
        <p:txBody>
          <a:bodyPr/>
          <a:lstStyle/>
          <a:p>
            <a:r>
              <a:rPr lang="en-US" dirty="0"/>
              <a:t>The Internet Resiliency Index — Market Readiness</a:t>
            </a:r>
          </a:p>
        </p:txBody>
      </p:sp>
      <p:sp>
        <p:nvSpPr>
          <p:cNvPr id="6" name="Rectangle 5">
            <a:extLst>
              <a:ext uri="{FF2B5EF4-FFF2-40B4-BE49-F238E27FC236}">
                <a16:creationId xmlns:a16="http://schemas.microsoft.com/office/drawing/2014/main" id="{65407720-6747-F8F5-F3A1-0EA519BE8184}"/>
              </a:ext>
            </a:extLst>
          </p:cNvPr>
          <p:cNvSpPr/>
          <p:nvPr/>
        </p:nvSpPr>
        <p:spPr>
          <a:xfrm>
            <a:off x="689708" y="1714918"/>
            <a:ext cx="2028091" cy="677985"/>
          </a:xfrm>
          <a:prstGeom prst="rect">
            <a:avLst/>
          </a:prstGeom>
          <a:solidFill>
            <a:srgbClr val="3A8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Infrastructure</a:t>
            </a:r>
            <a:endParaRPr lang="en-US"/>
          </a:p>
        </p:txBody>
      </p:sp>
      <p:sp>
        <p:nvSpPr>
          <p:cNvPr id="7" name="Rectangle 6">
            <a:extLst>
              <a:ext uri="{FF2B5EF4-FFF2-40B4-BE49-F238E27FC236}">
                <a16:creationId xmlns:a16="http://schemas.microsoft.com/office/drawing/2014/main" id="{1E1D72CF-C435-B1AA-6C1B-BDBB6C946442}"/>
              </a:ext>
            </a:extLst>
          </p:cNvPr>
          <p:cNvSpPr/>
          <p:nvPr/>
        </p:nvSpPr>
        <p:spPr>
          <a:xfrm>
            <a:off x="689708" y="2702261"/>
            <a:ext cx="2028091" cy="677985"/>
          </a:xfrm>
          <a:prstGeom prst="rect">
            <a:avLst/>
          </a:prstGeom>
          <a:solidFill>
            <a:srgbClr val="3C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Performance</a:t>
            </a:r>
            <a:endParaRPr lang="en-US"/>
          </a:p>
        </p:txBody>
      </p:sp>
      <p:sp>
        <p:nvSpPr>
          <p:cNvPr id="12" name="Rectangle 11">
            <a:extLst>
              <a:ext uri="{FF2B5EF4-FFF2-40B4-BE49-F238E27FC236}">
                <a16:creationId xmlns:a16="http://schemas.microsoft.com/office/drawing/2014/main" id="{68B3C66A-732D-E7F8-5BE2-A9C400659D00}"/>
              </a:ext>
            </a:extLst>
          </p:cNvPr>
          <p:cNvSpPr/>
          <p:nvPr/>
        </p:nvSpPr>
        <p:spPr>
          <a:xfrm>
            <a:off x="689708" y="3689604"/>
            <a:ext cx="2028091" cy="677985"/>
          </a:xfrm>
          <a:prstGeom prst="rect">
            <a:avLst/>
          </a:prstGeom>
          <a:solidFill>
            <a:srgbClr val="EECA4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cs typeface="Hind Light"/>
              </a:rPr>
              <a:t>Security</a:t>
            </a:r>
            <a:endParaRPr lang="en-US">
              <a:solidFill>
                <a:sysClr val="windowText" lastClr="000000"/>
              </a:solidFill>
            </a:endParaRPr>
          </a:p>
        </p:txBody>
      </p:sp>
      <p:sp>
        <p:nvSpPr>
          <p:cNvPr id="13" name="Rectangle 12">
            <a:extLst>
              <a:ext uri="{FF2B5EF4-FFF2-40B4-BE49-F238E27FC236}">
                <a16:creationId xmlns:a16="http://schemas.microsoft.com/office/drawing/2014/main" id="{BAA92037-1D09-E953-20EF-D0A03751C3A8}"/>
              </a:ext>
            </a:extLst>
          </p:cNvPr>
          <p:cNvSpPr/>
          <p:nvPr/>
        </p:nvSpPr>
        <p:spPr>
          <a:xfrm>
            <a:off x="689708" y="4676946"/>
            <a:ext cx="2028091" cy="677985"/>
          </a:xfrm>
          <a:prstGeom prst="rect">
            <a:avLst/>
          </a:prstGeom>
          <a:solidFill>
            <a:srgbClr val="7E245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Hind Light"/>
              </a:rPr>
              <a:t>Market Readiness</a:t>
            </a:r>
            <a:endParaRPr lang="en-US"/>
          </a:p>
        </p:txBody>
      </p:sp>
      <p:sp>
        <p:nvSpPr>
          <p:cNvPr id="8" name="Rectangle 7">
            <a:extLst>
              <a:ext uri="{FF2B5EF4-FFF2-40B4-BE49-F238E27FC236}">
                <a16:creationId xmlns:a16="http://schemas.microsoft.com/office/drawing/2014/main" id="{06664E4E-A0DE-B9FC-430A-6EF94D2CECCC}"/>
              </a:ext>
            </a:extLst>
          </p:cNvPr>
          <p:cNvSpPr/>
          <p:nvPr/>
        </p:nvSpPr>
        <p:spPr>
          <a:xfrm>
            <a:off x="3613043" y="4330932"/>
            <a:ext cx="2028091" cy="6779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Hind Light"/>
              </a:rPr>
              <a:t>Traffic Localization</a:t>
            </a:r>
            <a:endParaRPr lang="en-US" dirty="0">
              <a:solidFill>
                <a:schemeClr val="bg1"/>
              </a:solidFill>
            </a:endParaRPr>
          </a:p>
        </p:txBody>
      </p:sp>
      <p:sp>
        <p:nvSpPr>
          <p:cNvPr id="9" name="Rectangle 8">
            <a:extLst>
              <a:ext uri="{FF2B5EF4-FFF2-40B4-BE49-F238E27FC236}">
                <a16:creationId xmlns:a16="http://schemas.microsoft.com/office/drawing/2014/main" id="{2B436306-3294-CE35-875F-DE6685CF6F6A}"/>
              </a:ext>
            </a:extLst>
          </p:cNvPr>
          <p:cNvSpPr/>
          <p:nvPr/>
        </p:nvSpPr>
        <p:spPr>
          <a:xfrm>
            <a:off x="3613043" y="1985493"/>
            <a:ext cx="2028091" cy="6779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Hind Light"/>
              </a:rPr>
              <a:t>Market structure</a:t>
            </a:r>
            <a:endParaRPr lang="en-US" dirty="0">
              <a:solidFill>
                <a:schemeClr val="bg1"/>
              </a:solidFill>
            </a:endParaRPr>
          </a:p>
        </p:txBody>
      </p:sp>
      <p:sp>
        <p:nvSpPr>
          <p:cNvPr id="11" name="Rectangle 10">
            <a:extLst>
              <a:ext uri="{FF2B5EF4-FFF2-40B4-BE49-F238E27FC236}">
                <a16:creationId xmlns:a16="http://schemas.microsoft.com/office/drawing/2014/main" id="{FDC0EE41-D9AC-7064-B0AF-434D4284F3C4}"/>
              </a:ext>
            </a:extLst>
          </p:cNvPr>
          <p:cNvSpPr/>
          <p:nvPr/>
        </p:nvSpPr>
        <p:spPr>
          <a:xfrm>
            <a:off x="6377736" y="1616088"/>
            <a:ext cx="5181600" cy="391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Hind Light"/>
              </a:rPr>
              <a:t>Affordability</a:t>
            </a:r>
            <a:endParaRPr lang="en-US" sz="1400" dirty="0">
              <a:solidFill>
                <a:schemeClr val="bg1"/>
              </a:solidFill>
            </a:endParaRPr>
          </a:p>
        </p:txBody>
      </p:sp>
      <p:sp>
        <p:nvSpPr>
          <p:cNvPr id="14" name="Rectangle 13">
            <a:extLst>
              <a:ext uri="{FF2B5EF4-FFF2-40B4-BE49-F238E27FC236}">
                <a16:creationId xmlns:a16="http://schemas.microsoft.com/office/drawing/2014/main" id="{0C6D3268-069A-AF1F-1163-B84E25F5807A}"/>
              </a:ext>
            </a:extLst>
          </p:cNvPr>
          <p:cNvSpPr/>
          <p:nvPr/>
        </p:nvSpPr>
        <p:spPr>
          <a:xfrm>
            <a:off x="6377736" y="2080546"/>
            <a:ext cx="5181600" cy="391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Hind Light"/>
              </a:rPr>
              <a:t>Market concentration</a:t>
            </a:r>
            <a:endParaRPr lang="en-US" sz="1400" dirty="0">
              <a:solidFill>
                <a:schemeClr val="bg1"/>
              </a:solidFill>
            </a:endParaRPr>
          </a:p>
        </p:txBody>
      </p:sp>
      <p:sp>
        <p:nvSpPr>
          <p:cNvPr id="15" name="Rectangle 14">
            <a:extLst>
              <a:ext uri="{FF2B5EF4-FFF2-40B4-BE49-F238E27FC236}">
                <a16:creationId xmlns:a16="http://schemas.microsoft.com/office/drawing/2014/main" id="{0474A676-9D27-4EC1-1FE5-06FDF65CCAC5}"/>
              </a:ext>
            </a:extLst>
          </p:cNvPr>
          <p:cNvSpPr/>
          <p:nvPr/>
        </p:nvSpPr>
        <p:spPr>
          <a:xfrm>
            <a:off x="6377736" y="2560550"/>
            <a:ext cx="5181600" cy="391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Hind Light"/>
              </a:rPr>
              <a:t>AS Hegemony</a:t>
            </a:r>
            <a:endParaRPr lang="en-US" sz="1400" dirty="0">
              <a:solidFill>
                <a:schemeClr val="bg1"/>
              </a:solidFill>
            </a:endParaRPr>
          </a:p>
        </p:txBody>
      </p:sp>
      <p:sp>
        <p:nvSpPr>
          <p:cNvPr id="17" name="Rectangle 16">
            <a:extLst>
              <a:ext uri="{FF2B5EF4-FFF2-40B4-BE49-F238E27FC236}">
                <a16:creationId xmlns:a16="http://schemas.microsoft.com/office/drawing/2014/main" id="{CE4E2F6C-D9B6-FFBC-3D79-8C85A6ECC81A}"/>
              </a:ext>
            </a:extLst>
          </p:cNvPr>
          <p:cNvSpPr/>
          <p:nvPr/>
        </p:nvSpPr>
        <p:spPr>
          <a:xfrm>
            <a:off x="6377736" y="4101478"/>
            <a:ext cx="5181600" cy="34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Hind Light"/>
              </a:rPr>
              <a:t>Peering efficiency</a:t>
            </a:r>
            <a:endParaRPr lang="en-US" sz="1400" dirty="0">
              <a:solidFill>
                <a:schemeClr val="bg1"/>
              </a:solidFill>
            </a:endParaRPr>
          </a:p>
        </p:txBody>
      </p:sp>
      <p:sp>
        <p:nvSpPr>
          <p:cNvPr id="18" name="Rectangle 17">
            <a:extLst>
              <a:ext uri="{FF2B5EF4-FFF2-40B4-BE49-F238E27FC236}">
                <a16:creationId xmlns:a16="http://schemas.microsoft.com/office/drawing/2014/main" id="{AE6DB264-9796-FA22-FCFE-349AC065E474}"/>
              </a:ext>
            </a:extLst>
          </p:cNvPr>
          <p:cNvSpPr/>
          <p:nvPr/>
        </p:nvSpPr>
        <p:spPr>
          <a:xfrm>
            <a:off x="6377736" y="4522393"/>
            <a:ext cx="5181600" cy="32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Hind Light"/>
              </a:rPr>
              <a:t>Domain count</a:t>
            </a:r>
            <a:endParaRPr lang="en-US" sz="1400" dirty="0">
              <a:solidFill>
                <a:schemeClr val="bg1"/>
              </a:solidFill>
            </a:endParaRPr>
          </a:p>
        </p:txBody>
      </p:sp>
      <p:sp>
        <p:nvSpPr>
          <p:cNvPr id="19" name="Rectangle 18">
            <a:extLst>
              <a:ext uri="{FF2B5EF4-FFF2-40B4-BE49-F238E27FC236}">
                <a16:creationId xmlns:a16="http://schemas.microsoft.com/office/drawing/2014/main" id="{4654FBEE-31DB-3B93-F967-96F11537A2F4}"/>
              </a:ext>
            </a:extLst>
          </p:cNvPr>
          <p:cNvSpPr/>
          <p:nvPr/>
        </p:nvSpPr>
        <p:spPr>
          <a:xfrm>
            <a:off x="6377736" y="4943697"/>
            <a:ext cx="5181600" cy="360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Hind Light"/>
              </a:rPr>
              <a:t>E-Government Development Index </a:t>
            </a:r>
            <a:endParaRPr lang="en-US" sz="1400" dirty="0">
              <a:solidFill>
                <a:schemeClr val="bg1"/>
              </a:solidFill>
            </a:endParaRPr>
          </a:p>
        </p:txBody>
      </p:sp>
    </p:spTree>
    <p:extLst>
      <p:ext uri="{BB962C8B-B14F-4D97-AF65-F5344CB8AC3E}">
        <p14:creationId xmlns:p14="http://schemas.microsoft.com/office/powerpoint/2010/main" val="335018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35625FD-3FBF-B4AA-E51C-F5C2F9BE2831}"/>
              </a:ext>
            </a:extLst>
          </p:cNvPr>
          <p:cNvSpPr>
            <a:spLocks noGrp="1"/>
          </p:cNvSpPr>
          <p:nvPr>
            <p:ph type="subTitle" idx="1"/>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24091A99-EF2F-CF99-ED03-3E20C61A517D}"/>
              </a:ext>
            </a:extLst>
          </p:cNvPr>
          <p:cNvPicPr>
            <a:picLocks noChangeAspect="1"/>
          </p:cNvPicPr>
          <p:nvPr/>
        </p:nvPicPr>
        <p:blipFill>
          <a:blip r:embed="rId4"/>
          <a:stretch>
            <a:fillRect/>
          </a:stretch>
        </p:blipFill>
        <p:spPr>
          <a:xfrm>
            <a:off x="5831457" y="-243903"/>
            <a:ext cx="8465387" cy="7345806"/>
          </a:xfrm>
          <a:prstGeom prst="rect">
            <a:avLst/>
          </a:prstGeom>
        </p:spPr>
      </p:pic>
      <p:sp>
        <p:nvSpPr>
          <p:cNvPr id="7" name="TextBox 2">
            <a:extLst>
              <a:ext uri="{FF2B5EF4-FFF2-40B4-BE49-F238E27FC236}">
                <a16:creationId xmlns:a16="http://schemas.microsoft.com/office/drawing/2014/main" id="{19A76436-7A95-4165-FF0C-0DC88F58A5DF}"/>
              </a:ext>
            </a:extLst>
          </p:cNvPr>
          <p:cNvSpPr txBox="1"/>
          <p:nvPr/>
        </p:nvSpPr>
        <p:spPr>
          <a:xfrm>
            <a:off x="575388" y="912229"/>
            <a:ext cx="5558168" cy="578619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ct val="0"/>
              </a:spcBef>
              <a:spcAft>
                <a:spcPct val="0"/>
              </a:spcAft>
              <a:buFont typeface="Arial,Sans-Serif"/>
              <a:buChar char="•"/>
            </a:pPr>
            <a:endParaRPr lang="en-US" dirty="0">
              <a:solidFill>
                <a:srgbClr val="0C1C2C"/>
              </a:solidFill>
              <a:latin typeface="Hind Light"/>
              <a:cs typeface="Hind Light"/>
            </a:endParaRPr>
          </a:p>
          <a:p>
            <a:pPr>
              <a:spcBef>
                <a:spcPct val="0"/>
              </a:spcBef>
              <a:spcAft>
                <a:spcPct val="0"/>
              </a:spcAft>
            </a:pPr>
            <a:r>
              <a:rPr lang="en-US" sz="2800" dirty="0">
                <a:solidFill>
                  <a:srgbClr val="0C1C2C"/>
                </a:solidFill>
                <a:latin typeface="Hind Light"/>
                <a:cs typeface="Hind Light"/>
              </a:rPr>
              <a:t>Internet Society Pulse </a:t>
            </a:r>
          </a:p>
          <a:p>
            <a:pPr>
              <a:spcBef>
                <a:spcPct val="0"/>
              </a:spcBef>
              <a:spcAft>
                <a:spcPct val="0"/>
              </a:spcAft>
            </a:pPr>
            <a:endParaRPr lang="en-US" dirty="0">
              <a:solidFill>
                <a:srgbClr val="0C1C2C"/>
              </a:solidFill>
              <a:latin typeface="Hind Light"/>
              <a:cs typeface="Hind Light"/>
            </a:endParaRPr>
          </a:p>
          <a:p>
            <a:pPr marL="285750" indent="-285750">
              <a:spcBef>
                <a:spcPct val="0"/>
              </a:spcBef>
              <a:spcAft>
                <a:spcPct val="0"/>
              </a:spcAft>
              <a:buFont typeface="Arial,Sans-Serif"/>
              <a:buChar char="•"/>
            </a:pPr>
            <a:r>
              <a:rPr lang="en-US" dirty="0">
                <a:solidFill>
                  <a:srgbClr val="0C1C2C"/>
                </a:solidFill>
                <a:latin typeface="Hind Light"/>
                <a:cs typeface="Hind Light"/>
              </a:rPr>
              <a:t>Launched December 2020.</a:t>
            </a:r>
          </a:p>
          <a:p>
            <a:pPr>
              <a:spcBef>
                <a:spcPct val="0"/>
              </a:spcBef>
              <a:spcAft>
                <a:spcPct val="0"/>
              </a:spcAft>
            </a:pPr>
            <a:endParaRPr lang="en-US" dirty="0">
              <a:solidFill>
                <a:srgbClr val="0C1C2C"/>
              </a:solidFill>
              <a:latin typeface="Hind Light"/>
              <a:cs typeface="Hind Light"/>
            </a:endParaRPr>
          </a:p>
          <a:p>
            <a:pPr marL="285750" indent="-285750">
              <a:spcBef>
                <a:spcPct val="0"/>
              </a:spcBef>
              <a:spcAft>
                <a:spcPct val="0"/>
              </a:spcAft>
              <a:buFont typeface="Arial,Sans-Serif"/>
              <a:buChar char="•"/>
            </a:pPr>
            <a:r>
              <a:rPr lang="en-US" dirty="0">
                <a:solidFill>
                  <a:srgbClr val="0C1C2C"/>
                </a:solidFill>
                <a:latin typeface="Hind Light"/>
                <a:cs typeface="Hind Light"/>
              </a:rPr>
              <a:t>We curate Internet measurement data from trusted sources to help everyone gain deeper, data-driven insight into the Internet.</a:t>
            </a:r>
            <a:br>
              <a:rPr lang="en-US" dirty="0">
                <a:solidFill>
                  <a:srgbClr val="0C1C2C"/>
                </a:solidFill>
                <a:latin typeface="Hind Light"/>
                <a:cs typeface="Hind Light"/>
              </a:rPr>
            </a:br>
            <a:endParaRPr lang="en-US" dirty="0">
              <a:solidFill>
                <a:srgbClr val="0C1C2C"/>
              </a:solidFill>
              <a:latin typeface="Hind Light"/>
              <a:cs typeface="Hind Light"/>
            </a:endParaRPr>
          </a:p>
          <a:p>
            <a:pPr>
              <a:spcBef>
                <a:spcPct val="0"/>
              </a:spcBef>
              <a:spcAft>
                <a:spcPct val="0"/>
              </a:spcAft>
            </a:pPr>
            <a:r>
              <a:rPr lang="en-US" b="1" dirty="0">
                <a:solidFill>
                  <a:srgbClr val="0C1C2C"/>
                </a:solidFill>
                <a:latin typeface="Hind Light"/>
                <a:cs typeface="Hind Light"/>
              </a:rPr>
              <a:t>Trusted data from multiple sources: </a:t>
            </a:r>
            <a:br>
              <a:rPr lang="en-US" b="1" dirty="0">
                <a:solidFill>
                  <a:srgbClr val="0C1C2C"/>
                </a:solidFill>
                <a:latin typeface="Hind Light"/>
                <a:cs typeface="Hind Light"/>
              </a:rPr>
            </a:br>
            <a:endParaRPr lang="en-US" dirty="0">
              <a:solidFill>
                <a:srgbClr val="0C1C2C"/>
              </a:solidFill>
              <a:latin typeface="Hind Light"/>
              <a:cs typeface="Hind Light"/>
            </a:endParaRPr>
          </a:p>
          <a:p>
            <a:pPr marL="285750" indent="-285750">
              <a:spcBef>
                <a:spcPct val="0"/>
              </a:spcBef>
              <a:spcAft>
                <a:spcPct val="0"/>
              </a:spcAft>
              <a:buFont typeface="Arial,Sans-Serif"/>
              <a:buChar char="•"/>
            </a:pPr>
            <a:r>
              <a:rPr lang="en-US" b="1" dirty="0">
                <a:solidFill>
                  <a:srgbClr val="0C1C2C"/>
                </a:solidFill>
                <a:latin typeface="Hind Light"/>
                <a:cs typeface="Hind Light"/>
              </a:rPr>
              <a:t>Benefit</a:t>
            </a:r>
            <a:r>
              <a:rPr lang="en-US" dirty="0">
                <a:solidFill>
                  <a:srgbClr val="0C1C2C"/>
                </a:solidFill>
                <a:latin typeface="Hind Light"/>
                <a:cs typeface="Hind Light"/>
              </a:rPr>
              <a:t>: Helps to assess whether efforts to ensure that the Internet remains open, globally connected, secure, and trustworthy are working.</a:t>
            </a:r>
          </a:p>
          <a:p>
            <a:pPr>
              <a:spcBef>
                <a:spcPct val="0"/>
              </a:spcBef>
              <a:spcAft>
                <a:spcPct val="0"/>
              </a:spcAft>
            </a:pPr>
            <a:endParaRPr lang="en-US" dirty="0">
              <a:solidFill>
                <a:srgbClr val="0C1C2C"/>
              </a:solidFill>
              <a:latin typeface="Hind Light"/>
              <a:cs typeface="Hind Light"/>
            </a:endParaRPr>
          </a:p>
          <a:p>
            <a:pPr marL="285750" indent="-285750">
              <a:spcBef>
                <a:spcPct val="0"/>
              </a:spcBef>
              <a:spcAft>
                <a:spcPct val="0"/>
              </a:spcAft>
              <a:buFont typeface="Arial,Sans-Serif"/>
              <a:buChar char="•"/>
            </a:pPr>
            <a:r>
              <a:rPr lang="en-US" b="1" dirty="0">
                <a:solidFill>
                  <a:srgbClr val="0C1C2C"/>
                </a:solidFill>
                <a:latin typeface="Hind Light"/>
                <a:cs typeface="Hind Light"/>
              </a:rPr>
              <a:t>Benefit: </a:t>
            </a:r>
            <a:r>
              <a:rPr lang="en-US" dirty="0">
                <a:solidFill>
                  <a:srgbClr val="0C1C2C"/>
                </a:solidFill>
                <a:latin typeface="Hind Light"/>
                <a:cs typeface="Hind Light"/>
              </a:rPr>
              <a:t>Allows policymakers, researchers, journalists, network operators, civil society groups, and others to better understand the health, availability, and evolution of the Internet.</a:t>
            </a:r>
            <a:endParaRPr lang="en-US" dirty="0"/>
          </a:p>
          <a:p>
            <a:pPr algn="l"/>
            <a:endParaRPr lang="en-US" dirty="0">
              <a:ea typeface="Calibri"/>
              <a:cs typeface="Calibri"/>
            </a:endParaRPr>
          </a:p>
        </p:txBody>
      </p:sp>
      <p:sp>
        <p:nvSpPr>
          <p:cNvPr id="8" name="TextBox 4">
            <a:extLst>
              <a:ext uri="{FF2B5EF4-FFF2-40B4-BE49-F238E27FC236}">
                <a16:creationId xmlns:a16="http://schemas.microsoft.com/office/drawing/2014/main" id="{E68EFB47-C5BC-5041-C510-3F53C3B76EA8}"/>
              </a:ext>
            </a:extLst>
          </p:cNvPr>
          <p:cNvSpPr txBox="1"/>
          <p:nvPr/>
        </p:nvSpPr>
        <p:spPr>
          <a:xfrm>
            <a:off x="6320287" y="6047117"/>
            <a:ext cx="4698520"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a:solidFill>
                  <a:schemeClr val="bg1"/>
                </a:solidFill>
                <a:latin typeface="Hind Regular"/>
              </a:rPr>
              <a:t>pulse.internetsociety.org​</a:t>
            </a:r>
            <a:endParaRPr lang="en-US" sz="3000">
              <a:solidFill>
                <a:schemeClr val="bg1"/>
              </a:solidFill>
              <a:latin typeface="Hind Regular"/>
              <a:cs typeface="Hind Regular"/>
            </a:endParaRPr>
          </a:p>
        </p:txBody>
      </p:sp>
    </p:spTree>
    <p:extLst>
      <p:ext uri="{BB962C8B-B14F-4D97-AF65-F5344CB8AC3E}">
        <p14:creationId xmlns:p14="http://schemas.microsoft.com/office/powerpoint/2010/main" val="265177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D6A2E7-2BD3-ACD7-2B97-427F86DF4190}"/>
              </a:ext>
            </a:extLst>
          </p:cNvPr>
          <p:cNvSpPr>
            <a:spLocks noGrp="1"/>
          </p:cNvSpPr>
          <p:nvPr>
            <p:ph type="sldNum" sz="quarter" idx="11"/>
          </p:nvPr>
        </p:nvSpPr>
        <p:spPr/>
        <p:txBody>
          <a:bodyPr/>
          <a:lstStyle/>
          <a:p>
            <a:fld id="{DBE5F007-28FD-B845-A833-24BC97E499D9}" type="slidenum">
              <a:rPr lang="uk-UA" altLang="en-US" smtClean="0"/>
              <a:pPr/>
              <a:t>20</a:t>
            </a:fld>
            <a:endParaRPr lang="uk-UA" altLang="en-US">
              <a:solidFill>
                <a:schemeClr val="tx1"/>
              </a:solidFill>
            </a:endParaRPr>
          </a:p>
        </p:txBody>
      </p:sp>
      <p:pic>
        <p:nvPicPr>
          <p:cNvPr id="6" name="Content Placeholder 5">
            <a:extLst>
              <a:ext uri="{FF2B5EF4-FFF2-40B4-BE49-F238E27FC236}">
                <a16:creationId xmlns:a16="http://schemas.microsoft.com/office/drawing/2014/main" id="{70B39017-485E-B94B-48F8-7CDBA4C8AD30}"/>
              </a:ext>
            </a:extLst>
          </p:cNvPr>
          <p:cNvPicPr>
            <a:picLocks noGrp="1" noChangeAspect="1"/>
          </p:cNvPicPr>
          <p:nvPr>
            <p:ph sz="quarter" idx="12"/>
          </p:nvPr>
        </p:nvPicPr>
        <p:blipFill>
          <a:blip r:embed="rId2"/>
          <a:srcRect/>
          <a:stretch/>
        </p:blipFill>
        <p:spPr>
          <a:xfrm>
            <a:off x="127296" y="2145171"/>
            <a:ext cx="11928953" cy="3960060"/>
          </a:xfrm>
        </p:spPr>
      </p:pic>
      <p:sp>
        <p:nvSpPr>
          <p:cNvPr id="4" name="Title 3">
            <a:extLst>
              <a:ext uri="{FF2B5EF4-FFF2-40B4-BE49-F238E27FC236}">
                <a16:creationId xmlns:a16="http://schemas.microsoft.com/office/drawing/2014/main" id="{0B41B8CE-DBBA-0792-61D1-2E436A53BD6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CFDA16A-28F9-81C9-C1E4-679B63B924D8}"/>
              </a:ext>
            </a:extLst>
          </p:cNvPr>
          <p:cNvPicPr>
            <a:picLocks noChangeAspect="1"/>
          </p:cNvPicPr>
          <p:nvPr/>
        </p:nvPicPr>
        <p:blipFill>
          <a:blip r:embed="rId3"/>
          <a:stretch>
            <a:fillRect/>
          </a:stretch>
        </p:blipFill>
        <p:spPr>
          <a:xfrm>
            <a:off x="127296" y="653095"/>
            <a:ext cx="11928953" cy="772232"/>
          </a:xfrm>
          <a:prstGeom prst="rect">
            <a:avLst/>
          </a:prstGeom>
        </p:spPr>
      </p:pic>
      <p:pic>
        <p:nvPicPr>
          <p:cNvPr id="5" name="Picture 4">
            <a:extLst>
              <a:ext uri="{FF2B5EF4-FFF2-40B4-BE49-F238E27FC236}">
                <a16:creationId xmlns:a16="http://schemas.microsoft.com/office/drawing/2014/main" id="{51065CB6-F471-66D6-0874-78640A03A690}"/>
              </a:ext>
            </a:extLst>
          </p:cNvPr>
          <p:cNvPicPr>
            <a:picLocks noChangeAspect="1"/>
          </p:cNvPicPr>
          <p:nvPr/>
        </p:nvPicPr>
        <p:blipFill>
          <a:blip r:embed="rId4"/>
          <a:stretch>
            <a:fillRect/>
          </a:stretch>
        </p:blipFill>
        <p:spPr>
          <a:xfrm>
            <a:off x="131523" y="1372938"/>
            <a:ext cx="11928953" cy="772232"/>
          </a:xfrm>
          <a:prstGeom prst="rect">
            <a:avLst/>
          </a:prstGeom>
        </p:spPr>
      </p:pic>
    </p:spTree>
    <p:extLst>
      <p:ext uri="{BB962C8B-B14F-4D97-AF65-F5344CB8AC3E}">
        <p14:creationId xmlns:p14="http://schemas.microsoft.com/office/powerpoint/2010/main" val="11866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35625FD-3FBF-B4AA-E51C-F5C2F9BE2831}"/>
              </a:ext>
            </a:extLst>
          </p:cNvPr>
          <p:cNvSpPr>
            <a:spLocks noGrp="1"/>
          </p:cNvSpPr>
          <p:nvPr>
            <p:ph type="subTitle" idx="1"/>
          </p:nvPr>
        </p:nvSpPr>
        <p:spPr>
          <a:xfrm>
            <a:off x="539999" y="4279119"/>
            <a:ext cx="6161425" cy="744819"/>
          </a:xfrm>
        </p:spPr>
        <p:txBody>
          <a:bodyPr/>
          <a:lstStyle/>
          <a:p>
            <a:r>
              <a:rPr lang="en-US" sz="4000" dirty="0"/>
              <a:t>Historical Data</a:t>
            </a:r>
          </a:p>
        </p:txBody>
      </p:sp>
      <p:sp>
        <p:nvSpPr>
          <p:cNvPr id="8" name="TextBox 4">
            <a:extLst>
              <a:ext uri="{FF2B5EF4-FFF2-40B4-BE49-F238E27FC236}">
                <a16:creationId xmlns:a16="http://schemas.microsoft.com/office/drawing/2014/main" id="{E68EFB47-C5BC-5041-C510-3F53C3B76EA8}"/>
              </a:ext>
            </a:extLst>
          </p:cNvPr>
          <p:cNvSpPr txBox="1"/>
          <p:nvPr/>
        </p:nvSpPr>
        <p:spPr>
          <a:xfrm>
            <a:off x="6320287" y="6047117"/>
            <a:ext cx="4698520"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a:solidFill>
                  <a:schemeClr val="bg1"/>
                </a:solidFill>
                <a:latin typeface="Hind Regular"/>
              </a:rPr>
              <a:t>pulse.internetsociety.org​</a:t>
            </a:r>
            <a:endParaRPr lang="en-US" sz="3000">
              <a:solidFill>
                <a:schemeClr val="bg1"/>
              </a:solidFill>
              <a:latin typeface="Hind Regular"/>
              <a:cs typeface="Hind Regular"/>
            </a:endParaRPr>
          </a:p>
        </p:txBody>
      </p:sp>
    </p:spTree>
    <p:extLst>
      <p:ext uri="{BB962C8B-B14F-4D97-AF65-F5344CB8AC3E}">
        <p14:creationId xmlns:p14="http://schemas.microsoft.com/office/powerpoint/2010/main" val="237389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63E9CB-7851-C8EB-2742-65D6A334BF5E}"/>
              </a:ext>
            </a:extLst>
          </p:cNvPr>
          <p:cNvSpPr>
            <a:spLocks noGrp="1"/>
          </p:cNvSpPr>
          <p:nvPr>
            <p:ph type="sldNum" sz="quarter" idx="11"/>
          </p:nvPr>
        </p:nvSpPr>
        <p:spPr/>
        <p:txBody>
          <a:bodyPr/>
          <a:lstStyle/>
          <a:p>
            <a:fld id="{DBE5F007-28FD-B845-A833-24BC97E499D9}" type="slidenum">
              <a:rPr lang="uk-UA" altLang="en-US" smtClean="0"/>
              <a:pPr/>
              <a:t>22</a:t>
            </a:fld>
            <a:endParaRPr lang="uk-UA" altLang="en-US">
              <a:solidFill>
                <a:schemeClr val="tx1"/>
              </a:solidFill>
            </a:endParaRPr>
          </a:p>
        </p:txBody>
      </p:sp>
      <p:pic>
        <p:nvPicPr>
          <p:cNvPr id="6" name="Content Placeholder 5" descr="A graph with a line&#10;&#10;Description automatically generated">
            <a:extLst>
              <a:ext uri="{FF2B5EF4-FFF2-40B4-BE49-F238E27FC236}">
                <a16:creationId xmlns:a16="http://schemas.microsoft.com/office/drawing/2014/main" id="{85402AFC-2050-6D0F-6A0D-7E030A4C17EE}"/>
              </a:ext>
            </a:extLst>
          </p:cNvPr>
          <p:cNvPicPr>
            <a:picLocks noGrp="1" noChangeAspect="1"/>
          </p:cNvPicPr>
          <p:nvPr>
            <p:ph sz="quarter" idx="12"/>
          </p:nvPr>
        </p:nvPicPr>
        <p:blipFill>
          <a:blip r:embed="rId2"/>
          <a:stretch>
            <a:fillRect/>
          </a:stretch>
        </p:blipFill>
        <p:spPr>
          <a:xfrm>
            <a:off x="808382" y="98226"/>
            <a:ext cx="10575235" cy="6551433"/>
          </a:xfrm>
        </p:spPr>
      </p:pic>
      <p:sp>
        <p:nvSpPr>
          <p:cNvPr id="4" name="Title 3">
            <a:extLst>
              <a:ext uri="{FF2B5EF4-FFF2-40B4-BE49-F238E27FC236}">
                <a16:creationId xmlns:a16="http://schemas.microsoft.com/office/drawing/2014/main" id="{D0CDB60F-76FD-137F-C442-BA35E39B892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48625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E10B-2B01-7E1C-3708-9A6FBA7572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EF64-FFC9-C82E-48C0-4CB6B87EA370}"/>
              </a:ext>
            </a:extLst>
          </p:cNvPr>
          <p:cNvSpPr>
            <a:spLocks noGrp="1"/>
          </p:cNvSpPr>
          <p:nvPr>
            <p:ph type="sldNum" sz="quarter" idx="11"/>
          </p:nvPr>
        </p:nvSpPr>
        <p:spPr/>
        <p:txBody>
          <a:bodyPr/>
          <a:lstStyle/>
          <a:p>
            <a:fld id="{DBE5F007-28FD-B845-A833-24BC97E499D9}" type="slidenum">
              <a:rPr lang="uk-UA" altLang="en-US" smtClean="0"/>
              <a:pPr/>
              <a:t>23</a:t>
            </a:fld>
            <a:endParaRPr lang="uk-UA" altLang="en-US">
              <a:solidFill>
                <a:schemeClr val="tx1"/>
              </a:solidFill>
            </a:endParaRPr>
          </a:p>
        </p:txBody>
      </p:sp>
      <p:pic>
        <p:nvPicPr>
          <p:cNvPr id="6" name="Content Placeholder 5">
            <a:extLst>
              <a:ext uri="{FF2B5EF4-FFF2-40B4-BE49-F238E27FC236}">
                <a16:creationId xmlns:a16="http://schemas.microsoft.com/office/drawing/2014/main" id="{C8E3C1F5-D17A-D1B6-8939-F194160BB66F}"/>
              </a:ext>
            </a:extLst>
          </p:cNvPr>
          <p:cNvPicPr>
            <a:picLocks noGrp="1" noChangeAspect="1"/>
          </p:cNvPicPr>
          <p:nvPr>
            <p:ph sz="quarter" idx="12"/>
          </p:nvPr>
        </p:nvPicPr>
        <p:blipFill>
          <a:blip r:embed="rId2"/>
          <a:srcRect/>
          <a:stretch/>
        </p:blipFill>
        <p:spPr>
          <a:xfrm>
            <a:off x="808382" y="153283"/>
            <a:ext cx="10575235" cy="6551433"/>
          </a:xfrm>
        </p:spPr>
      </p:pic>
      <p:sp>
        <p:nvSpPr>
          <p:cNvPr id="4" name="Title 3">
            <a:extLst>
              <a:ext uri="{FF2B5EF4-FFF2-40B4-BE49-F238E27FC236}">
                <a16:creationId xmlns:a16="http://schemas.microsoft.com/office/drawing/2014/main" id="{5491F341-E21D-8E77-3FEE-C2B70B459DCD}"/>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6927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8633F-CA8B-9F84-DCE6-A5CDFE6346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90BD4A-02CC-0F95-09BB-AEB5F04D3064}"/>
              </a:ext>
            </a:extLst>
          </p:cNvPr>
          <p:cNvSpPr>
            <a:spLocks noGrp="1"/>
          </p:cNvSpPr>
          <p:nvPr>
            <p:ph type="sldNum" sz="quarter" idx="11"/>
          </p:nvPr>
        </p:nvSpPr>
        <p:spPr/>
        <p:txBody>
          <a:bodyPr/>
          <a:lstStyle/>
          <a:p>
            <a:fld id="{DBE5F007-28FD-B845-A833-24BC97E499D9}" type="slidenum">
              <a:rPr lang="uk-UA" altLang="en-US" smtClean="0"/>
              <a:pPr/>
              <a:t>24</a:t>
            </a:fld>
            <a:endParaRPr lang="uk-UA" altLang="en-US">
              <a:solidFill>
                <a:schemeClr val="tx1"/>
              </a:solidFill>
            </a:endParaRPr>
          </a:p>
        </p:txBody>
      </p:sp>
      <p:pic>
        <p:nvPicPr>
          <p:cNvPr id="6" name="Content Placeholder 5">
            <a:extLst>
              <a:ext uri="{FF2B5EF4-FFF2-40B4-BE49-F238E27FC236}">
                <a16:creationId xmlns:a16="http://schemas.microsoft.com/office/drawing/2014/main" id="{CE321BB6-3535-621F-D161-DE79577A4D94}"/>
              </a:ext>
            </a:extLst>
          </p:cNvPr>
          <p:cNvPicPr>
            <a:picLocks noGrp="1" noChangeAspect="1"/>
          </p:cNvPicPr>
          <p:nvPr>
            <p:ph sz="quarter" idx="12"/>
          </p:nvPr>
        </p:nvPicPr>
        <p:blipFill>
          <a:blip r:embed="rId2"/>
          <a:srcRect/>
          <a:stretch/>
        </p:blipFill>
        <p:spPr>
          <a:xfrm>
            <a:off x="808382" y="153283"/>
            <a:ext cx="10575235" cy="6551433"/>
          </a:xfrm>
        </p:spPr>
      </p:pic>
      <p:sp>
        <p:nvSpPr>
          <p:cNvPr id="4" name="Title 3">
            <a:extLst>
              <a:ext uri="{FF2B5EF4-FFF2-40B4-BE49-F238E27FC236}">
                <a16:creationId xmlns:a16="http://schemas.microsoft.com/office/drawing/2014/main" id="{B01BA924-D41D-BAB7-3209-61AC88C63FE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020333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8B190-CCD1-89B0-1381-BE97A58D9D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0CF4E-2AF9-4AD3-986C-0E0D28A35192}"/>
              </a:ext>
            </a:extLst>
          </p:cNvPr>
          <p:cNvSpPr>
            <a:spLocks noGrp="1"/>
          </p:cNvSpPr>
          <p:nvPr>
            <p:ph type="sldNum" sz="quarter" idx="11"/>
          </p:nvPr>
        </p:nvSpPr>
        <p:spPr/>
        <p:txBody>
          <a:bodyPr/>
          <a:lstStyle/>
          <a:p>
            <a:fld id="{DBE5F007-28FD-B845-A833-24BC97E499D9}" type="slidenum">
              <a:rPr lang="uk-UA" altLang="en-US" smtClean="0"/>
              <a:pPr/>
              <a:t>25</a:t>
            </a:fld>
            <a:endParaRPr lang="uk-UA" altLang="en-US">
              <a:solidFill>
                <a:schemeClr val="tx1"/>
              </a:solidFill>
            </a:endParaRPr>
          </a:p>
        </p:txBody>
      </p:sp>
      <p:pic>
        <p:nvPicPr>
          <p:cNvPr id="6" name="Content Placeholder 5">
            <a:extLst>
              <a:ext uri="{FF2B5EF4-FFF2-40B4-BE49-F238E27FC236}">
                <a16:creationId xmlns:a16="http://schemas.microsoft.com/office/drawing/2014/main" id="{F1965F7D-8444-CD9A-CEAF-ECFDB1E1D6AE}"/>
              </a:ext>
            </a:extLst>
          </p:cNvPr>
          <p:cNvPicPr>
            <a:picLocks noGrp="1" noChangeAspect="1"/>
          </p:cNvPicPr>
          <p:nvPr>
            <p:ph sz="quarter" idx="12"/>
          </p:nvPr>
        </p:nvPicPr>
        <p:blipFill>
          <a:blip r:embed="rId2"/>
          <a:srcRect/>
          <a:stretch/>
        </p:blipFill>
        <p:spPr>
          <a:xfrm>
            <a:off x="808382" y="153283"/>
            <a:ext cx="10575235" cy="6551433"/>
          </a:xfrm>
        </p:spPr>
      </p:pic>
      <p:sp>
        <p:nvSpPr>
          <p:cNvPr id="4" name="Title 3">
            <a:extLst>
              <a:ext uri="{FF2B5EF4-FFF2-40B4-BE49-F238E27FC236}">
                <a16:creationId xmlns:a16="http://schemas.microsoft.com/office/drawing/2014/main" id="{B6CF3D63-49B2-680E-B86D-8441633DF40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084233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9385C-44CF-53D8-8E56-2E2A8DF60E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E6B320-20C9-1381-9D16-25210F9E7B07}"/>
              </a:ext>
            </a:extLst>
          </p:cNvPr>
          <p:cNvSpPr>
            <a:spLocks noGrp="1"/>
          </p:cNvSpPr>
          <p:nvPr>
            <p:ph type="sldNum" sz="quarter" idx="11"/>
          </p:nvPr>
        </p:nvSpPr>
        <p:spPr/>
        <p:txBody>
          <a:bodyPr/>
          <a:lstStyle/>
          <a:p>
            <a:fld id="{DBE5F007-28FD-B845-A833-24BC97E499D9}" type="slidenum">
              <a:rPr lang="uk-UA" altLang="en-US" smtClean="0"/>
              <a:pPr/>
              <a:t>26</a:t>
            </a:fld>
            <a:endParaRPr lang="uk-UA" altLang="en-US">
              <a:solidFill>
                <a:schemeClr val="tx1"/>
              </a:solidFill>
            </a:endParaRPr>
          </a:p>
        </p:txBody>
      </p:sp>
      <p:pic>
        <p:nvPicPr>
          <p:cNvPr id="6" name="Content Placeholder 5">
            <a:extLst>
              <a:ext uri="{FF2B5EF4-FFF2-40B4-BE49-F238E27FC236}">
                <a16:creationId xmlns:a16="http://schemas.microsoft.com/office/drawing/2014/main" id="{BFA46CDD-E596-96F3-13B6-CEE98C9C3B20}"/>
              </a:ext>
            </a:extLst>
          </p:cNvPr>
          <p:cNvPicPr>
            <a:picLocks noGrp="1" noChangeAspect="1"/>
          </p:cNvPicPr>
          <p:nvPr>
            <p:ph sz="quarter" idx="12"/>
          </p:nvPr>
        </p:nvPicPr>
        <p:blipFill>
          <a:blip r:embed="rId2"/>
          <a:srcRect/>
          <a:stretch/>
        </p:blipFill>
        <p:spPr>
          <a:xfrm>
            <a:off x="808382" y="153283"/>
            <a:ext cx="10575235" cy="6551433"/>
          </a:xfrm>
        </p:spPr>
      </p:pic>
      <p:sp>
        <p:nvSpPr>
          <p:cNvPr id="4" name="Title 3">
            <a:extLst>
              <a:ext uri="{FF2B5EF4-FFF2-40B4-BE49-F238E27FC236}">
                <a16:creationId xmlns:a16="http://schemas.microsoft.com/office/drawing/2014/main" id="{DDBC202D-D7A8-BBB1-490F-EC9DA9262FFD}"/>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662569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1A112-51AE-3CC9-47EE-B65C91F89FD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EE7D9-FF4C-592B-116C-CCF443F127C2}"/>
              </a:ext>
            </a:extLst>
          </p:cNvPr>
          <p:cNvSpPr>
            <a:spLocks noGrp="1"/>
          </p:cNvSpPr>
          <p:nvPr>
            <p:ph type="sldNum" sz="quarter" idx="11"/>
          </p:nvPr>
        </p:nvSpPr>
        <p:spPr/>
        <p:txBody>
          <a:bodyPr/>
          <a:lstStyle/>
          <a:p>
            <a:fld id="{DBE5F007-28FD-B845-A833-24BC97E499D9}" type="slidenum">
              <a:rPr lang="uk-UA" altLang="en-US" smtClean="0"/>
              <a:pPr/>
              <a:t>27</a:t>
            </a:fld>
            <a:endParaRPr lang="uk-UA" altLang="en-US">
              <a:solidFill>
                <a:schemeClr val="tx1"/>
              </a:solidFill>
            </a:endParaRPr>
          </a:p>
        </p:txBody>
      </p:sp>
      <p:sp>
        <p:nvSpPr>
          <p:cNvPr id="4" name="Content Placeholder 3">
            <a:extLst>
              <a:ext uri="{FF2B5EF4-FFF2-40B4-BE49-F238E27FC236}">
                <a16:creationId xmlns:a16="http://schemas.microsoft.com/office/drawing/2014/main" id="{F24EF4D1-0BD1-A8CF-3E8C-01FBE3B8C1D7}"/>
              </a:ext>
            </a:extLst>
          </p:cNvPr>
          <p:cNvSpPr>
            <a:spLocks noGrp="1"/>
          </p:cNvSpPr>
          <p:nvPr>
            <p:ph sz="quarter" idx="12"/>
          </p:nvPr>
        </p:nvSpPr>
        <p:spPr/>
        <p:txBody>
          <a:bodyPr/>
          <a:lstStyle/>
          <a:p>
            <a:r>
              <a:rPr lang="en-US" dirty="0">
                <a:cs typeface="Hind Medium"/>
              </a:rPr>
              <a:t>Next Steps</a:t>
            </a:r>
            <a:endParaRPr lang="en-US" dirty="0"/>
          </a:p>
        </p:txBody>
      </p:sp>
    </p:spTree>
    <p:extLst>
      <p:ext uri="{BB962C8B-B14F-4D97-AF65-F5344CB8AC3E}">
        <p14:creationId xmlns:p14="http://schemas.microsoft.com/office/powerpoint/2010/main" val="180180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22795-0B92-882B-009D-B76C0C5036AC}"/>
              </a:ext>
            </a:extLst>
          </p:cNvPr>
          <p:cNvSpPr>
            <a:spLocks noGrp="1"/>
          </p:cNvSpPr>
          <p:nvPr>
            <p:ph type="sldNum" sz="quarter" idx="11"/>
          </p:nvPr>
        </p:nvSpPr>
        <p:spPr/>
        <p:txBody>
          <a:bodyPr/>
          <a:lstStyle/>
          <a:p>
            <a:fld id="{DBE5F007-28FD-B845-A833-24BC97E499D9}" type="slidenum">
              <a:rPr lang="uk-UA" altLang="en-US" smtClean="0"/>
              <a:pPr/>
              <a:t>28</a:t>
            </a:fld>
            <a:endParaRPr lang="uk-UA" altLang="en-US">
              <a:solidFill>
                <a:schemeClr val="tx1"/>
              </a:solidFill>
            </a:endParaRPr>
          </a:p>
        </p:txBody>
      </p:sp>
      <p:sp>
        <p:nvSpPr>
          <p:cNvPr id="4" name="Title 3">
            <a:extLst>
              <a:ext uri="{FF2B5EF4-FFF2-40B4-BE49-F238E27FC236}">
                <a16:creationId xmlns:a16="http://schemas.microsoft.com/office/drawing/2014/main" id="{B471A38D-EC7E-5BE2-A171-A243CE6EB8F6}"/>
              </a:ext>
            </a:extLst>
          </p:cNvPr>
          <p:cNvSpPr>
            <a:spLocks noGrp="1"/>
          </p:cNvSpPr>
          <p:nvPr>
            <p:ph type="title"/>
          </p:nvPr>
        </p:nvSpPr>
        <p:spPr/>
        <p:txBody>
          <a:bodyPr/>
          <a:lstStyle/>
          <a:p>
            <a:r>
              <a:rPr lang="en-US" dirty="0">
                <a:ea typeface="ＭＳ Ｐゴシック"/>
                <a:cs typeface="Hind Light"/>
              </a:rPr>
              <a:t>Where to go next with the data?</a:t>
            </a:r>
            <a:endParaRPr lang="en-US" dirty="0"/>
          </a:p>
        </p:txBody>
      </p:sp>
      <p:sp>
        <p:nvSpPr>
          <p:cNvPr id="6" name="TextBox 5">
            <a:extLst>
              <a:ext uri="{FF2B5EF4-FFF2-40B4-BE49-F238E27FC236}">
                <a16:creationId xmlns:a16="http://schemas.microsoft.com/office/drawing/2014/main" id="{E093E27B-4788-8296-C38D-5833C79852EB}"/>
              </a:ext>
            </a:extLst>
          </p:cNvPr>
          <p:cNvSpPr txBox="1"/>
          <p:nvPr/>
        </p:nvSpPr>
        <p:spPr>
          <a:xfrm>
            <a:off x="1080052" y="1295191"/>
            <a:ext cx="10031896" cy="4524315"/>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dirty="0"/>
              <a:t>Prioritize areas of engagement.</a:t>
            </a:r>
          </a:p>
          <a:p>
            <a:pPr marL="742950" lvl="1" indent="-285750">
              <a:buFont typeface="Arial" panose="020B0604020202020204" pitchFamily="34" charset="0"/>
              <a:buChar char="•"/>
            </a:pPr>
            <a:r>
              <a:rPr lang="en-US" sz="2400" dirty="0"/>
              <a:t>For Romania, key issues that need to be addressed are:</a:t>
            </a:r>
          </a:p>
          <a:p>
            <a:pPr marL="1200150" lvl="2" indent="-285750">
              <a:buFont typeface="Arial" panose="020B0604020202020204" pitchFamily="34" charset="0"/>
              <a:buChar char="•"/>
            </a:pPr>
            <a:r>
              <a:rPr lang="en-US" sz="2400" dirty="0"/>
              <a:t> Market Diversity</a:t>
            </a:r>
          </a:p>
          <a:p>
            <a:pPr marL="1200150" lvl="2" indent="-285750">
              <a:buFont typeface="Arial" panose="020B0604020202020204" pitchFamily="34" charset="0"/>
              <a:buChar char="•"/>
            </a:pPr>
            <a:r>
              <a:rPr lang="en-US" sz="2400" dirty="0"/>
              <a:t>Peering Efficiency</a:t>
            </a:r>
          </a:p>
          <a:p>
            <a:pPr marL="1200150" lvl="2" indent="-285750">
              <a:buFont typeface="Arial" panose="020B0604020202020204" pitchFamily="34" charset="0"/>
              <a:buChar char="•"/>
            </a:pPr>
            <a:r>
              <a:rPr lang="en-US" sz="2400" dirty="0"/>
              <a:t>DNSSEC Validation</a:t>
            </a:r>
          </a:p>
          <a:p>
            <a:pPr marL="1200150" lvl="2" indent="-285750">
              <a:buFont typeface="Arial" panose="020B0604020202020204" pitchFamily="34" charset="0"/>
              <a:buChar char="•"/>
            </a:pPr>
            <a:r>
              <a:rPr lang="en-US" sz="2400" dirty="0"/>
              <a:t>IPv6 Adoption</a:t>
            </a:r>
          </a:p>
          <a:p>
            <a:pPr marL="1200150" lvl="2" indent="-285750">
              <a:buFont typeface="Arial" panose="020B0604020202020204" pitchFamily="34" charset="0"/>
              <a:buChar char="•"/>
            </a:pPr>
            <a:r>
              <a:rPr lang="en-US" sz="2400" dirty="0"/>
              <a:t>Mobile data speed and latency</a:t>
            </a:r>
          </a:p>
          <a:p>
            <a:pPr marL="1200150" lvl="2" indent="-285750">
              <a:buFont typeface="Arial" panose="020B0604020202020204" pitchFamily="34" charset="0"/>
              <a:buChar char="•"/>
            </a:pPr>
            <a:r>
              <a:rPr lang="en-US" sz="2400" dirty="0"/>
              <a:t>Fixed access upload speed</a:t>
            </a:r>
          </a:p>
          <a:p>
            <a:pPr marL="285750" indent="-285750">
              <a:buFont typeface="Arial" panose="020B0604020202020204" pitchFamily="34" charset="0"/>
              <a:buChar char="•"/>
            </a:pPr>
            <a:r>
              <a:rPr lang="en-US" sz="2400" dirty="0"/>
              <a:t>Compare current performance with National strategies and plans.</a:t>
            </a:r>
          </a:p>
          <a:p>
            <a:pPr marL="285750" indent="-285750">
              <a:buFont typeface="Arial" panose="020B0604020202020204" pitchFamily="34" charset="0"/>
              <a:buChar char="•"/>
            </a:pPr>
            <a:r>
              <a:rPr lang="en-US" sz="2400" dirty="0"/>
              <a:t>Develop plans to achieve better results.</a:t>
            </a:r>
          </a:p>
          <a:p>
            <a:endParaRPr lang="en-US" sz="2400" dirty="0"/>
          </a:p>
        </p:txBody>
      </p:sp>
    </p:spTree>
    <p:extLst>
      <p:ext uri="{BB962C8B-B14F-4D97-AF65-F5344CB8AC3E}">
        <p14:creationId xmlns:p14="http://schemas.microsoft.com/office/powerpoint/2010/main" val="24836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8D047-FC85-3231-26E5-AA7A06C98F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66B7C9-EE72-968E-7B37-9D92B57E5B60}"/>
              </a:ext>
            </a:extLst>
          </p:cNvPr>
          <p:cNvSpPr>
            <a:spLocks noGrp="1"/>
          </p:cNvSpPr>
          <p:nvPr>
            <p:ph type="sldNum" sz="quarter" idx="11"/>
          </p:nvPr>
        </p:nvSpPr>
        <p:spPr/>
        <p:txBody>
          <a:bodyPr/>
          <a:lstStyle/>
          <a:p>
            <a:fld id="{DBE5F007-28FD-B845-A833-24BC97E499D9}" type="slidenum">
              <a:rPr lang="uk-UA" altLang="en-US" smtClean="0"/>
              <a:pPr/>
              <a:t>29</a:t>
            </a:fld>
            <a:endParaRPr lang="uk-UA" altLang="en-US">
              <a:solidFill>
                <a:schemeClr val="tx1"/>
              </a:solidFill>
            </a:endParaRPr>
          </a:p>
        </p:txBody>
      </p:sp>
      <p:sp>
        <p:nvSpPr>
          <p:cNvPr id="4" name="Title 3">
            <a:extLst>
              <a:ext uri="{FF2B5EF4-FFF2-40B4-BE49-F238E27FC236}">
                <a16:creationId xmlns:a16="http://schemas.microsoft.com/office/drawing/2014/main" id="{E9EE5501-8C47-07C0-BDC6-B482CC33E9DF}"/>
              </a:ext>
            </a:extLst>
          </p:cNvPr>
          <p:cNvSpPr>
            <a:spLocks noGrp="1"/>
          </p:cNvSpPr>
          <p:nvPr>
            <p:ph type="title"/>
          </p:nvPr>
        </p:nvSpPr>
        <p:spPr/>
        <p:txBody>
          <a:bodyPr/>
          <a:lstStyle/>
          <a:p>
            <a:r>
              <a:rPr lang="en-US">
                <a:ea typeface="ＭＳ Ｐゴシック"/>
                <a:cs typeface="Hind Light"/>
              </a:rPr>
              <a:t>Subscribe, Review, Contribute</a:t>
            </a:r>
            <a:endParaRPr lang="en-US"/>
          </a:p>
        </p:txBody>
      </p:sp>
      <p:sp>
        <p:nvSpPr>
          <p:cNvPr id="7" name="TextBox 6">
            <a:extLst>
              <a:ext uri="{FF2B5EF4-FFF2-40B4-BE49-F238E27FC236}">
                <a16:creationId xmlns:a16="http://schemas.microsoft.com/office/drawing/2014/main" id="{A630AC20-1511-5F70-CCC5-5D202550F154}"/>
              </a:ext>
            </a:extLst>
          </p:cNvPr>
          <p:cNvSpPr txBox="1"/>
          <p:nvPr/>
        </p:nvSpPr>
        <p:spPr>
          <a:xfrm>
            <a:off x="729241" y="1293962"/>
            <a:ext cx="34649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Hind Light"/>
                <a:ea typeface="ＭＳ Ｐゴシック"/>
                <a:cs typeface="Hind Light"/>
              </a:rPr>
              <a:t>Subscribe </a:t>
            </a:r>
            <a:r>
              <a:rPr lang="en-US" sz="2400">
                <a:latin typeface="Hind Light"/>
                <a:ea typeface="ＭＳ Ｐゴシック"/>
                <a:cs typeface="Hind Light"/>
              </a:rPr>
              <a:t>to the Pulse newsletter</a:t>
            </a:r>
            <a:endParaRPr lang="en-US" sz="2400">
              <a:cs typeface="Hind Light"/>
            </a:endParaRPr>
          </a:p>
        </p:txBody>
      </p:sp>
      <p:sp>
        <p:nvSpPr>
          <p:cNvPr id="8" name="TextBox 7">
            <a:extLst>
              <a:ext uri="{FF2B5EF4-FFF2-40B4-BE49-F238E27FC236}">
                <a16:creationId xmlns:a16="http://schemas.microsoft.com/office/drawing/2014/main" id="{99572E1E-39FB-E38D-8709-8096D5D849A7}"/>
              </a:ext>
            </a:extLst>
          </p:cNvPr>
          <p:cNvSpPr txBox="1"/>
          <p:nvPr/>
        </p:nvSpPr>
        <p:spPr>
          <a:xfrm>
            <a:off x="7667863" y="1278132"/>
            <a:ext cx="34649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Hind Light"/>
                <a:ea typeface="ＭＳ Ｐゴシック"/>
                <a:cs typeface="Hind Light"/>
              </a:rPr>
              <a:t>Review </a:t>
            </a:r>
            <a:r>
              <a:rPr lang="en-US" sz="2400">
                <a:latin typeface="Hind Light"/>
                <a:ea typeface="ＭＳ Ｐゴシック"/>
                <a:cs typeface="Hind Light"/>
              </a:rPr>
              <a:t>the Pulse IRI methodology</a:t>
            </a:r>
            <a:endParaRPr lang="en-US"/>
          </a:p>
        </p:txBody>
      </p:sp>
      <p:pic>
        <p:nvPicPr>
          <p:cNvPr id="9" name="Picture 8" descr="A qr code with a hand holding a gear&#10;&#10;Description automatically generated">
            <a:extLst>
              <a:ext uri="{FF2B5EF4-FFF2-40B4-BE49-F238E27FC236}">
                <a16:creationId xmlns:a16="http://schemas.microsoft.com/office/drawing/2014/main" id="{F06CC2A3-A16A-4E39-009B-E31A88CC2C12}"/>
              </a:ext>
            </a:extLst>
          </p:cNvPr>
          <p:cNvPicPr>
            <a:picLocks noChangeAspect="1"/>
          </p:cNvPicPr>
          <p:nvPr/>
        </p:nvPicPr>
        <p:blipFill>
          <a:blip r:embed="rId3"/>
          <a:stretch>
            <a:fillRect/>
          </a:stretch>
        </p:blipFill>
        <p:spPr>
          <a:xfrm>
            <a:off x="7738313" y="2124959"/>
            <a:ext cx="3467819" cy="3453442"/>
          </a:xfrm>
          <a:prstGeom prst="rect">
            <a:avLst/>
          </a:prstGeom>
        </p:spPr>
      </p:pic>
      <p:pic>
        <p:nvPicPr>
          <p:cNvPr id="5" name="Picture 4" descr="A qr code with a piece of paper&#10;&#10;Description automatically generated">
            <a:extLst>
              <a:ext uri="{FF2B5EF4-FFF2-40B4-BE49-F238E27FC236}">
                <a16:creationId xmlns:a16="http://schemas.microsoft.com/office/drawing/2014/main" id="{A23759F8-4E29-E295-A266-83C0B106C233}"/>
              </a:ext>
            </a:extLst>
          </p:cNvPr>
          <p:cNvPicPr>
            <a:picLocks noChangeAspect="1"/>
          </p:cNvPicPr>
          <p:nvPr/>
        </p:nvPicPr>
        <p:blipFill>
          <a:blip r:embed="rId4"/>
          <a:stretch>
            <a:fillRect/>
          </a:stretch>
        </p:blipFill>
        <p:spPr>
          <a:xfrm>
            <a:off x="776207" y="2124959"/>
            <a:ext cx="3464944" cy="3464944"/>
          </a:xfrm>
          <a:prstGeom prst="rect">
            <a:avLst/>
          </a:prstGeom>
        </p:spPr>
      </p:pic>
      <p:sp>
        <p:nvSpPr>
          <p:cNvPr id="10" name="TextBox 9">
            <a:extLst>
              <a:ext uri="{FF2B5EF4-FFF2-40B4-BE49-F238E27FC236}">
                <a16:creationId xmlns:a16="http://schemas.microsoft.com/office/drawing/2014/main" id="{75AC3EE0-0C6D-759C-0BE0-A096877E79E2}"/>
              </a:ext>
            </a:extLst>
          </p:cNvPr>
          <p:cNvSpPr txBox="1"/>
          <p:nvPr/>
        </p:nvSpPr>
        <p:spPr>
          <a:xfrm>
            <a:off x="4626703" y="3374626"/>
            <a:ext cx="293859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Hind Light"/>
                <a:ea typeface="ＭＳ Ｐゴシック"/>
                <a:cs typeface="Hind Light"/>
              </a:rPr>
              <a:t>Contribute </a:t>
            </a:r>
            <a:r>
              <a:rPr lang="en-US" sz="2400">
                <a:latin typeface="Hind Light"/>
                <a:ea typeface="ＭＳ Ｐゴシック"/>
                <a:cs typeface="Hind Light"/>
              </a:rPr>
              <a:t>to Pulse</a:t>
            </a:r>
          </a:p>
          <a:p>
            <a:r>
              <a:rPr lang="en-US" sz="3200" err="1">
                <a:solidFill>
                  <a:schemeClr val="tx2"/>
                </a:solidFill>
                <a:latin typeface="Hind Light"/>
                <a:ea typeface="ＭＳ Ｐゴシック"/>
                <a:cs typeface="Hind Light"/>
              </a:rPr>
              <a:t>pulse@isoc.org</a:t>
            </a:r>
            <a:endParaRPr lang="en-US" sz="3200">
              <a:solidFill>
                <a:schemeClr val="tx2"/>
              </a:solidFill>
              <a:cs typeface="Hind Light"/>
            </a:endParaRPr>
          </a:p>
        </p:txBody>
      </p:sp>
    </p:spTree>
    <p:extLst>
      <p:ext uri="{BB962C8B-B14F-4D97-AF65-F5344CB8AC3E}">
        <p14:creationId xmlns:p14="http://schemas.microsoft.com/office/powerpoint/2010/main" val="29209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913F63-43E1-A06A-FCDB-8EA248CFFE5D}"/>
              </a:ext>
            </a:extLst>
          </p:cNvPr>
          <p:cNvSpPr>
            <a:spLocks noGrp="1"/>
          </p:cNvSpPr>
          <p:nvPr>
            <p:ph type="sldNum" sz="quarter" idx="11"/>
          </p:nvPr>
        </p:nvSpPr>
        <p:spPr/>
        <p:txBody>
          <a:bodyPr/>
          <a:lstStyle/>
          <a:p>
            <a:fld id="{DBE5F007-28FD-B845-A833-24BC97E499D9}" type="slidenum">
              <a:rPr lang="uk-UA" altLang="en-US" smtClean="0"/>
              <a:pPr/>
              <a:t>3</a:t>
            </a:fld>
            <a:endParaRPr lang="uk-UA" altLang="en-US">
              <a:solidFill>
                <a:schemeClr val="tx1"/>
              </a:solidFill>
            </a:endParaRPr>
          </a:p>
        </p:txBody>
      </p:sp>
      <p:sp>
        <p:nvSpPr>
          <p:cNvPr id="3" name="Title 2">
            <a:extLst>
              <a:ext uri="{FF2B5EF4-FFF2-40B4-BE49-F238E27FC236}">
                <a16:creationId xmlns:a16="http://schemas.microsoft.com/office/drawing/2014/main" id="{FDDFFD49-6F42-8727-45A9-FD38CED8010E}"/>
              </a:ext>
            </a:extLst>
          </p:cNvPr>
          <p:cNvSpPr>
            <a:spLocks noGrp="1"/>
          </p:cNvSpPr>
          <p:nvPr>
            <p:ph type="title"/>
          </p:nvPr>
        </p:nvSpPr>
        <p:spPr/>
        <p:txBody>
          <a:bodyPr/>
          <a:lstStyle/>
          <a:p>
            <a:r>
              <a:rPr lang="en-US">
                <a:ea typeface="+mj-lt"/>
                <a:cs typeface="+mj-lt"/>
              </a:rPr>
              <a:t>Pulse Data Partners </a:t>
            </a:r>
            <a:endParaRPr lang="en-US"/>
          </a:p>
        </p:txBody>
      </p:sp>
      <p:sp>
        <p:nvSpPr>
          <p:cNvPr id="5" name="TextBox 19">
            <a:extLst>
              <a:ext uri="{FF2B5EF4-FFF2-40B4-BE49-F238E27FC236}">
                <a16:creationId xmlns:a16="http://schemas.microsoft.com/office/drawing/2014/main" id="{236E2E29-2F1F-6513-8872-EDFABB442C1F}"/>
              </a:ext>
            </a:extLst>
          </p:cNvPr>
          <p:cNvSpPr txBox="1"/>
          <p:nvPr/>
        </p:nvSpPr>
        <p:spPr>
          <a:xfrm>
            <a:off x="6772571" y="5811951"/>
            <a:ext cx="501451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a:t>Data is provided by our trusted data partners</a:t>
            </a:r>
          </a:p>
        </p:txBody>
      </p:sp>
      <p:sp>
        <p:nvSpPr>
          <p:cNvPr id="6" name="Rectangle 5">
            <a:extLst>
              <a:ext uri="{FF2B5EF4-FFF2-40B4-BE49-F238E27FC236}">
                <a16:creationId xmlns:a16="http://schemas.microsoft.com/office/drawing/2014/main" id="{E5D7B0AD-CC55-4B85-03CF-54C92A2BAD7D}"/>
              </a:ext>
            </a:extLst>
          </p:cNvPr>
          <p:cNvSpPr/>
          <p:nvPr/>
        </p:nvSpPr>
        <p:spPr>
          <a:xfrm>
            <a:off x="828675" y="1541442"/>
            <a:ext cx="10834154" cy="42028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 name="Group 6">
            <a:extLst>
              <a:ext uri="{FF2B5EF4-FFF2-40B4-BE49-F238E27FC236}">
                <a16:creationId xmlns:a16="http://schemas.microsoft.com/office/drawing/2014/main" id="{54A487F8-1C5C-0741-C1D0-8C7D2AEF2211}"/>
              </a:ext>
            </a:extLst>
          </p:cNvPr>
          <p:cNvGrpSpPr/>
          <p:nvPr/>
        </p:nvGrpSpPr>
        <p:grpSpPr>
          <a:xfrm>
            <a:off x="942973" y="1701511"/>
            <a:ext cx="10588752" cy="4037978"/>
            <a:chOff x="942974" y="1701511"/>
            <a:chExt cx="11756844" cy="4958760"/>
          </a:xfrm>
        </p:grpSpPr>
        <p:pic>
          <p:nvPicPr>
            <p:cNvPr id="8" name="Picture 7" descr="Text&#10;&#10;Description automatically generated with medium confidence">
              <a:extLst>
                <a:ext uri="{FF2B5EF4-FFF2-40B4-BE49-F238E27FC236}">
                  <a16:creationId xmlns:a16="http://schemas.microsoft.com/office/drawing/2014/main" id="{62074B29-1440-B264-0FCD-01596369AE7B}"/>
                </a:ext>
              </a:extLst>
            </p:cNvPr>
            <p:cNvPicPr>
              <a:picLocks noChangeAspect="1"/>
            </p:cNvPicPr>
            <p:nvPr/>
          </p:nvPicPr>
          <p:blipFill>
            <a:blip r:embed="rId2"/>
            <a:stretch>
              <a:fillRect/>
            </a:stretch>
          </p:blipFill>
          <p:spPr>
            <a:xfrm>
              <a:off x="9349501" y="4233596"/>
              <a:ext cx="2989132" cy="2258213"/>
            </a:xfrm>
            <a:prstGeom prst="rect">
              <a:avLst/>
            </a:prstGeom>
          </p:spPr>
        </p:pic>
        <p:pic>
          <p:nvPicPr>
            <p:cNvPr id="9" name="Picture 8" descr="Logo, company name&#10;&#10;Description automatically generated">
              <a:extLst>
                <a:ext uri="{FF2B5EF4-FFF2-40B4-BE49-F238E27FC236}">
                  <a16:creationId xmlns:a16="http://schemas.microsoft.com/office/drawing/2014/main" id="{3694B82A-82E3-78D1-D3B6-F6000B539BF5}"/>
                </a:ext>
              </a:extLst>
            </p:cNvPr>
            <p:cNvPicPr>
              <a:picLocks noChangeAspect="1"/>
            </p:cNvPicPr>
            <p:nvPr/>
          </p:nvPicPr>
          <p:blipFill>
            <a:blip r:embed="rId3"/>
            <a:stretch>
              <a:fillRect/>
            </a:stretch>
          </p:blipFill>
          <p:spPr>
            <a:xfrm>
              <a:off x="6059489" y="1718762"/>
              <a:ext cx="2030227" cy="2079947"/>
            </a:xfrm>
            <a:prstGeom prst="rect">
              <a:avLst/>
            </a:prstGeom>
          </p:spPr>
        </p:pic>
        <p:pic>
          <p:nvPicPr>
            <p:cNvPr id="10" name="Picture 9" descr="Logo, company name&#10;&#10;Description automatically generated">
              <a:extLst>
                <a:ext uri="{FF2B5EF4-FFF2-40B4-BE49-F238E27FC236}">
                  <a16:creationId xmlns:a16="http://schemas.microsoft.com/office/drawing/2014/main" id="{A4FACC89-8E2C-DEB0-BC99-40811F140177}"/>
                </a:ext>
              </a:extLst>
            </p:cNvPr>
            <p:cNvPicPr>
              <a:picLocks noChangeAspect="1"/>
            </p:cNvPicPr>
            <p:nvPr/>
          </p:nvPicPr>
          <p:blipFill>
            <a:blip r:embed="rId4"/>
            <a:stretch>
              <a:fillRect/>
            </a:stretch>
          </p:blipFill>
          <p:spPr>
            <a:xfrm>
              <a:off x="3589298" y="4170192"/>
              <a:ext cx="2499937" cy="2146686"/>
            </a:xfrm>
            <a:prstGeom prst="rect">
              <a:avLst/>
            </a:prstGeom>
          </p:spPr>
        </p:pic>
        <p:pic>
          <p:nvPicPr>
            <p:cNvPr id="11" name="Picture 10" descr="Logo, company name&#10;&#10;Description automatically generated">
              <a:extLst>
                <a:ext uri="{FF2B5EF4-FFF2-40B4-BE49-F238E27FC236}">
                  <a16:creationId xmlns:a16="http://schemas.microsoft.com/office/drawing/2014/main" id="{E370ADF2-EB91-B1F9-1F90-492A5EABBDC7}"/>
                </a:ext>
              </a:extLst>
            </p:cNvPr>
            <p:cNvPicPr>
              <a:picLocks noChangeAspect="1"/>
            </p:cNvPicPr>
            <p:nvPr/>
          </p:nvPicPr>
          <p:blipFill>
            <a:blip r:embed="rId5"/>
            <a:stretch>
              <a:fillRect/>
            </a:stretch>
          </p:blipFill>
          <p:spPr>
            <a:xfrm>
              <a:off x="10752443" y="1718762"/>
              <a:ext cx="1947375" cy="2591620"/>
            </a:xfrm>
            <a:prstGeom prst="rect">
              <a:avLst/>
            </a:prstGeom>
          </p:spPr>
        </p:pic>
        <p:pic>
          <p:nvPicPr>
            <p:cNvPr id="12" name="Picture 11" descr="Logo, company name&#10;&#10;Description automatically generated">
              <a:extLst>
                <a:ext uri="{FF2B5EF4-FFF2-40B4-BE49-F238E27FC236}">
                  <a16:creationId xmlns:a16="http://schemas.microsoft.com/office/drawing/2014/main" id="{F79ED6B9-25BE-1D37-C0BC-14C822B6235A}"/>
                </a:ext>
              </a:extLst>
            </p:cNvPr>
            <p:cNvPicPr>
              <a:picLocks noChangeAspect="1"/>
            </p:cNvPicPr>
            <p:nvPr/>
          </p:nvPicPr>
          <p:blipFill>
            <a:blip r:embed="rId6"/>
            <a:stretch>
              <a:fillRect/>
            </a:stretch>
          </p:blipFill>
          <p:spPr>
            <a:xfrm>
              <a:off x="4051393" y="1775480"/>
              <a:ext cx="2089734" cy="2373224"/>
            </a:xfrm>
            <a:prstGeom prst="rect">
              <a:avLst/>
            </a:prstGeom>
          </p:spPr>
        </p:pic>
        <p:pic>
          <p:nvPicPr>
            <p:cNvPr id="13" name="Picture 12" descr="Logo, company name&#10;&#10;Description automatically generated">
              <a:extLst>
                <a:ext uri="{FF2B5EF4-FFF2-40B4-BE49-F238E27FC236}">
                  <a16:creationId xmlns:a16="http://schemas.microsoft.com/office/drawing/2014/main" id="{773DBF3D-3743-779B-365C-66C815B9DE6E}"/>
                </a:ext>
              </a:extLst>
            </p:cNvPr>
            <p:cNvPicPr>
              <a:picLocks noChangeAspect="1"/>
            </p:cNvPicPr>
            <p:nvPr/>
          </p:nvPicPr>
          <p:blipFill>
            <a:blip r:embed="rId7"/>
            <a:stretch>
              <a:fillRect/>
            </a:stretch>
          </p:blipFill>
          <p:spPr>
            <a:xfrm>
              <a:off x="7864689" y="1828259"/>
              <a:ext cx="1457522" cy="2351230"/>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99F66294-A37C-7BAD-7E77-4CC73E351AAB}"/>
                </a:ext>
              </a:extLst>
            </p:cNvPr>
            <p:cNvPicPr>
              <a:picLocks noChangeAspect="1"/>
            </p:cNvPicPr>
            <p:nvPr/>
          </p:nvPicPr>
          <p:blipFill>
            <a:blip r:embed="rId8"/>
            <a:stretch>
              <a:fillRect/>
            </a:stretch>
          </p:blipFill>
          <p:spPr>
            <a:xfrm>
              <a:off x="5722251" y="3820323"/>
              <a:ext cx="2166750" cy="2114450"/>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BF811380-CD15-0D34-3742-B0046C13D004}"/>
                </a:ext>
              </a:extLst>
            </p:cNvPr>
            <p:cNvPicPr>
              <a:picLocks noChangeAspect="1"/>
            </p:cNvPicPr>
            <p:nvPr/>
          </p:nvPicPr>
          <p:blipFill>
            <a:blip r:embed="rId9"/>
            <a:stretch>
              <a:fillRect/>
            </a:stretch>
          </p:blipFill>
          <p:spPr>
            <a:xfrm>
              <a:off x="2368099" y="1736390"/>
              <a:ext cx="1673521" cy="2079947"/>
            </a:xfrm>
            <a:prstGeom prst="rect">
              <a:avLst/>
            </a:prstGeom>
          </p:spPr>
        </p:pic>
        <p:pic>
          <p:nvPicPr>
            <p:cNvPr id="16" name="Picture 15" descr="Logo, icon, company name&#10;&#10;Description automatically generated">
              <a:extLst>
                <a:ext uri="{FF2B5EF4-FFF2-40B4-BE49-F238E27FC236}">
                  <a16:creationId xmlns:a16="http://schemas.microsoft.com/office/drawing/2014/main" id="{74F03959-ACFA-B4DE-31C1-27021DB7C663}"/>
                </a:ext>
              </a:extLst>
            </p:cNvPr>
            <p:cNvPicPr>
              <a:picLocks noChangeAspect="1"/>
            </p:cNvPicPr>
            <p:nvPr/>
          </p:nvPicPr>
          <p:blipFill>
            <a:blip r:embed="rId10"/>
            <a:stretch>
              <a:fillRect/>
            </a:stretch>
          </p:blipFill>
          <p:spPr>
            <a:xfrm>
              <a:off x="994295" y="1835657"/>
              <a:ext cx="1287815" cy="1927188"/>
            </a:xfrm>
            <a:prstGeom prst="rect">
              <a:avLst/>
            </a:prstGeom>
          </p:spPr>
        </p:pic>
        <p:pic>
          <p:nvPicPr>
            <p:cNvPr id="17" name="Picture 16" descr="A picture containing timeline&#10;&#10;Description automatically generated">
              <a:extLst>
                <a:ext uri="{FF2B5EF4-FFF2-40B4-BE49-F238E27FC236}">
                  <a16:creationId xmlns:a16="http://schemas.microsoft.com/office/drawing/2014/main" id="{CE72C20E-FDF0-2002-33B0-E43D1D2EAD94}"/>
                </a:ext>
              </a:extLst>
            </p:cNvPr>
            <p:cNvPicPr>
              <a:picLocks noChangeAspect="1"/>
            </p:cNvPicPr>
            <p:nvPr/>
          </p:nvPicPr>
          <p:blipFill>
            <a:blip r:embed="rId11"/>
            <a:stretch>
              <a:fillRect/>
            </a:stretch>
          </p:blipFill>
          <p:spPr>
            <a:xfrm>
              <a:off x="986265" y="3752631"/>
              <a:ext cx="2666290" cy="1755386"/>
            </a:xfrm>
            <a:prstGeom prst="rect">
              <a:avLst/>
            </a:prstGeom>
          </p:spPr>
        </p:pic>
        <p:pic>
          <p:nvPicPr>
            <p:cNvPr id="18" name="Picture 17" descr="Logo, company name&#10;&#10;Description automatically generated">
              <a:extLst>
                <a:ext uri="{FF2B5EF4-FFF2-40B4-BE49-F238E27FC236}">
                  <a16:creationId xmlns:a16="http://schemas.microsoft.com/office/drawing/2014/main" id="{81B4DCD1-3C90-12DB-C61B-C43DBE213F93}"/>
                </a:ext>
              </a:extLst>
            </p:cNvPr>
            <p:cNvPicPr>
              <a:picLocks noChangeAspect="1"/>
            </p:cNvPicPr>
            <p:nvPr/>
          </p:nvPicPr>
          <p:blipFill>
            <a:blip r:embed="rId12"/>
            <a:stretch>
              <a:fillRect/>
            </a:stretch>
          </p:blipFill>
          <p:spPr>
            <a:xfrm>
              <a:off x="9070907" y="1701511"/>
              <a:ext cx="1684076" cy="2114450"/>
            </a:xfrm>
            <a:prstGeom prst="rect">
              <a:avLst/>
            </a:prstGeom>
          </p:spPr>
        </p:pic>
        <p:pic>
          <p:nvPicPr>
            <p:cNvPr id="19" name="Picture 18" descr="Diagram&#10;&#10;Description automatically generated">
              <a:extLst>
                <a:ext uri="{FF2B5EF4-FFF2-40B4-BE49-F238E27FC236}">
                  <a16:creationId xmlns:a16="http://schemas.microsoft.com/office/drawing/2014/main" id="{EEA20C32-2A55-630F-BFAF-D39620F8754B}"/>
                </a:ext>
              </a:extLst>
            </p:cNvPr>
            <p:cNvPicPr>
              <a:picLocks noChangeAspect="1"/>
            </p:cNvPicPr>
            <p:nvPr/>
          </p:nvPicPr>
          <p:blipFill>
            <a:blip r:embed="rId13"/>
            <a:stretch>
              <a:fillRect/>
            </a:stretch>
          </p:blipFill>
          <p:spPr>
            <a:xfrm>
              <a:off x="7889001" y="4233596"/>
              <a:ext cx="1460500" cy="2393950"/>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777F8B56-0F3F-052A-ECAA-45A95B49BB1A}"/>
                </a:ext>
              </a:extLst>
            </p:cNvPr>
            <p:cNvPicPr>
              <a:picLocks noChangeAspect="1"/>
            </p:cNvPicPr>
            <p:nvPr/>
          </p:nvPicPr>
          <p:blipFill>
            <a:blip r:embed="rId14"/>
            <a:stretch>
              <a:fillRect/>
            </a:stretch>
          </p:blipFill>
          <p:spPr>
            <a:xfrm>
              <a:off x="942974" y="4699367"/>
              <a:ext cx="2544392" cy="1960904"/>
            </a:xfrm>
            <a:prstGeom prst="rect">
              <a:avLst/>
            </a:prstGeom>
          </p:spPr>
        </p:pic>
      </p:grpSp>
    </p:spTree>
    <p:extLst>
      <p:ext uri="{BB962C8B-B14F-4D97-AF65-F5344CB8AC3E}">
        <p14:creationId xmlns:p14="http://schemas.microsoft.com/office/powerpoint/2010/main" val="383691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FA09DE-F739-C741-9EBF-02D46588FE92}"/>
              </a:ext>
            </a:extLst>
          </p:cNvPr>
          <p:cNvSpPr>
            <a:spLocks noGrp="1"/>
          </p:cNvSpPr>
          <p:nvPr>
            <p:ph sz="quarter" idx="13"/>
          </p:nvPr>
        </p:nvSpPr>
        <p:spPr/>
        <p:txBody>
          <a:bodyPr/>
          <a:lstStyle/>
          <a:p>
            <a:r>
              <a:rPr lang="en-US" dirty="0">
                <a:cs typeface="Hind Medium"/>
              </a:rPr>
              <a:t>Hanna Kreitem</a:t>
            </a:r>
            <a:endParaRPr lang="en-US" dirty="0"/>
          </a:p>
          <a:p>
            <a:r>
              <a:rPr lang="en-US" dirty="0" err="1">
                <a:cs typeface="Hind Medium"/>
              </a:rPr>
              <a:t>kreitem@isoc.org</a:t>
            </a:r>
            <a:endParaRPr lang="en-US" dirty="0">
              <a:cs typeface="Hind Medium"/>
            </a:endParaRPr>
          </a:p>
        </p:txBody>
      </p:sp>
      <p:sp>
        <p:nvSpPr>
          <p:cNvPr id="2" name="Title 1">
            <a:extLst>
              <a:ext uri="{FF2B5EF4-FFF2-40B4-BE49-F238E27FC236}">
                <a16:creationId xmlns:a16="http://schemas.microsoft.com/office/drawing/2014/main" id="{A978A0BD-ECE4-1245-8F57-85F2A97729E0}"/>
              </a:ext>
            </a:extLst>
          </p:cNvPr>
          <p:cNvSpPr>
            <a:spLocks noGrp="1"/>
          </p:cNvSpPr>
          <p:nvPr>
            <p:ph type="ctrTitle"/>
          </p:nvPr>
        </p:nvSpPr>
        <p:spPr>
          <a:xfrm>
            <a:off x="683774" y="2912965"/>
            <a:ext cx="6067727" cy="587191"/>
          </a:xfrm>
        </p:spPr>
        <p:txBody>
          <a:bodyPr>
            <a:normAutofit fontScale="90000"/>
          </a:bodyPr>
          <a:lstStyle/>
          <a:p>
            <a:pPr>
              <a:lnSpc>
                <a:spcPct val="100000"/>
              </a:lnSpc>
            </a:pPr>
            <a:r>
              <a:rPr lang="en-US" sz="6000" dirty="0">
                <a:ea typeface="+mj-lt"/>
                <a:cs typeface="+mj-lt"/>
              </a:rPr>
              <a:t>Thank you</a:t>
            </a:r>
          </a:p>
        </p:txBody>
      </p:sp>
    </p:spTree>
    <p:extLst>
      <p:ext uri="{BB962C8B-B14F-4D97-AF65-F5344CB8AC3E}">
        <p14:creationId xmlns:p14="http://schemas.microsoft.com/office/powerpoint/2010/main" val="273258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AEBC3D-4508-5049-A1E3-56729B5CFD00}"/>
              </a:ext>
            </a:extLst>
          </p:cNvPr>
          <p:cNvSpPr>
            <a:spLocks noGrp="1"/>
          </p:cNvSpPr>
          <p:nvPr>
            <p:ph type="sldNum" sz="quarter" idx="11"/>
          </p:nvPr>
        </p:nvSpPr>
        <p:spPr>
          <a:xfrm>
            <a:off x="8856920" y="6191770"/>
            <a:ext cx="2743200" cy="365125"/>
          </a:xfrm>
        </p:spPr>
        <p:txBody>
          <a:bodyPr wrap="square" anchor="t">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DBE5F007-28FD-B845-A833-24BC97E499D9}" type="slidenum">
              <a:rPr kumimoji="0" lang="uk-UA" altLang="en-US" sz="1000" b="0" i="0" u="none" strike="noStrike" kern="1200" cap="none" spc="0" normalizeH="0" baseline="0" noProof="0" smtClean="0">
                <a:ln>
                  <a:noFill/>
                </a:ln>
                <a:solidFill>
                  <a:srgbClr val="0C1C2C"/>
                </a:solidFill>
                <a:effectLst/>
                <a:uLnTx/>
                <a:uFillTx/>
                <a:ea typeface="ＭＳ Ｐゴシック" charset="-128"/>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uk-UA" altLang="en-US" sz="1000" b="0" i="0" u="none" strike="noStrike" kern="1200" cap="none" spc="0" normalizeH="0" baseline="0" noProof="0">
              <a:ln>
                <a:noFill/>
              </a:ln>
              <a:solidFill>
                <a:srgbClr val="0C1C2C"/>
              </a:solidFill>
              <a:effectLst/>
              <a:uLnTx/>
              <a:uFillTx/>
              <a:ea typeface="ＭＳ Ｐゴシック" charset="-128"/>
              <a:cs typeface="+mn-cs"/>
            </a:endParaRPr>
          </a:p>
        </p:txBody>
      </p:sp>
      <p:sp>
        <p:nvSpPr>
          <p:cNvPr id="4" name="Title 3">
            <a:extLst>
              <a:ext uri="{FF2B5EF4-FFF2-40B4-BE49-F238E27FC236}">
                <a16:creationId xmlns:a16="http://schemas.microsoft.com/office/drawing/2014/main" id="{53CF7EE7-C928-474D-80DB-4B6726FBF668}"/>
              </a:ext>
            </a:extLst>
          </p:cNvPr>
          <p:cNvSpPr>
            <a:spLocks noGrp="1"/>
          </p:cNvSpPr>
          <p:nvPr>
            <p:ph type="title"/>
          </p:nvPr>
        </p:nvSpPr>
        <p:spPr>
          <a:xfrm>
            <a:off x="541338" y="566739"/>
            <a:ext cx="11109600" cy="563042"/>
          </a:xfrm>
        </p:spPr>
        <p:txBody>
          <a:bodyPr wrap="square" anchor="t">
            <a:normAutofit/>
          </a:bodyPr>
          <a:lstStyle/>
          <a:p>
            <a:r>
              <a:rPr lang="en-US"/>
              <a:t>Pulse tracks</a:t>
            </a:r>
          </a:p>
        </p:txBody>
      </p:sp>
      <p:graphicFrame>
        <p:nvGraphicFramePr>
          <p:cNvPr id="8" name="Content Placeholder 2">
            <a:extLst>
              <a:ext uri="{FF2B5EF4-FFF2-40B4-BE49-F238E27FC236}">
                <a16:creationId xmlns:a16="http://schemas.microsoft.com/office/drawing/2014/main" id="{40578CFE-B138-26FD-6F28-9CEE3A41432C}"/>
              </a:ext>
            </a:extLst>
          </p:cNvPr>
          <p:cNvGraphicFramePr>
            <a:graphicFrameLocks noGrp="1"/>
          </p:cNvGraphicFramePr>
          <p:nvPr>
            <p:ph sz="quarter" idx="12"/>
            <p:extLst>
              <p:ext uri="{D42A27DB-BD31-4B8C-83A1-F6EECF244321}">
                <p14:modId xmlns:p14="http://schemas.microsoft.com/office/powerpoint/2010/main" val="3527970437"/>
              </p:ext>
            </p:extLst>
          </p:nvPr>
        </p:nvGraphicFramePr>
        <p:xfrm>
          <a:off x="544132" y="1389380"/>
          <a:ext cx="11115675" cy="44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2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48E6D1-DA2E-6EDF-805F-D57076F4EC4C}"/>
              </a:ext>
            </a:extLst>
          </p:cNvPr>
          <p:cNvSpPr>
            <a:spLocks noGrp="1"/>
          </p:cNvSpPr>
          <p:nvPr>
            <p:ph type="sldNum" sz="quarter" idx="11"/>
          </p:nvPr>
        </p:nvSpPr>
        <p:spPr/>
        <p:txBody>
          <a:bodyPr/>
          <a:lstStyle/>
          <a:p>
            <a:fld id="{DBE5F007-28FD-B845-A833-24BC97E499D9}" type="slidenum">
              <a:rPr lang="uk-UA" altLang="en-US" smtClean="0"/>
              <a:pPr/>
              <a:t>5</a:t>
            </a:fld>
            <a:endParaRPr lang="uk-UA" altLang="en-US">
              <a:solidFill>
                <a:schemeClr val="tx1"/>
              </a:solidFill>
            </a:endParaRPr>
          </a:p>
        </p:txBody>
      </p:sp>
      <p:sp>
        <p:nvSpPr>
          <p:cNvPr id="4" name="Content Placeholder 3">
            <a:extLst>
              <a:ext uri="{FF2B5EF4-FFF2-40B4-BE49-F238E27FC236}">
                <a16:creationId xmlns:a16="http://schemas.microsoft.com/office/drawing/2014/main" id="{E32EB020-D8E4-8ABF-BCBE-C20F9AEBBD19}"/>
              </a:ext>
            </a:extLst>
          </p:cNvPr>
          <p:cNvSpPr>
            <a:spLocks noGrp="1"/>
          </p:cNvSpPr>
          <p:nvPr>
            <p:ph sz="quarter" idx="12"/>
          </p:nvPr>
        </p:nvSpPr>
        <p:spPr/>
        <p:txBody>
          <a:bodyPr/>
          <a:lstStyle/>
          <a:p>
            <a:r>
              <a:rPr lang="en-US" dirty="0">
                <a:cs typeface="Hind Medium"/>
              </a:rPr>
              <a:t>Where to Start?</a:t>
            </a:r>
            <a:endParaRPr lang="en-US" dirty="0"/>
          </a:p>
        </p:txBody>
      </p:sp>
    </p:spTree>
    <p:extLst>
      <p:ext uri="{BB962C8B-B14F-4D97-AF65-F5344CB8AC3E}">
        <p14:creationId xmlns:p14="http://schemas.microsoft.com/office/powerpoint/2010/main" val="2909731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6558C9-9E07-0ACD-45DF-5C9A3AF886C3}"/>
              </a:ext>
            </a:extLst>
          </p:cNvPr>
          <p:cNvSpPr>
            <a:spLocks noGrp="1"/>
          </p:cNvSpPr>
          <p:nvPr>
            <p:ph type="sldNum" sz="quarter" idx="11"/>
          </p:nvPr>
        </p:nvSpPr>
        <p:spPr/>
        <p:txBody>
          <a:bodyPr/>
          <a:lstStyle/>
          <a:p>
            <a:fld id="{DBE5F007-28FD-B845-A833-24BC97E499D9}" type="slidenum">
              <a:rPr lang="uk-UA" altLang="en-US" smtClean="0"/>
              <a:pPr/>
              <a:t>6</a:t>
            </a:fld>
            <a:endParaRPr lang="uk-UA" altLang="en-US">
              <a:solidFill>
                <a:schemeClr val="tx1"/>
              </a:solidFill>
            </a:endParaRPr>
          </a:p>
        </p:txBody>
      </p:sp>
      <p:sp>
        <p:nvSpPr>
          <p:cNvPr id="9" name="Title 8">
            <a:extLst>
              <a:ext uri="{FF2B5EF4-FFF2-40B4-BE49-F238E27FC236}">
                <a16:creationId xmlns:a16="http://schemas.microsoft.com/office/drawing/2014/main" id="{DA4E875B-B848-2799-BED2-1AACF76E6CA9}"/>
              </a:ext>
            </a:extLst>
          </p:cNvPr>
          <p:cNvSpPr>
            <a:spLocks noGrp="1"/>
          </p:cNvSpPr>
          <p:nvPr>
            <p:ph type="title"/>
          </p:nvPr>
        </p:nvSpPr>
        <p:spPr/>
        <p:txBody>
          <a:bodyPr/>
          <a:lstStyle/>
          <a:p>
            <a:endParaRPr lang="en-US"/>
          </a:p>
        </p:txBody>
      </p:sp>
      <p:pic>
        <p:nvPicPr>
          <p:cNvPr id="13" name="Content Placeholder 12" descr="A screenshot of a website&#10;&#10;Description automatically generated">
            <a:extLst>
              <a:ext uri="{FF2B5EF4-FFF2-40B4-BE49-F238E27FC236}">
                <a16:creationId xmlns:a16="http://schemas.microsoft.com/office/drawing/2014/main" id="{3C024F93-19F5-E3FA-776E-717114E1B8EA}"/>
              </a:ext>
            </a:extLst>
          </p:cNvPr>
          <p:cNvPicPr>
            <a:picLocks noGrp="1" noChangeAspect="1"/>
          </p:cNvPicPr>
          <p:nvPr>
            <p:ph sz="quarter" idx="12"/>
          </p:nvPr>
        </p:nvPicPr>
        <p:blipFill>
          <a:blip r:embed="rId2"/>
          <a:stretch>
            <a:fillRect/>
          </a:stretch>
        </p:blipFill>
        <p:spPr>
          <a:xfrm>
            <a:off x="-31532" y="-31532"/>
            <a:ext cx="13837029" cy="7015655"/>
          </a:xfrm>
        </p:spPr>
      </p:pic>
      <p:sp>
        <p:nvSpPr>
          <p:cNvPr id="14" name="Rounded Rectangle 13">
            <a:extLst>
              <a:ext uri="{FF2B5EF4-FFF2-40B4-BE49-F238E27FC236}">
                <a16:creationId xmlns:a16="http://schemas.microsoft.com/office/drawing/2014/main" id="{623E3BE3-75DF-B772-757B-70D788354BCC}"/>
              </a:ext>
            </a:extLst>
          </p:cNvPr>
          <p:cNvSpPr/>
          <p:nvPr/>
        </p:nvSpPr>
        <p:spPr>
          <a:xfrm>
            <a:off x="4371284" y="904802"/>
            <a:ext cx="1060525" cy="395366"/>
          </a:xfrm>
          <a:custGeom>
            <a:avLst/>
            <a:gdLst>
              <a:gd name="connsiteX0" fmla="*/ 0 w 1060525"/>
              <a:gd name="connsiteY0" fmla="*/ 65896 h 395366"/>
              <a:gd name="connsiteX1" fmla="*/ 65896 w 1060525"/>
              <a:gd name="connsiteY1" fmla="*/ 0 h 395366"/>
              <a:gd name="connsiteX2" fmla="*/ 548837 w 1060525"/>
              <a:gd name="connsiteY2" fmla="*/ 0 h 395366"/>
              <a:gd name="connsiteX3" fmla="*/ 994629 w 1060525"/>
              <a:gd name="connsiteY3" fmla="*/ 0 h 395366"/>
              <a:gd name="connsiteX4" fmla="*/ 1060525 w 1060525"/>
              <a:gd name="connsiteY4" fmla="*/ 65896 h 395366"/>
              <a:gd name="connsiteX5" fmla="*/ 1060525 w 1060525"/>
              <a:gd name="connsiteY5" fmla="*/ 329470 h 395366"/>
              <a:gd name="connsiteX6" fmla="*/ 994629 w 1060525"/>
              <a:gd name="connsiteY6" fmla="*/ 395366 h 395366"/>
              <a:gd name="connsiteX7" fmla="*/ 530263 w 1060525"/>
              <a:gd name="connsiteY7" fmla="*/ 395366 h 395366"/>
              <a:gd name="connsiteX8" fmla="*/ 65896 w 1060525"/>
              <a:gd name="connsiteY8" fmla="*/ 395366 h 395366"/>
              <a:gd name="connsiteX9" fmla="*/ 0 w 1060525"/>
              <a:gd name="connsiteY9" fmla="*/ 329470 h 395366"/>
              <a:gd name="connsiteX10" fmla="*/ 0 w 1060525"/>
              <a:gd name="connsiteY10" fmla="*/ 65896 h 39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525" h="395366" extrusionOk="0">
                <a:moveTo>
                  <a:pt x="0" y="65896"/>
                </a:moveTo>
                <a:cubicBezTo>
                  <a:pt x="-6613" y="25424"/>
                  <a:pt x="24541" y="1862"/>
                  <a:pt x="65896" y="0"/>
                </a:cubicBezTo>
                <a:cubicBezTo>
                  <a:pt x="170310" y="3036"/>
                  <a:pt x="448067" y="23081"/>
                  <a:pt x="548837" y="0"/>
                </a:cubicBezTo>
                <a:cubicBezTo>
                  <a:pt x="649607" y="-23081"/>
                  <a:pt x="777793" y="-19868"/>
                  <a:pt x="994629" y="0"/>
                </a:cubicBezTo>
                <a:cubicBezTo>
                  <a:pt x="1030171" y="-466"/>
                  <a:pt x="1068495" y="33311"/>
                  <a:pt x="1060525" y="65896"/>
                </a:cubicBezTo>
                <a:cubicBezTo>
                  <a:pt x="1065702" y="151940"/>
                  <a:pt x="1064024" y="225790"/>
                  <a:pt x="1060525" y="329470"/>
                </a:cubicBezTo>
                <a:cubicBezTo>
                  <a:pt x="1061489" y="364293"/>
                  <a:pt x="1029222" y="396948"/>
                  <a:pt x="994629" y="395366"/>
                </a:cubicBezTo>
                <a:cubicBezTo>
                  <a:pt x="866669" y="375481"/>
                  <a:pt x="631750" y="373753"/>
                  <a:pt x="530263" y="395366"/>
                </a:cubicBezTo>
                <a:cubicBezTo>
                  <a:pt x="428776" y="416979"/>
                  <a:pt x="192801" y="417589"/>
                  <a:pt x="65896" y="395366"/>
                </a:cubicBezTo>
                <a:cubicBezTo>
                  <a:pt x="24930" y="395104"/>
                  <a:pt x="2204" y="359819"/>
                  <a:pt x="0" y="329470"/>
                </a:cubicBezTo>
                <a:cubicBezTo>
                  <a:pt x="11891" y="219427"/>
                  <a:pt x="-10696" y="137422"/>
                  <a:pt x="0" y="65896"/>
                </a:cubicBezTo>
                <a:close/>
              </a:path>
            </a:pathLst>
          </a:custGeom>
          <a:solidFill>
            <a:srgbClr val="FCF4DB">
              <a:alpha val="12157"/>
            </a:srgbClr>
          </a:solidFill>
          <a:ln w="76200">
            <a:solidFill>
              <a:srgbClr val="C0000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23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400" fill="hold">
                                          <p:stCondLst>
                                            <p:cond delay="0"/>
                                          </p:stCondLst>
                                        </p:cTn>
                                        <p:tgtEl>
                                          <p:spTgt spid="14"/>
                                        </p:tgtEl>
                                        <p:attrNameLst>
                                          <p:attrName>r</p:attrName>
                                        </p:attrNameLst>
                                      </p:cBhvr>
                                    </p:animRot>
                                    <p:animRot by="-240000">
                                      <p:cBhvr>
                                        <p:cTn id="7" dur="800" fill="hold">
                                          <p:stCondLst>
                                            <p:cond delay="800"/>
                                          </p:stCondLst>
                                        </p:cTn>
                                        <p:tgtEl>
                                          <p:spTgt spid="14"/>
                                        </p:tgtEl>
                                        <p:attrNameLst>
                                          <p:attrName>r</p:attrName>
                                        </p:attrNameLst>
                                      </p:cBhvr>
                                    </p:animRot>
                                    <p:animRot by="240000">
                                      <p:cBhvr>
                                        <p:cTn id="8" dur="800" fill="hold">
                                          <p:stCondLst>
                                            <p:cond delay="1600"/>
                                          </p:stCondLst>
                                        </p:cTn>
                                        <p:tgtEl>
                                          <p:spTgt spid="14"/>
                                        </p:tgtEl>
                                        <p:attrNameLst>
                                          <p:attrName>r</p:attrName>
                                        </p:attrNameLst>
                                      </p:cBhvr>
                                    </p:animRot>
                                    <p:animRot by="-240000">
                                      <p:cBhvr>
                                        <p:cTn id="9" dur="800" fill="hold">
                                          <p:stCondLst>
                                            <p:cond delay="2400"/>
                                          </p:stCondLst>
                                        </p:cTn>
                                        <p:tgtEl>
                                          <p:spTgt spid="14"/>
                                        </p:tgtEl>
                                        <p:attrNameLst>
                                          <p:attrName>r</p:attrName>
                                        </p:attrNameLst>
                                      </p:cBhvr>
                                    </p:animRot>
                                    <p:animRot by="120000">
                                      <p:cBhvr>
                                        <p:cTn id="10" dur="800" fill="hold">
                                          <p:stCondLst>
                                            <p:cond delay="32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57718-0A1B-0B47-BD0C-FBE01FAC1E7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212DEF-3E74-CEEC-1DA0-8D086BEC9D3B}"/>
              </a:ext>
            </a:extLst>
          </p:cNvPr>
          <p:cNvSpPr>
            <a:spLocks noGrp="1"/>
          </p:cNvSpPr>
          <p:nvPr>
            <p:ph type="sldNum" sz="quarter" idx="11"/>
          </p:nvPr>
        </p:nvSpPr>
        <p:spPr/>
        <p:txBody>
          <a:bodyPr/>
          <a:lstStyle/>
          <a:p>
            <a:fld id="{DBE5F007-28FD-B845-A833-24BC97E499D9}" type="slidenum">
              <a:rPr lang="uk-UA" altLang="en-US" smtClean="0"/>
              <a:pPr/>
              <a:t>7</a:t>
            </a:fld>
            <a:endParaRPr lang="uk-UA" altLang="en-US">
              <a:solidFill>
                <a:schemeClr val="tx1"/>
              </a:solidFill>
            </a:endParaRPr>
          </a:p>
        </p:txBody>
      </p:sp>
      <p:pic>
        <p:nvPicPr>
          <p:cNvPr id="7" name="Content Placeholder 6">
            <a:extLst>
              <a:ext uri="{FF2B5EF4-FFF2-40B4-BE49-F238E27FC236}">
                <a16:creationId xmlns:a16="http://schemas.microsoft.com/office/drawing/2014/main" id="{953F3C2E-4F11-189D-C0EB-B2304F054FC2}"/>
              </a:ext>
            </a:extLst>
          </p:cNvPr>
          <p:cNvPicPr>
            <a:picLocks noGrp="1" noChangeAspect="1"/>
          </p:cNvPicPr>
          <p:nvPr>
            <p:ph sz="quarter" idx="12"/>
          </p:nvPr>
        </p:nvPicPr>
        <p:blipFill>
          <a:blip r:embed="rId2"/>
          <a:srcRect t="539" r="16592"/>
          <a:stretch/>
        </p:blipFill>
        <p:spPr>
          <a:xfrm>
            <a:off x="942840" y="-183307"/>
            <a:ext cx="10306320" cy="26797597"/>
          </a:xfrm>
        </p:spPr>
      </p:pic>
      <p:sp>
        <p:nvSpPr>
          <p:cNvPr id="9" name="Title 8">
            <a:extLst>
              <a:ext uri="{FF2B5EF4-FFF2-40B4-BE49-F238E27FC236}">
                <a16:creationId xmlns:a16="http://schemas.microsoft.com/office/drawing/2014/main" id="{26BC8D4D-9613-3A41-EF5B-C33520C45F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77959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7DD0C-7D37-9368-ECEB-0AA25B8DFB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0FFFCE-6C29-AADE-9125-EE667127C33E}"/>
              </a:ext>
            </a:extLst>
          </p:cNvPr>
          <p:cNvSpPr>
            <a:spLocks noGrp="1"/>
          </p:cNvSpPr>
          <p:nvPr>
            <p:ph type="sldNum" sz="quarter" idx="11"/>
          </p:nvPr>
        </p:nvSpPr>
        <p:spPr/>
        <p:txBody>
          <a:bodyPr/>
          <a:lstStyle/>
          <a:p>
            <a:fld id="{DBE5F007-28FD-B845-A833-24BC97E499D9}" type="slidenum">
              <a:rPr lang="uk-UA" altLang="en-US" smtClean="0"/>
              <a:pPr/>
              <a:t>8</a:t>
            </a:fld>
            <a:endParaRPr lang="uk-UA" altLang="en-US">
              <a:solidFill>
                <a:schemeClr val="tx1"/>
              </a:solidFill>
            </a:endParaRPr>
          </a:p>
        </p:txBody>
      </p:sp>
      <p:pic>
        <p:nvPicPr>
          <p:cNvPr id="7" name="Content Placeholder 6">
            <a:extLst>
              <a:ext uri="{FF2B5EF4-FFF2-40B4-BE49-F238E27FC236}">
                <a16:creationId xmlns:a16="http://schemas.microsoft.com/office/drawing/2014/main" id="{45481454-A2CD-0ECE-6E48-65B4613A1E7A}"/>
              </a:ext>
            </a:extLst>
          </p:cNvPr>
          <p:cNvPicPr>
            <a:picLocks noGrp="1" noChangeAspect="1"/>
          </p:cNvPicPr>
          <p:nvPr>
            <p:ph sz="quarter" idx="12"/>
          </p:nvPr>
        </p:nvPicPr>
        <p:blipFill>
          <a:blip r:embed="rId2"/>
          <a:srcRect t="539" r="16592"/>
          <a:stretch/>
        </p:blipFill>
        <p:spPr>
          <a:xfrm>
            <a:off x="942840" y="-7207029"/>
            <a:ext cx="10306320" cy="26797597"/>
          </a:xfrm>
        </p:spPr>
      </p:pic>
      <p:sp>
        <p:nvSpPr>
          <p:cNvPr id="9" name="Title 8">
            <a:extLst>
              <a:ext uri="{FF2B5EF4-FFF2-40B4-BE49-F238E27FC236}">
                <a16:creationId xmlns:a16="http://schemas.microsoft.com/office/drawing/2014/main" id="{5917A2D0-2151-BC53-88BE-5B15F9DDB0F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73098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F3D5A-424C-B052-769A-2603BEC01A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AB7E49-D784-C38E-7394-E1AF97989627}"/>
              </a:ext>
            </a:extLst>
          </p:cNvPr>
          <p:cNvSpPr>
            <a:spLocks noGrp="1"/>
          </p:cNvSpPr>
          <p:nvPr>
            <p:ph type="sldNum" sz="quarter" idx="11"/>
          </p:nvPr>
        </p:nvSpPr>
        <p:spPr/>
        <p:txBody>
          <a:bodyPr/>
          <a:lstStyle/>
          <a:p>
            <a:fld id="{DBE5F007-28FD-B845-A833-24BC97E499D9}" type="slidenum">
              <a:rPr lang="uk-UA" altLang="en-US" smtClean="0"/>
              <a:pPr/>
              <a:t>9</a:t>
            </a:fld>
            <a:endParaRPr lang="uk-UA" altLang="en-US">
              <a:solidFill>
                <a:schemeClr val="tx1"/>
              </a:solidFill>
            </a:endParaRPr>
          </a:p>
        </p:txBody>
      </p:sp>
      <p:pic>
        <p:nvPicPr>
          <p:cNvPr id="7" name="Content Placeholder 6">
            <a:extLst>
              <a:ext uri="{FF2B5EF4-FFF2-40B4-BE49-F238E27FC236}">
                <a16:creationId xmlns:a16="http://schemas.microsoft.com/office/drawing/2014/main" id="{6C118731-C348-C54F-26DD-421781B1662E}"/>
              </a:ext>
            </a:extLst>
          </p:cNvPr>
          <p:cNvPicPr>
            <a:picLocks noGrp="1" noChangeAspect="1"/>
          </p:cNvPicPr>
          <p:nvPr>
            <p:ph sz="quarter" idx="12"/>
          </p:nvPr>
        </p:nvPicPr>
        <p:blipFill>
          <a:blip r:embed="rId2"/>
          <a:srcRect t="539" r="16592"/>
          <a:stretch/>
        </p:blipFill>
        <p:spPr>
          <a:xfrm>
            <a:off x="942840" y="-10517788"/>
            <a:ext cx="10306320" cy="26797597"/>
          </a:xfrm>
        </p:spPr>
      </p:pic>
      <p:sp>
        <p:nvSpPr>
          <p:cNvPr id="9" name="Title 8">
            <a:extLst>
              <a:ext uri="{FF2B5EF4-FFF2-40B4-BE49-F238E27FC236}">
                <a16:creationId xmlns:a16="http://schemas.microsoft.com/office/drawing/2014/main" id="{F35D3D6A-E268-F530-6479-90F17330C81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75877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2 ISOC">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5" id="{6B19B41D-D214-694C-A8DC-70C0B086D75D}" vid="{B9561870-D3A5-5542-820A-22728252C8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ISOC</Template>
  <TotalTime>1758</TotalTime>
  <Words>1464</Words>
  <Application>Microsoft Macintosh PowerPoint</Application>
  <PresentationFormat>Widescreen</PresentationFormat>
  <Paragraphs>219</Paragraphs>
  <Slides>30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Arial</vt:lpstr>
      <vt:lpstr>Arial,Sans-Serif</vt:lpstr>
      <vt:lpstr>Calibri</vt:lpstr>
      <vt:lpstr>Hind Light</vt:lpstr>
      <vt:lpstr>Hind Medium</vt:lpstr>
      <vt:lpstr>Hind Regular</vt:lpstr>
      <vt:lpstr>Symbol</vt:lpstr>
      <vt:lpstr>2022 ISOC</vt:lpstr>
      <vt:lpstr>Internet Resilience Index Reading Romania</vt:lpstr>
      <vt:lpstr>PowerPoint Presentation</vt:lpstr>
      <vt:lpstr>Pulse Data Partners </vt:lpstr>
      <vt:lpstr>Pulse tracks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Internet Resiliency Index (IRI)</vt:lpstr>
      <vt:lpstr>The Internet Resiliency Index — Performance</vt:lpstr>
      <vt:lpstr>PowerPoint Presentation</vt:lpstr>
      <vt:lpstr>The Internet Resiliency Index — Infrastructure</vt:lpstr>
      <vt:lpstr>PowerPoint Presentation</vt:lpstr>
      <vt:lpstr>The Internet Resiliency Index — Security</vt:lpstr>
      <vt:lpstr>PowerPoint Presentation</vt:lpstr>
      <vt:lpstr>The Internet Resiliency Index — Market Readiness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go next with the data?</vt:lpstr>
      <vt:lpstr>Subscribe, Review, Contribute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Pulse Perspective on the APAC Region</dc:title>
  <dc:creator>Olaf Kolkman</dc:creator>
  <cp:lastModifiedBy>Hanna Kreitem</cp:lastModifiedBy>
  <cp:revision>37</cp:revision>
  <cp:lastPrinted>2016-06-14T17:50:38Z</cp:lastPrinted>
  <dcterms:created xsi:type="dcterms:W3CDTF">2023-03-24T06:11:07Z</dcterms:created>
  <dcterms:modified xsi:type="dcterms:W3CDTF">2024-10-01T07:06:38Z</dcterms:modified>
</cp:coreProperties>
</file>