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58" r:id="rId4"/>
    <p:sldId id="269" r:id="rId5"/>
    <p:sldId id="265" r:id="rId6"/>
    <p:sldId id="266" r:id="rId7"/>
    <p:sldId id="267" r:id="rId8"/>
    <p:sldId id="268" r:id="rId9"/>
    <p:sldId id="263" r:id="rId10"/>
    <p:sldId id="270" r:id="rId11"/>
    <p:sldId id="273" r:id="rId12"/>
    <p:sldId id="272" r:id="rId13"/>
    <p:sldId id="26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9"/>
  </p:normalViewPr>
  <p:slideViewPr>
    <p:cSldViewPr snapToGrid="0" snapToObjects="1">
      <p:cViewPr varScale="1">
        <p:scale>
          <a:sx n="108" d="100"/>
          <a:sy n="108" d="100"/>
        </p:scale>
        <p:origin x="176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CCD75CB-922B-5E4C-BD9E-0C3885BD05BA}" type="datetimeFigureOut">
              <a:rPr lang="en-US" smtClean="0"/>
              <a:t>6/12/18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A1E95-FE8D-0B47-B9C5-F53321687325}" type="slidenum">
              <a:rPr lang="en-US" smtClean="0"/>
              <a:t>‹#›</a:t>
            </a:fld>
            <a:endParaRPr lang="en-US"/>
          </a:p>
        </p:txBody>
      </p:sp>
    </p:spTree>
    <p:extLst>
      <p:ext uri="{BB962C8B-B14F-4D97-AF65-F5344CB8AC3E}">
        <p14:creationId xmlns:p14="http://schemas.microsoft.com/office/powerpoint/2010/main" val="1472822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CD75CB-922B-5E4C-BD9E-0C3885BD05BA}" type="datetimeFigureOut">
              <a:rPr lang="en-US" smtClean="0"/>
              <a:t>6/12/18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A1E95-FE8D-0B47-B9C5-F53321687325}" type="slidenum">
              <a:rPr lang="en-US" smtClean="0"/>
              <a:t>‹#›</a:t>
            </a:fld>
            <a:endParaRPr lang="en-US"/>
          </a:p>
        </p:txBody>
      </p:sp>
    </p:spTree>
    <p:extLst>
      <p:ext uri="{BB962C8B-B14F-4D97-AF65-F5344CB8AC3E}">
        <p14:creationId xmlns:p14="http://schemas.microsoft.com/office/powerpoint/2010/main" val="2387593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CD75CB-922B-5E4C-BD9E-0C3885BD05BA}" type="datetimeFigureOut">
              <a:rPr lang="en-US" smtClean="0"/>
              <a:t>6/12/18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A1E95-FE8D-0B47-B9C5-F53321687325}" type="slidenum">
              <a:rPr lang="en-US" smtClean="0"/>
              <a:t>‹#›</a:t>
            </a:fld>
            <a:endParaRPr lang="en-US"/>
          </a:p>
        </p:txBody>
      </p:sp>
    </p:spTree>
    <p:extLst>
      <p:ext uri="{BB962C8B-B14F-4D97-AF65-F5344CB8AC3E}">
        <p14:creationId xmlns:p14="http://schemas.microsoft.com/office/powerpoint/2010/main" val="79341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CD75CB-922B-5E4C-BD9E-0C3885BD05BA}" type="datetimeFigureOut">
              <a:rPr lang="en-US" smtClean="0"/>
              <a:t>6/12/18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A1E95-FE8D-0B47-B9C5-F53321687325}" type="slidenum">
              <a:rPr lang="en-US" smtClean="0"/>
              <a:t>‹#›</a:t>
            </a:fld>
            <a:endParaRPr lang="en-US"/>
          </a:p>
        </p:txBody>
      </p:sp>
    </p:spTree>
    <p:extLst>
      <p:ext uri="{BB962C8B-B14F-4D97-AF65-F5344CB8AC3E}">
        <p14:creationId xmlns:p14="http://schemas.microsoft.com/office/powerpoint/2010/main" val="276965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CD75CB-922B-5E4C-BD9E-0C3885BD05BA}" type="datetimeFigureOut">
              <a:rPr lang="en-US" smtClean="0"/>
              <a:t>6/12/18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A1E95-FE8D-0B47-B9C5-F53321687325}" type="slidenum">
              <a:rPr lang="en-US" smtClean="0"/>
              <a:t>‹#›</a:t>
            </a:fld>
            <a:endParaRPr lang="en-US"/>
          </a:p>
        </p:txBody>
      </p:sp>
    </p:spTree>
    <p:extLst>
      <p:ext uri="{BB962C8B-B14F-4D97-AF65-F5344CB8AC3E}">
        <p14:creationId xmlns:p14="http://schemas.microsoft.com/office/powerpoint/2010/main" val="1532463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CD75CB-922B-5E4C-BD9E-0C3885BD05BA}" type="datetimeFigureOut">
              <a:rPr lang="en-US" smtClean="0"/>
              <a:t>6/12/18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A1E95-FE8D-0B47-B9C5-F53321687325}" type="slidenum">
              <a:rPr lang="en-US" smtClean="0"/>
              <a:t>‹#›</a:t>
            </a:fld>
            <a:endParaRPr lang="en-US"/>
          </a:p>
        </p:txBody>
      </p:sp>
    </p:spTree>
    <p:extLst>
      <p:ext uri="{BB962C8B-B14F-4D97-AF65-F5344CB8AC3E}">
        <p14:creationId xmlns:p14="http://schemas.microsoft.com/office/powerpoint/2010/main" val="63138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CD75CB-922B-5E4C-BD9E-0C3885BD05BA}" type="datetimeFigureOut">
              <a:rPr lang="en-US" smtClean="0"/>
              <a:t>6/12/18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AA1E95-FE8D-0B47-B9C5-F53321687325}" type="slidenum">
              <a:rPr lang="en-US" smtClean="0"/>
              <a:t>‹#›</a:t>
            </a:fld>
            <a:endParaRPr lang="en-US"/>
          </a:p>
        </p:txBody>
      </p:sp>
    </p:spTree>
    <p:extLst>
      <p:ext uri="{BB962C8B-B14F-4D97-AF65-F5344CB8AC3E}">
        <p14:creationId xmlns:p14="http://schemas.microsoft.com/office/powerpoint/2010/main" val="343219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CD75CB-922B-5E4C-BD9E-0C3885BD05BA}" type="datetimeFigureOut">
              <a:rPr lang="en-US" smtClean="0"/>
              <a:t>6/12/18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AA1E95-FE8D-0B47-B9C5-F53321687325}" type="slidenum">
              <a:rPr lang="en-US" smtClean="0"/>
              <a:t>‹#›</a:t>
            </a:fld>
            <a:endParaRPr lang="en-US"/>
          </a:p>
        </p:txBody>
      </p:sp>
    </p:spTree>
    <p:extLst>
      <p:ext uri="{BB962C8B-B14F-4D97-AF65-F5344CB8AC3E}">
        <p14:creationId xmlns:p14="http://schemas.microsoft.com/office/powerpoint/2010/main" val="1553559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D75CB-922B-5E4C-BD9E-0C3885BD05BA}" type="datetimeFigureOut">
              <a:rPr lang="en-US" smtClean="0"/>
              <a:t>6/12/18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AA1E95-FE8D-0B47-B9C5-F53321687325}" type="slidenum">
              <a:rPr lang="en-US" smtClean="0"/>
              <a:t>‹#›</a:t>
            </a:fld>
            <a:endParaRPr lang="en-US"/>
          </a:p>
        </p:txBody>
      </p:sp>
    </p:spTree>
    <p:extLst>
      <p:ext uri="{BB962C8B-B14F-4D97-AF65-F5344CB8AC3E}">
        <p14:creationId xmlns:p14="http://schemas.microsoft.com/office/powerpoint/2010/main" val="1754014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CD75CB-922B-5E4C-BD9E-0C3885BD05BA}" type="datetimeFigureOut">
              <a:rPr lang="en-US" smtClean="0"/>
              <a:t>6/12/18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A1E95-FE8D-0B47-B9C5-F53321687325}" type="slidenum">
              <a:rPr lang="en-US" smtClean="0"/>
              <a:t>‹#›</a:t>
            </a:fld>
            <a:endParaRPr lang="en-US"/>
          </a:p>
        </p:txBody>
      </p:sp>
    </p:spTree>
    <p:extLst>
      <p:ext uri="{BB962C8B-B14F-4D97-AF65-F5344CB8AC3E}">
        <p14:creationId xmlns:p14="http://schemas.microsoft.com/office/powerpoint/2010/main" val="963909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CD75CB-922B-5E4C-BD9E-0C3885BD05BA}" type="datetimeFigureOut">
              <a:rPr lang="en-US" smtClean="0"/>
              <a:t>6/12/18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A1E95-FE8D-0B47-B9C5-F53321687325}" type="slidenum">
              <a:rPr lang="en-US" smtClean="0"/>
              <a:t>‹#›</a:t>
            </a:fld>
            <a:endParaRPr lang="en-US"/>
          </a:p>
        </p:txBody>
      </p:sp>
    </p:spTree>
    <p:extLst>
      <p:ext uri="{BB962C8B-B14F-4D97-AF65-F5344CB8AC3E}">
        <p14:creationId xmlns:p14="http://schemas.microsoft.com/office/powerpoint/2010/main" val="4173300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D75CB-922B-5E4C-BD9E-0C3885BD05BA}" type="datetimeFigureOut">
              <a:rPr lang="en-US" smtClean="0"/>
              <a:t>6/12/18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A1E95-FE8D-0B47-B9C5-F53321687325}" type="slidenum">
              <a:rPr lang="en-US" smtClean="0"/>
              <a:t>‹#›</a:t>
            </a:fld>
            <a:endParaRPr lang="en-US"/>
          </a:p>
        </p:txBody>
      </p:sp>
    </p:spTree>
    <p:extLst>
      <p:ext uri="{BB962C8B-B14F-4D97-AF65-F5344CB8AC3E}">
        <p14:creationId xmlns:p14="http://schemas.microsoft.com/office/powerpoint/2010/main" val="2843396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ripe.net/publications/docs/ripe-69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IPv6 prefix assignment for end-customers - persistent vs non-persistent, and what size to choose.</a:t>
            </a:r>
            <a:br>
              <a:rPr lang="en-US" dirty="0"/>
            </a:br>
            <a:br>
              <a:rPr lang="en-US" dirty="0"/>
            </a:br>
            <a:r>
              <a:rPr lang="mr-IN" dirty="0"/>
              <a:t>…</a:t>
            </a:r>
            <a:r>
              <a:rPr lang="en-US" dirty="0"/>
              <a:t>known as</a:t>
            </a:r>
            <a:r>
              <a:rPr lang="mr-IN" dirty="0"/>
              <a:t>…</a:t>
            </a:r>
            <a:br>
              <a:rPr lang="en-US" dirty="0"/>
            </a:br>
            <a:br>
              <a:rPr lang="en-US" dirty="0"/>
            </a:br>
            <a:r>
              <a:rPr lang="en-US" dirty="0"/>
              <a:t>RIPE-690</a:t>
            </a:r>
          </a:p>
        </p:txBody>
      </p:sp>
      <p:sp>
        <p:nvSpPr>
          <p:cNvPr id="3" name="Subtitle 2"/>
          <p:cNvSpPr>
            <a:spLocks noGrp="1"/>
          </p:cNvSpPr>
          <p:nvPr>
            <p:ph type="subTitle" idx="1"/>
          </p:nvPr>
        </p:nvSpPr>
        <p:spPr>
          <a:xfrm>
            <a:off x="685800" y="4824350"/>
            <a:ext cx="7772400" cy="1752600"/>
          </a:xfrm>
        </p:spPr>
        <p:txBody>
          <a:bodyPr/>
          <a:lstStyle/>
          <a:p>
            <a:endParaRPr lang="en-US" dirty="0"/>
          </a:p>
          <a:p>
            <a:r>
              <a:rPr lang="en-US" sz="2800" dirty="0"/>
              <a:t>(Best Current Operational Practice for operators)</a:t>
            </a:r>
          </a:p>
          <a:p>
            <a:r>
              <a:rPr lang="en-US" sz="2800" dirty="0"/>
              <a:t>Jan </a:t>
            </a:r>
            <a:r>
              <a:rPr lang="en-US" sz="2800" dirty="0" err="1"/>
              <a:t>Žorž</a:t>
            </a:r>
            <a:r>
              <a:rPr lang="en-US" sz="2800" dirty="0"/>
              <a:t>, Internet Society</a:t>
            </a:r>
          </a:p>
        </p:txBody>
      </p:sp>
    </p:spTree>
    <p:extLst>
      <p:ext uri="{BB962C8B-B14F-4D97-AF65-F5344CB8AC3E}">
        <p14:creationId xmlns:p14="http://schemas.microsoft.com/office/powerpoint/2010/main" val="467326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ACK’s</a:t>
            </a:r>
          </a:p>
        </p:txBody>
      </p:sp>
      <p:sp>
        <p:nvSpPr>
          <p:cNvPr id="4" name="Date Placeholder 3"/>
          <p:cNvSpPr>
            <a:spLocks noGrp="1"/>
          </p:cNvSpPr>
          <p:nvPr>
            <p:ph type="dt" sz="half" idx="10"/>
          </p:nvPr>
        </p:nvSpPr>
        <p:spPr/>
        <p:txBody>
          <a:bodyPr/>
          <a:lstStyle/>
          <a:p>
            <a:pPr>
              <a:defRPr/>
            </a:pPr>
            <a:r>
              <a:rPr lang="es-ES"/>
              <a:t>BCOP</a:t>
            </a:r>
            <a:endParaRPr lang="en-US"/>
          </a:p>
        </p:txBody>
      </p:sp>
      <p:sp>
        <p:nvSpPr>
          <p:cNvPr id="5" name="Footer Placeholder 4"/>
          <p:cNvSpPr>
            <a:spLocks noGrp="1"/>
          </p:cNvSpPr>
          <p:nvPr>
            <p:ph type="ftr" sz="quarter" idx="11"/>
          </p:nvPr>
        </p:nvSpPr>
        <p:spPr/>
        <p:txBody>
          <a:bodyPr/>
          <a:lstStyle/>
          <a:p>
            <a:r>
              <a:rPr lang="en-US" altLang="en-US"/>
              <a:t>IPv6 Prefix Assignment for end-customers – persistent vs non-persistent and what size to choose</a:t>
            </a:r>
          </a:p>
        </p:txBody>
      </p:sp>
      <p:sp>
        <p:nvSpPr>
          <p:cNvPr id="6" name="Slide Number Placeholder 5"/>
          <p:cNvSpPr>
            <a:spLocks noGrp="1"/>
          </p:cNvSpPr>
          <p:nvPr>
            <p:ph type="sldNum" sz="quarter" idx="12"/>
          </p:nvPr>
        </p:nvSpPr>
        <p:spPr/>
        <p:txBody>
          <a:bodyPr/>
          <a:lstStyle/>
          <a:p>
            <a:fld id="{183F90B6-D5DA-EC49-AAE8-7D58AD51DCAD}" type="slidenum">
              <a:rPr lang="en-US" altLang="en-US" smtClean="0"/>
              <a:pPr/>
              <a:t>10</a:t>
            </a:fld>
            <a:endParaRPr lang="en-US" altLang="en-US"/>
          </a:p>
        </p:txBody>
      </p:sp>
      <p:pic>
        <p:nvPicPr>
          <p:cNvPr id="7" name="Picture 6"/>
          <p:cNvPicPr>
            <a:picLocks noChangeAspect="1"/>
          </p:cNvPicPr>
          <p:nvPr/>
        </p:nvPicPr>
        <p:blipFill>
          <a:blip r:embed="rId2"/>
          <a:stretch>
            <a:fillRect/>
          </a:stretch>
        </p:blipFill>
        <p:spPr>
          <a:xfrm>
            <a:off x="609600" y="1700808"/>
            <a:ext cx="7975600" cy="3035300"/>
          </a:xfrm>
          <a:prstGeom prst="rect">
            <a:avLst/>
          </a:prstGeom>
        </p:spPr>
      </p:pic>
    </p:spTree>
    <p:extLst>
      <p:ext uri="{BB962C8B-B14F-4D97-AF65-F5344CB8AC3E}">
        <p14:creationId xmlns:p14="http://schemas.microsoft.com/office/powerpoint/2010/main" val="1274252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find the doc</a:t>
            </a:r>
            <a:r>
              <a:rPr lang="mr-IN" dirty="0"/>
              <a:t>…</a:t>
            </a:r>
            <a:endParaRPr lang="en-US" dirty="0"/>
          </a:p>
        </p:txBody>
      </p:sp>
      <p:sp>
        <p:nvSpPr>
          <p:cNvPr id="3" name="Content Placeholder 2"/>
          <p:cNvSpPr>
            <a:spLocks noGrp="1"/>
          </p:cNvSpPr>
          <p:nvPr>
            <p:ph idx="1"/>
          </p:nvPr>
        </p:nvSpPr>
        <p:spPr>
          <a:xfrm>
            <a:off x="457200" y="1600200"/>
            <a:ext cx="8401792" cy="4525963"/>
          </a:xfrm>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hlinkClick r:id="rId2"/>
              </a:rPr>
              <a:t>https://www.ripe.net/publications/docs/ripe-690</a:t>
            </a:r>
            <a:endParaRPr lang="en-US" dirty="0"/>
          </a:p>
          <a:p>
            <a:pPr marL="0" indent="0">
              <a:buNone/>
            </a:pPr>
            <a:endParaRPr lang="en-US" dirty="0"/>
          </a:p>
        </p:txBody>
      </p:sp>
    </p:spTree>
    <p:extLst>
      <p:ext uri="{BB962C8B-B14F-4D97-AF65-F5344CB8AC3E}">
        <p14:creationId xmlns:p14="http://schemas.microsoft.com/office/powerpoint/2010/main" val="1933962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work and ideas</a:t>
            </a:r>
          </a:p>
        </p:txBody>
      </p:sp>
      <p:sp>
        <p:nvSpPr>
          <p:cNvPr id="3" name="Content Placeholder 2"/>
          <p:cNvSpPr>
            <a:spLocks noGrp="1"/>
          </p:cNvSpPr>
          <p:nvPr>
            <p:ph idx="1"/>
          </p:nvPr>
        </p:nvSpPr>
        <p:spPr>
          <a:xfrm>
            <a:off x="609600" y="1052736"/>
            <a:ext cx="8305800" cy="4967064"/>
          </a:xfrm>
        </p:spPr>
        <p:txBody>
          <a:bodyPr/>
          <a:lstStyle/>
          <a:p>
            <a:r>
              <a:rPr lang="en-US" dirty="0"/>
              <a:t>Operators say: “Mail server on IPv6? No, </a:t>
            </a:r>
            <a:r>
              <a:rPr lang="en-US" dirty="0" err="1"/>
              <a:t>thnx</a:t>
            </a:r>
            <a:r>
              <a:rPr lang="en-US" dirty="0"/>
              <a:t>!”</a:t>
            </a:r>
          </a:p>
          <a:p>
            <a:r>
              <a:rPr lang="en-US" dirty="0"/>
              <a:t>Anti-spam mechanisms? IP reputation?</a:t>
            </a:r>
          </a:p>
          <a:p>
            <a:r>
              <a:rPr lang="en-US" dirty="0"/>
              <a:t>How to survive on IPv6 when it comes to incoming email server and protecting from the spam?</a:t>
            </a:r>
          </a:p>
          <a:p>
            <a:r>
              <a:rPr lang="en-US" dirty="0"/>
              <a:t>So how about writing a BCOP document that describes the solutions and best current practice on the above topic?</a:t>
            </a:r>
          </a:p>
        </p:txBody>
      </p:sp>
      <p:sp>
        <p:nvSpPr>
          <p:cNvPr id="4" name="Date Placeholder 3"/>
          <p:cNvSpPr>
            <a:spLocks noGrp="1"/>
          </p:cNvSpPr>
          <p:nvPr>
            <p:ph type="dt" sz="half" idx="10"/>
          </p:nvPr>
        </p:nvSpPr>
        <p:spPr/>
        <p:txBody>
          <a:bodyPr/>
          <a:lstStyle/>
          <a:p>
            <a:pPr>
              <a:defRPr/>
            </a:pPr>
            <a:r>
              <a:rPr lang="es-ES"/>
              <a:t>BCOP</a:t>
            </a:r>
            <a:endParaRPr lang="en-US"/>
          </a:p>
        </p:txBody>
      </p:sp>
      <p:sp>
        <p:nvSpPr>
          <p:cNvPr id="5" name="Footer Placeholder 4"/>
          <p:cNvSpPr>
            <a:spLocks noGrp="1"/>
          </p:cNvSpPr>
          <p:nvPr>
            <p:ph type="ftr" sz="quarter" idx="11"/>
          </p:nvPr>
        </p:nvSpPr>
        <p:spPr/>
        <p:txBody>
          <a:bodyPr/>
          <a:lstStyle/>
          <a:p>
            <a:r>
              <a:rPr lang="en-US" altLang="en-US"/>
              <a:t>IPv6 Prefix Assignment for end-customers – persistent vs non-persistent and what size to choose</a:t>
            </a:r>
          </a:p>
        </p:txBody>
      </p:sp>
      <p:sp>
        <p:nvSpPr>
          <p:cNvPr id="6" name="Slide Number Placeholder 5"/>
          <p:cNvSpPr>
            <a:spLocks noGrp="1"/>
          </p:cNvSpPr>
          <p:nvPr>
            <p:ph type="sldNum" sz="quarter" idx="12"/>
          </p:nvPr>
        </p:nvSpPr>
        <p:spPr/>
        <p:txBody>
          <a:bodyPr/>
          <a:lstStyle/>
          <a:p>
            <a:fld id="{183F90B6-D5DA-EC49-AAE8-7D58AD51DCAD}" type="slidenum">
              <a:rPr lang="en-US" altLang="en-US" smtClean="0"/>
              <a:pPr/>
              <a:t>12</a:t>
            </a:fld>
            <a:endParaRPr lang="en-US" altLang="en-US"/>
          </a:p>
        </p:txBody>
      </p:sp>
    </p:spTree>
    <p:extLst>
      <p:ext uri="{BB962C8B-B14F-4D97-AF65-F5344CB8AC3E}">
        <p14:creationId xmlns:p14="http://schemas.microsoft.com/office/powerpoint/2010/main" val="865660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Q&amp;A</a:t>
            </a:r>
          </a:p>
        </p:txBody>
      </p:sp>
      <p:sp>
        <p:nvSpPr>
          <p:cNvPr id="3" name="Content Placeholder 2"/>
          <p:cNvSpPr>
            <a:spLocks noGrp="1"/>
          </p:cNvSpPr>
          <p:nvPr>
            <p:ph idx="1"/>
          </p:nvPr>
        </p:nvSpPr>
        <p:spPr/>
        <p:txBody>
          <a:bodyPr/>
          <a:lstStyle/>
          <a:p>
            <a:endParaRPr lang="en-US" dirty="0"/>
          </a:p>
          <a:p>
            <a:endParaRPr lang="en-US" dirty="0"/>
          </a:p>
          <a:p>
            <a:pPr marL="0" indent="0" algn="ctr">
              <a:buNone/>
            </a:pPr>
            <a:r>
              <a:rPr lang="en-US" dirty="0"/>
              <a:t>Suggestions?</a:t>
            </a:r>
          </a:p>
          <a:p>
            <a:pPr marL="0" indent="0" algn="ctr">
              <a:buNone/>
            </a:pPr>
            <a:r>
              <a:rPr lang="en-US" dirty="0"/>
              <a:t>Comments?</a:t>
            </a:r>
          </a:p>
          <a:p>
            <a:pPr marL="0" indent="0" algn="ctr">
              <a:buNone/>
            </a:pPr>
            <a:r>
              <a:rPr lang="en-US" dirty="0"/>
              <a:t>Ideas?</a:t>
            </a:r>
          </a:p>
          <a:p>
            <a:pPr marL="0" indent="0" algn="ctr">
              <a:buNone/>
            </a:pPr>
            <a:endParaRPr lang="en-US" dirty="0"/>
          </a:p>
          <a:p>
            <a:pPr marL="0" indent="0" algn="ctr">
              <a:buNone/>
            </a:pPr>
            <a:r>
              <a:rPr lang="en-US" dirty="0" err="1"/>
              <a:t>zorz@isoc.org</a:t>
            </a:r>
            <a:endParaRPr lang="en-US"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440798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this document all about?</a:t>
            </a:r>
          </a:p>
        </p:txBody>
      </p:sp>
      <p:sp>
        <p:nvSpPr>
          <p:cNvPr id="3" name="Content Placeholder 2"/>
          <p:cNvSpPr>
            <a:spLocks noGrp="1"/>
          </p:cNvSpPr>
          <p:nvPr>
            <p:ph idx="1"/>
          </p:nvPr>
        </p:nvSpPr>
        <p:spPr/>
        <p:txBody>
          <a:bodyPr>
            <a:normAutofit fontScale="92500" lnSpcReduction="20000"/>
          </a:bodyPr>
          <a:lstStyle/>
          <a:p>
            <a:r>
              <a:rPr lang="en-US" dirty="0"/>
              <a:t>This document discusses the main issues related to the operational practices for the assignment of IPv6 prefixes for end-customers.</a:t>
            </a:r>
          </a:p>
          <a:p>
            <a:endParaRPr lang="en-US" dirty="0"/>
          </a:p>
          <a:p>
            <a:r>
              <a:rPr lang="en-US" dirty="0"/>
              <a:t>Making wrong choices when designing your IPv6 network will sooner or later have negative implications on your deployment and require further effort such as renumbering when the network is already in operation. The temptation to take “easy” approaches for quicker deployment should therefore be resisted. </a:t>
            </a:r>
          </a:p>
          <a:p>
            <a:endParaRPr lang="en-US" dirty="0"/>
          </a:p>
        </p:txBody>
      </p:sp>
    </p:spTree>
    <p:extLst>
      <p:ext uri="{BB962C8B-B14F-4D97-AF65-F5344CB8AC3E}">
        <p14:creationId xmlns:p14="http://schemas.microsoft.com/office/powerpoint/2010/main" val="3395796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Co-authors</a:t>
            </a:r>
          </a:p>
        </p:txBody>
      </p:sp>
      <p:sp>
        <p:nvSpPr>
          <p:cNvPr id="3" name="Content Placeholder 2"/>
          <p:cNvSpPr>
            <a:spLocks noGrp="1"/>
          </p:cNvSpPr>
          <p:nvPr>
            <p:ph idx="1"/>
          </p:nvPr>
        </p:nvSpPr>
        <p:spPr/>
        <p:txBody>
          <a:bodyPr>
            <a:normAutofit fontScale="77500" lnSpcReduction="20000"/>
          </a:bodyPr>
          <a:lstStyle/>
          <a:p>
            <a:r>
              <a:rPr lang="en-US" dirty="0"/>
              <a:t>Jan </a:t>
            </a:r>
            <a:r>
              <a:rPr lang="en-US" dirty="0" err="1"/>
              <a:t>Žorž</a:t>
            </a:r>
            <a:r>
              <a:rPr lang="en-US" dirty="0"/>
              <a:t> &lt;</a:t>
            </a:r>
            <a:r>
              <a:rPr lang="en-US" dirty="0" err="1"/>
              <a:t>zorz@isoc.org</a:t>
            </a:r>
            <a:r>
              <a:rPr lang="en-US" dirty="0"/>
              <a:t>&gt;, </a:t>
            </a:r>
          </a:p>
          <a:p>
            <a:r>
              <a:rPr lang="en-US" dirty="0"/>
              <a:t>Sander </a:t>
            </a:r>
            <a:r>
              <a:rPr lang="en-US" dirty="0" err="1"/>
              <a:t>Steffann</a:t>
            </a:r>
            <a:r>
              <a:rPr lang="en-US" dirty="0"/>
              <a:t> &lt;</a:t>
            </a:r>
            <a:r>
              <a:rPr lang="en-US" dirty="0" err="1"/>
              <a:t>sander@steffann.nl</a:t>
            </a:r>
            <a:r>
              <a:rPr lang="en-US" dirty="0"/>
              <a:t>&gt;, </a:t>
            </a:r>
          </a:p>
          <a:p>
            <a:r>
              <a:rPr lang="en-US" dirty="0" err="1"/>
              <a:t>Primož</a:t>
            </a:r>
            <a:r>
              <a:rPr lang="en-US" dirty="0"/>
              <a:t> </a:t>
            </a:r>
            <a:r>
              <a:rPr lang="en-US" dirty="0" err="1"/>
              <a:t>Dražumerič</a:t>
            </a:r>
            <a:r>
              <a:rPr lang="en-US" dirty="0"/>
              <a:t> &lt;</a:t>
            </a:r>
            <a:r>
              <a:rPr lang="en-US" dirty="0" err="1"/>
              <a:t>Primoz.Drazumeric@telekom.si</a:t>
            </a:r>
            <a:r>
              <a:rPr lang="en-US" dirty="0"/>
              <a:t>&gt;, </a:t>
            </a:r>
          </a:p>
          <a:p>
            <a:r>
              <a:rPr lang="en-US" dirty="0"/>
              <a:t>Mark </a:t>
            </a:r>
            <a:r>
              <a:rPr lang="en-US" dirty="0" err="1"/>
              <a:t>Townsley</a:t>
            </a:r>
            <a:r>
              <a:rPr lang="en-US" dirty="0"/>
              <a:t> &lt;</a:t>
            </a:r>
            <a:r>
              <a:rPr lang="en-US" dirty="0" err="1"/>
              <a:t>townsley@cisco.com</a:t>
            </a:r>
            <a:r>
              <a:rPr lang="en-US" dirty="0"/>
              <a:t>&gt;, </a:t>
            </a:r>
          </a:p>
          <a:p>
            <a:r>
              <a:rPr lang="en-US" dirty="0"/>
              <a:t>Andrew Alston &lt;</a:t>
            </a:r>
            <a:r>
              <a:rPr lang="en-US" dirty="0" err="1"/>
              <a:t>andrew.alston@liquidtelecom.com</a:t>
            </a:r>
            <a:r>
              <a:rPr lang="en-US" dirty="0"/>
              <a:t>&gt;, </a:t>
            </a:r>
          </a:p>
          <a:p>
            <a:r>
              <a:rPr lang="en-US" dirty="0" err="1"/>
              <a:t>Gert</a:t>
            </a:r>
            <a:r>
              <a:rPr lang="en-US" dirty="0"/>
              <a:t> </a:t>
            </a:r>
            <a:r>
              <a:rPr lang="en-US" dirty="0" err="1"/>
              <a:t>Doering</a:t>
            </a:r>
            <a:r>
              <a:rPr lang="en-US" dirty="0"/>
              <a:t> &lt;</a:t>
            </a:r>
            <a:r>
              <a:rPr lang="en-US" dirty="0" err="1"/>
              <a:t>gert@space.net</a:t>
            </a:r>
            <a:r>
              <a:rPr lang="en-US" dirty="0"/>
              <a:t>&gt;, </a:t>
            </a:r>
          </a:p>
          <a:p>
            <a:r>
              <a:rPr lang="en-US" dirty="0" err="1"/>
              <a:t>Jordi</a:t>
            </a:r>
            <a:r>
              <a:rPr lang="en-US" dirty="0"/>
              <a:t> </a:t>
            </a:r>
            <a:r>
              <a:rPr lang="en-US" dirty="0" err="1"/>
              <a:t>Palet</a:t>
            </a:r>
            <a:r>
              <a:rPr lang="en-US" dirty="0"/>
              <a:t> &lt;</a:t>
            </a:r>
            <a:r>
              <a:rPr lang="en-US" dirty="0" err="1"/>
              <a:t>jordi.palet@consulintel.es</a:t>
            </a:r>
            <a:r>
              <a:rPr lang="en-US" dirty="0"/>
              <a:t>&gt;, </a:t>
            </a:r>
          </a:p>
          <a:p>
            <a:r>
              <a:rPr lang="en-US" dirty="0"/>
              <a:t>Jen </a:t>
            </a:r>
            <a:r>
              <a:rPr lang="en-US" dirty="0" err="1"/>
              <a:t>Linkova</a:t>
            </a:r>
            <a:r>
              <a:rPr lang="en-US" dirty="0"/>
              <a:t> &lt;</a:t>
            </a:r>
            <a:r>
              <a:rPr lang="en-US" dirty="0" err="1"/>
              <a:t>furry@google.com</a:t>
            </a:r>
            <a:r>
              <a:rPr lang="en-US" dirty="0"/>
              <a:t>&gt;, </a:t>
            </a:r>
          </a:p>
          <a:p>
            <a:r>
              <a:rPr lang="en-US" dirty="0"/>
              <a:t>Luis </a:t>
            </a:r>
            <a:r>
              <a:rPr lang="en-US" dirty="0" err="1"/>
              <a:t>Balbinot</a:t>
            </a:r>
            <a:r>
              <a:rPr lang="en-US" dirty="0"/>
              <a:t> &lt;</a:t>
            </a:r>
            <a:r>
              <a:rPr lang="en-US" dirty="0" err="1"/>
              <a:t>lbalbinot@brfibra.com.br</a:t>
            </a:r>
            <a:r>
              <a:rPr lang="en-US" dirty="0"/>
              <a:t>&gt;, </a:t>
            </a:r>
          </a:p>
          <a:p>
            <a:r>
              <a:rPr lang="en-US" dirty="0"/>
              <a:t>Kevin </a:t>
            </a:r>
            <a:r>
              <a:rPr lang="en-US" dirty="0" err="1"/>
              <a:t>Meynell</a:t>
            </a:r>
            <a:r>
              <a:rPr lang="en-US" dirty="0"/>
              <a:t> &lt;</a:t>
            </a:r>
            <a:r>
              <a:rPr lang="en-US" dirty="0" err="1"/>
              <a:t>meynell@isoc.org</a:t>
            </a:r>
            <a:r>
              <a:rPr lang="en-US" dirty="0"/>
              <a:t>&gt;, </a:t>
            </a:r>
          </a:p>
          <a:p>
            <a:r>
              <a:rPr lang="en-US" dirty="0"/>
              <a:t>Lee Howard &lt;</a:t>
            </a:r>
            <a:r>
              <a:rPr lang="en-US" dirty="0" err="1"/>
              <a:t>lee.howard@retevia.net</a:t>
            </a:r>
            <a:r>
              <a:rPr lang="en-US" dirty="0"/>
              <a:t>&gt;</a:t>
            </a:r>
          </a:p>
        </p:txBody>
      </p:sp>
    </p:spTree>
    <p:extLst>
      <p:ext uri="{BB962C8B-B14F-4D97-AF65-F5344CB8AC3E}">
        <p14:creationId xmlns:p14="http://schemas.microsoft.com/office/powerpoint/2010/main" val="3104236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ítulo 1"/>
          <p:cNvSpPr>
            <a:spLocks noGrp="1"/>
          </p:cNvSpPr>
          <p:nvPr>
            <p:ph type="title"/>
          </p:nvPr>
        </p:nvSpPr>
        <p:spPr/>
        <p:txBody>
          <a:bodyPr/>
          <a:lstStyle/>
          <a:p>
            <a:pPr eaLnBrk="1" hangingPunct="1"/>
            <a:r>
              <a:rPr lang="en-US" altLang="en-US">
                <a:ea typeface="ＭＳ Ｐゴシック" charset="-128"/>
              </a:rPr>
              <a:t>Table of Content</a:t>
            </a:r>
            <a:endParaRPr lang="es-ES_tradnl" altLang="en-US">
              <a:ea typeface="ＭＳ Ｐゴシック" charset="-128"/>
            </a:endParaRPr>
          </a:p>
        </p:txBody>
      </p:sp>
      <p:sp>
        <p:nvSpPr>
          <p:cNvPr id="4" name="Marcador de número de diapositiva 3"/>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5E90A314-3226-4B4D-B1E0-3EB34967954C}" type="slidenum">
              <a:rPr lang="en-US" altLang="en-US" sz="1000">
                <a:latin typeface="Arial" charset="0"/>
              </a:rPr>
              <a:pPr/>
              <a:t>4</a:t>
            </a:fld>
            <a:endParaRPr lang="en-US" altLang="en-US" sz="1000">
              <a:latin typeface="Arial" charset="0"/>
            </a:endParaRPr>
          </a:p>
        </p:txBody>
      </p:sp>
      <p:sp>
        <p:nvSpPr>
          <p:cNvPr id="5" name="Marcador de fecha 4"/>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s-ES" sz="1000">
                <a:latin typeface="Arial" charset="0"/>
              </a:rPr>
              <a:t>BCOP</a:t>
            </a:r>
            <a:endParaRPr lang="en-US" sz="1000">
              <a:latin typeface="Arial" charset="0"/>
            </a:endParaRPr>
          </a:p>
        </p:txBody>
      </p:sp>
      <p:sp>
        <p:nvSpPr>
          <p:cNvPr id="6" name="Marcador de pie de página 5"/>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000">
                <a:latin typeface="Arial" charset="0"/>
              </a:rPr>
              <a:t>IPv6 Prefix Assignment for end-customers – persistent vs non-persistent and what size to choose</a:t>
            </a:r>
          </a:p>
        </p:txBody>
      </p:sp>
      <p:pic>
        <p:nvPicPr>
          <p:cNvPr id="19461" name="Picture 8"/>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0200" y="0"/>
            <a:ext cx="8467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727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generic set of recommendations:</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a) IPv6 is not the same as IPv4. </a:t>
            </a:r>
          </a:p>
          <a:p>
            <a:pPr marL="0" indent="0">
              <a:buNone/>
            </a:pPr>
            <a:r>
              <a:rPr lang="en-US" dirty="0"/>
              <a:t>In IPv6 you assign a number of “n” /64 prefixes to each end-customer site, so they are able to have as many subnets as they wish. You should not be concerned with exhausting the IPv6 addressing space, and you should think big when planning future requirements. If you need more space, you can go back to your Regional Internet Registry and providing your addressing plan justifies it, you can obtain more IPv6 addresses.</a:t>
            </a:r>
          </a:p>
        </p:txBody>
      </p:sp>
    </p:spTree>
    <p:extLst>
      <p:ext uri="{BB962C8B-B14F-4D97-AF65-F5344CB8AC3E}">
        <p14:creationId xmlns:p14="http://schemas.microsoft.com/office/powerpoint/2010/main" val="3250648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generic set of recommendations:</a:t>
            </a:r>
          </a:p>
        </p:txBody>
      </p:sp>
      <p:sp>
        <p:nvSpPr>
          <p:cNvPr id="3" name="Content Placeholder 2"/>
          <p:cNvSpPr>
            <a:spLocks noGrp="1"/>
          </p:cNvSpPr>
          <p:nvPr>
            <p:ph idx="1"/>
          </p:nvPr>
        </p:nvSpPr>
        <p:spPr/>
        <p:txBody>
          <a:bodyPr>
            <a:noAutofit/>
          </a:bodyPr>
          <a:lstStyle/>
          <a:p>
            <a:pPr marL="0" indent="0">
              <a:buNone/>
            </a:pPr>
            <a:r>
              <a:rPr lang="en-US" sz="2000" b="1" dirty="0"/>
              <a:t>b) If you want a simple addressing plan, you should consider these three options:</a:t>
            </a:r>
          </a:p>
          <a:p>
            <a:pPr marL="0" indent="0">
              <a:buNone/>
            </a:pPr>
            <a:r>
              <a:rPr lang="en-US" sz="2000" dirty="0"/>
              <a:t>1) /48 for each end-customer. This will work very well for customers coming from other ISPs, those that have their own ULA, or have been using transition mechanisms. This will also be easier when you have a mix of customers using the same infrastructure, whether they are residential customers, SMEs or even large corporates.</a:t>
            </a:r>
          </a:p>
          <a:p>
            <a:pPr marL="0" indent="0">
              <a:buNone/>
            </a:pPr>
            <a:r>
              <a:rPr lang="en-US" sz="2000" dirty="0"/>
              <a:t>2) Differentiate amongst types of customers, even if this will increase the complexity of your network and those of your customers, by offering /48 for business customers and /56 for residential customers.</a:t>
            </a:r>
          </a:p>
          <a:p>
            <a:pPr marL="0" indent="0">
              <a:buNone/>
            </a:pPr>
            <a:r>
              <a:rPr lang="en-US" sz="2000" dirty="0"/>
              <a:t>3) A trade-off amongst the previous two options by reserving a /48 for residential customers, but actually just assigning them the first /56.</a:t>
            </a:r>
          </a:p>
          <a:p>
            <a:pPr marL="0" indent="0">
              <a:buNone/>
            </a:pPr>
            <a:r>
              <a:rPr lang="en-US" sz="2000" dirty="0"/>
              <a:t>There a specific case for cellular phones to be assigned a single /64 per each PDP context, but this is out of scope of this document.</a:t>
            </a:r>
          </a:p>
        </p:txBody>
      </p:sp>
    </p:spTree>
    <p:extLst>
      <p:ext uri="{BB962C8B-B14F-4D97-AF65-F5344CB8AC3E}">
        <p14:creationId xmlns:p14="http://schemas.microsoft.com/office/powerpoint/2010/main" val="3252043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generic set of recommendations:</a:t>
            </a:r>
          </a:p>
        </p:txBody>
      </p:sp>
      <p:sp>
        <p:nvSpPr>
          <p:cNvPr id="3" name="Content Placeholder 2"/>
          <p:cNvSpPr>
            <a:spLocks noGrp="1"/>
          </p:cNvSpPr>
          <p:nvPr>
            <p:ph idx="1"/>
          </p:nvPr>
        </p:nvSpPr>
        <p:spPr/>
        <p:txBody>
          <a:bodyPr>
            <a:normAutofit/>
          </a:bodyPr>
          <a:lstStyle/>
          <a:p>
            <a:pPr marL="0" indent="0">
              <a:buNone/>
            </a:pPr>
            <a:r>
              <a:rPr lang="en-US" b="1" dirty="0"/>
              <a:t>c) In order to facilitate troubleshooting and have a future proof network</a:t>
            </a:r>
            <a:r>
              <a:rPr lang="en-US" dirty="0"/>
              <a:t>, you should consider numbering the WAN links using GUAs (Global Unicast Addresses), using a /64 prefix out of a dedicated pool of IPv6 prefixes. If you decide to use /127 for each point-to-point link, it is advisable to allocate a /64 for each link and just use one /127 out of it.</a:t>
            </a:r>
          </a:p>
        </p:txBody>
      </p:sp>
    </p:spTree>
    <p:extLst>
      <p:ext uri="{BB962C8B-B14F-4D97-AF65-F5344CB8AC3E}">
        <p14:creationId xmlns:p14="http://schemas.microsoft.com/office/powerpoint/2010/main" val="2360607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generic set of recommendations:</a:t>
            </a:r>
          </a:p>
        </p:txBody>
      </p:sp>
      <p:sp>
        <p:nvSpPr>
          <p:cNvPr id="3" name="Content Placeholder 2"/>
          <p:cNvSpPr>
            <a:spLocks noGrp="1"/>
          </p:cNvSpPr>
          <p:nvPr>
            <p:ph idx="1"/>
          </p:nvPr>
        </p:nvSpPr>
        <p:spPr/>
        <p:txBody>
          <a:bodyPr>
            <a:normAutofit/>
          </a:bodyPr>
          <a:lstStyle/>
          <a:p>
            <a:pPr marL="0" indent="0">
              <a:buNone/>
            </a:pPr>
            <a:r>
              <a:rPr lang="en-US" b="1" dirty="0"/>
              <a:t>d) Non-persistent prefixes are considered harmful in IPv6 </a:t>
            </a:r>
            <a:r>
              <a:rPr lang="en-US" dirty="0"/>
              <a:t>as you can’t avoid issues that</a:t>
            </a:r>
          </a:p>
          <a:p>
            <a:pPr marL="0" indent="0">
              <a:buNone/>
            </a:pPr>
            <a:r>
              <a:rPr lang="en-US" dirty="0"/>
              <a:t>may be caused by simple end-customer power outages, so assigning persistent prefixes is a safer and simpler approach. Furthermore, this avoids the need for expensive logging, increases your chances to offer new business to customers, and decreases your customer churn.</a:t>
            </a:r>
          </a:p>
        </p:txBody>
      </p:sp>
    </p:spTree>
    <p:extLst>
      <p:ext uri="{BB962C8B-B14F-4D97-AF65-F5344CB8AC3E}">
        <p14:creationId xmlns:p14="http://schemas.microsoft.com/office/powerpoint/2010/main" val="3993554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85952"/>
            <a:ext cx="9144000" cy="5143500"/>
          </a:xfrm>
          <a:prstGeom prst="rect">
            <a:avLst/>
          </a:prstGeom>
        </p:spPr>
      </p:pic>
      <p:sp>
        <p:nvSpPr>
          <p:cNvPr id="5" name="Title 1"/>
          <p:cNvSpPr>
            <a:spLocks noGrp="1"/>
          </p:cNvSpPr>
          <p:nvPr>
            <p:ph type="title"/>
          </p:nvPr>
        </p:nvSpPr>
        <p:spPr>
          <a:xfrm>
            <a:off x="457200" y="274638"/>
            <a:ext cx="8229600" cy="1143000"/>
          </a:xfrm>
        </p:spPr>
        <p:txBody>
          <a:bodyPr/>
          <a:lstStyle/>
          <a:p>
            <a:r>
              <a:rPr lang="en-US" dirty="0"/>
              <a:t>Editing draft v.2</a:t>
            </a:r>
          </a:p>
        </p:txBody>
      </p:sp>
    </p:spTree>
    <p:extLst>
      <p:ext uri="{BB962C8B-B14F-4D97-AF65-F5344CB8AC3E}">
        <p14:creationId xmlns:p14="http://schemas.microsoft.com/office/powerpoint/2010/main" val="3200960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2434</TotalTime>
  <Words>794</Words>
  <Application>Microsoft Macintosh PowerPoint</Application>
  <PresentationFormat>On-screen Show (4:3)</PresentationFormat>
  <Paragraphs>64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ＭＳ Ｐゴシック</vt:lpstr>
      <vt:lpstr>Arial</vt:lpstr>
      <vt:lpstr>Calibri</vt:lpstr>
      <vt:lpstr>Mangal</vt:lpstr>
      <vt:lpstr>Office Theme</vt:lpstr>
      <vt:lpstr>IPv6 prefix assignment for end-customers - persistent vs non-persistent, and what size to choose.  …known as…  RIPE-690</vt:lpstr>
      <vt:lpstr>What is this document all about?</vt:lpstr>
      <vt:lpstr>Co-authors</vt:lpstr>
      <vt:lpstr>Table of Content</vt:lpstr>
      <vt:lpstr>A generic set of recommendations:</vt:lpstr>
      <vt:lpstr>A generic set of recommendations:</vt:lpstr>
      <vt:lpstr>A generic set of recommendations:</vt:lpstr>
      <vt:lpstr>A generic set of recommendations:</vt:lpstr>
      <vt:lpstr>Editing draft v.2</vt:lpstr>
      <vt:lpstr>ACK’s</vt:lpstr>
      <vt:lpstr>Where to find the doc…</vt:lpstr>
      <vt:lpstr>Future work and ideas</vt:lpstr>
      <vt:lpstr>Q&amp;A</vt:lpstr>
    </vt:vector>
  </TitlesOfParts>
  <Company>Ocean d.o.o.</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IPv6 prefix assignment for end-customers - persistent vs non-persistent, and what size to choose.</dc:title>
  <dc:creator>Free Diver</dc:creator>
  <cp:lastModifiedBy>Jan Zorz</cp:lastModifiedBy>
  <cp:revision>15</cp:revision>
  <cp:lastPrinted>2018-06-14T04:42:44Z</cp:lastPrinted>
  <dcterms:created xsi:type="dcterms:W3CDTF">2017-05-10T17:01:14Z</dcterms:created>
  <dcterms:modified xsi:type="dcterms:W3CDTF">2018-06-14T07:02:59Z</dcterms:modified>
</cp:coreProperties>
</file>