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456" r:id="rId3"/>
    <p:sldId id="258" r:id="rId4"/>
    <p:sldId id="458" r:id="rId5"/>
    <p:sldId id="460" r:id="rId6"/>
    <p:sldId id="461" r:id="rId7"/>
    <p:sldId id="464" r:id="rId8"/>
    <p:sldId id="500" r:id="rId9"/>
    <p:sldId id="302" r:id="rId10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os" initials="m" lastIdx="8" clrIdx="0">
    <p:extLst>
      <p:ext uri="{19B8F6BF-5375-455C-9EA6-DF929625EA0E}">
        <p15:presenceInfo xmlns:p15="http://schemas.microsoft.com/office/powerpoint/2012/main" userId="marinos" providerId="None"/>
      </p:ext>
    </p:extLst>
  </p:cmAuthor>
  <p:cmAuthor id="2" name="Marinos Dimolianis" initials="MD" lastIdx="8" clrIdx="1">
    <p:extLst>
      <p:ext uri="{19B8F6BF-5375-455C-9EA6-DF929625EA0E}">
        <p15:presenceInfo xmlns:p15="http://schemas.microsoft.com/office/powerpoint/2012/main" userId="Marinos Dimolian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9" autoAdjust="0"/>
    <p:restoredTop sz="87309" autoAdjust="0"/>
  </p:normalViewPr>
  <p:slideViewPr>
    <p:cSldViewPr>
      <p:cViewPr varScale="1">
        <p:scale>
          <a:sx n="73" d="100"/>
          <a:sy n="73" d="100"/>
        </p:scale>
        <p:origin x="1800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92D7-6611-497F-B55E-A1A542C14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5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5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299BA-E6C0-41C1-9D25-787916E05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5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B0076-C8F0-477E-BE06-1B4D8891E4B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5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5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1167-9D2E-4399-8B42-BC6FA353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6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8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9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81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86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C1167-9D2E-4399-8B42-BC6FA353F0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6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916834"/>
            <a:ext cx="9144000" cy="1944215"/>
          </a:xfr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txBody>
          <a:bodyPr vert="horz" lIns="936000" tIns="45720" rIns="2016000" bIns="45720" rtlCol="0" anchor="ctr">
            <a:normAutofit/>
          </a:bodyPr>
          <a:lstStyle>
            <a:lvl1pPr algn="l">
              <a:defRPr lang="en-US" sz="3600"/>
            </a:lvl1pPr>
          </a:lstStyle>
          <a:p>
            <a:pPr lvl="0"/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 dirty="0"/>
          </a:p>
        </p:txBody>
      </p:sp>
      <p:pic>
        <p:nvPicPr>
          <p:cNvPr id="7" name="Picture 2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9320"/>
            <a:ext cx="226853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089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284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6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stretch>
              <a:fillRect t="80000" b="6000"/>
            </a:stretch>
          </a:blipFill>
          <a:ln>
            <a:noFill/>
          </a:ln>
        </p:spPr>
        <p:txBody>
          <a:bodyPr vert="horz" lIns="720000" tIns="45720" rIns="91440" bIns="45720" rtlCol="0" anchor="ctr">
            <a:normAutofit/>
          </a:bodyPr>
          <a:lstStyle>
            <a:lvl1pPr>
              <a:defRPr lang="en-US" sz="3200" b="1" dirty="0"/>
            </a:lvl1pPr>
          </a:lstStyle>
          <a:p>
            <a:pPr lvl="0"/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 marL="342900" indent="-342900">
              <a:buClr>
                <a:srgbClr val="2D63A3"/>
              </a:buClr>
              <a:buSzPct val="110000"/>
              <a:buFont typeface="Wingdings" pitchFamily="2" charset="2"/>
              <a:buChar char="§"/>
              <a:defRPr sz="2800"/>
            </a:lvl1pPr>
            <a:lvl2pPr marL="742950" indent="-285750">
              <a:buClr>
                <a:srgbClr val="00B2FF"/>
              </a:buClr>
              <a:buSzPct val="50000"/>
              <a:buFont typeface="Wingdings" pitchFamily="2" charset="2"/>
              <a:buChar char="q"/>
              <a:defRPr sz="2400"/>
            </a:lvl2pPr>
            <a:lvl3pPr marL="1143000" indent="-228600">
              <a:buClr>
                <a:srgbClr val="2D63A3"/>
              </a:buClr>
              <a:buSzPct val="60000"/>
              <a:buFont typeface="Calibri" pitchFamily="34" charset="0"/>
              <a:buChar char="□"/>
              <a:defRPr sz="2000"/>
            </a:lvl3pPr>
            <a:lvl4pPr>
              <a:buClr>
                <a:srgbClr val="00B2FF"/>
              </a:buClr>
              <a:defRPr sz="1600"/>
            </a:lvl4pPr>
            <a:lvl5pPr>
              <a:buClr>
                <a:srgbClr val="2D63A3"/>
              </a:buClr>
              <a:defRPr sz="1400"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9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326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blipFill dpi="0" rotWithShape="1">
            <a:blip r:embed="rId3"/>
            <a:srcRect/>
            <a:stretch>
              <a:fillRect t="80000" b="6000"/>
            </a:stretch>
          </a:blipFill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l-GR" sz="2800" dirty="0" smtClean="0"/>
            </a:lvl1pPr>
            <a:lvl2pPr>
              <a:defRPr lang="el-GR" sz="2400" dirty="0" smtClean="0"/>
            </a:lvl2pPr>
            <a:lvl3pPr>
              <a:defRPr lang="el-GR" sz="2000" dirty="0" smtClean="0"/>
            </a:lvl3pPr>
            <a:lvl4pPr>
              <a:defRPr lang="el-GR" sz="1800" dirty="0" smtClean="0"/>
            </a:lvl4pPr>
            <a:lvl5pPr>
              <a:defRPr lang="en-US" sz="1800" dirty="0"/>
            </a:lvl5pPr>
          </a:lstStyle>
          <a:p>
            <a:pPr lvl="0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Στυλ υποδείγματος κειμένου</a:t>
            </a:r>
          </a:p>
          <a:p>
            <a:pPr lvl="1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Δεύτερου επιπέδου</a:t>
            </a:r>
          </a:p>
          <a:p>
            <a:pPr lvl="2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Τρίτου επιπέδου</a:t>
            </a:r>
          </a:p>
          <a:p>
            <a:pPr lvl="3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Τέταρτου επιπέδου</a:t>
            </a:r>
          </a:p>
          <a:p>
            <a:pPr lvl="4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l-GR" sz="2800" dirty="0" smtClean="0"/>
            </a:lvl1pPr>
            <a:lvl2pPr>
              <a:defRPr lang="el-GR" sz="2400" dirty="0" smtClean="0"/>
            </a:lvl2pPr>
            <a:lvl3pPr>
              <a:defRPr lang="el-GR" sz="2000" dirty="0" smtClean="0"/>
            </a:lvl3pPr>
            <a:lvl4pPr>
              <a:defRPr lang="el-GR" sz="1800" dirty="0" smtClean="0"/>
            </a:lvl4pPr>
            <a:lvl5pPr>
              <a:defRPr lang="en-US" sz="1800" dirty="0"/>
            </a:lvl5pPr>
          </a:lstStyle>
          <a:p>
            <a:pPr lvl="0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Στυλ υποδείγματος κειμένου</a:t>
            </a:r>
          </a:p>
          <a:p>
            <a:pPr lvl="1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Δεύτερου επιπέδου</a:t>
            </a:r>
          </a:p>
          <a:p>
            <a:pPr lvl="2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Τρίτου επιπέδου</a:t>
            </a:r>
          </a:p>
          <a:p>
            <a:pPr lvl="3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Τέταρτου επιπέδου</a:t>
            </a:r>
          </a:p>
          <a:p>
            <a:pPr lvl="4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8209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blipFill dpi="0" rotWithShape="1">
            <a:blip r:embed="rId2"/>
            <a:srcRect/>
            <a:stretch>
              <a:fillRect t="10000" r="96000" b="10000"/>
            </a:stretch>
          </a:blipFill>
        </p:spPr>
        <p:txBody>
          <a:bodyPr lIns="21600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l-GR" sz="2800" smtClean="0"/>
            </a:lvl1pPr>
            <a:lvl2pPr>
              <a:defRPr lang="el-GR" sz="2400" smtClean="0"/>
            </a:lvl2pPr>
            <a:lvl3pPr>
              <a:defRPr lang="el-GR" sz="2000" smtClean="0"/>
            </a:lvl3pPr>
            <a:lvl4pPr>
              <a:defRPr lang="el-GR" sz="1800" smtClean="0"/>
            </a:lvl4pPr>
            <a:lvl5pPr>
              <a:defRPr lang="en-US" sz="1800"/>
            </a:lvl5pPr>
          </a:lstStyle>
          <a:p>
            <a:pPr lvl="0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Στυλ υποδείγματος κειμένου</a:t>
            </a:r>
          </a:p>
          <a:p>
            <a:pPr lvl="1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Δεύτερου επιπέδου</a:t>
            </a:r>
          </a:p>
          <a:p>
            <a:pPr lvl="2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Τρίτου επιπέδου</a:t>
            </a:r>
          </a:p>
          <a:p>
            <a:pPr lvl="3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Τέταρτου επιπέδου</a:t>
            </a:r>
          </a:p>
          <a:p>
            <a:pPr lvl="4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blipFill>
            <a:blip r:embed="rId3"/>
            <a:stretch>
              <a:fillRect t="10000" r="96000" b="10000"/>
            </a:stretch>
          </a:blipFill>
        </p:spPr>
        <p:txBody>
          <a:bodyPr lIns="21600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l-GR" sz="2800" smtClean="0"/>
            </a:lvl1pPr>
            <a:lvl2pPr>
              <a:defRPr lang="el-GR" sz="2400" smtClean="0"/>
            </a:lvl2pPr>
            <a:lvl3pPr>
              <a:defRPr lang="el-GR" sz="2000" smtClean="0"/>
            </a:lvl3pPr>
            <a:lvl4pPr>
              <a:defRPr lang="el-GR" sz="1800" smtClean="0"/>
            </a:lvl4pPr>
            <a:lvl5pPr>
              <a:defRPr lang="en-US" sz="1800"/>
            </a:lvl5pPr>
          </a:lstStyle>
          <a:p>
            <a:pPr lvl="0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Στυλ υποδείγματος κειμένου</a:t>
            </a:r>
          </a:p>
          <a:p>
            <a:pPr lvl="1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Δεύτερου επιπέδου</a:t>
            </a:r>
          </a:p>
          <a:p>
            <a:pPr lvl="2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Τρίτου επιπέδου</a:t>
            </a:r>
          </a:p>
          <a:p>
            <a:pPr lvl="3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Τέταρτου επιπέδου</a:t>
            </a:r>
          </a:p>
          <a:p>
            <a:pPr lvl="4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83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020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00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57201" y="273050"/>
            <a:ext cx="3008313" cy="1162050"/>
          </a:xfrm>
        </p:spPr>
        <p:txBody>
          <a:bodyPr lIns="252000" anchor="b"/>
          <a:lstStyle>
            <a:lvl1pPr algn="l">
              <a:defRPr sz="2000" b="1"/>
            </a:lvl1pPr>
          </a:lstStyle>
          <a:p>
            <a:r>
              <a:rPr lang="el-GR" dirty="0"/>
              <a:t>Στυλ κύριου τίτλου</a:t>
            </a:r>
            <a:br>
              <a:rPr lang="en-US" dirty="0"/>
            </a:b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750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63688" y="413990"/>
            <a:ext cx="5486400" cy="566738"/>
          </a:xfrm>
        </p:spPr>
        <p:txBody>
          <a:bodyPr lIns="504000" bIns="108000"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63688" y="198884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63688" y="98072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4/10/2021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02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blipFill dpi="0" rotWithShape="1">
            <a:blip r:embed="rId13"/>
            <a:srcRect/>
            <a:stretch>
              <a:fillRect t="80000" b="6000"/>
            </a:stretch>
          </a:blipFill>
          <a:ln>
            <a:noFill/>
          </a:ln>
        </p:spPr>
        <p:txBody>
          <a:bodyPr vert="horz" lIns="720000" tIns="45720" rIns="91440" bIns="45720" rtlCol="0" anchor="ctr">
            <a:normAutofit/>
          </a:bodyPr>
          <a:lstStyle/>
          <a:p>
            <a:pPr lvl="0"/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2D63A3"/>
              </a:buClr>
              <a:buSzPct val="110000"/>
              <a:buFont typeface="Wingdings" pitchFamily="2" charset="2"/>
              <a:buChar char="§"/>
            </a:pPr>
            <a:r>
              <a:rPr lang="el-GR" dirty="0"/>
              <a:t>Στυλ υποδείγματος κειμένου</a:t>
            </a:r>
          </a:p>
          <a:p>
            <a:pPr lvl="1">
              <a:buClr>
                <a:srgbClr val="00B2FF"/>
              </a:buClr>
              <a:buSzPct val="50000"/>
              <a:buFont typeface="Wingdings" pitchFamily="2" charset="2"/>
              <a:buChar char="q"/>
            </a:pPr>
            <a:r>
              <a:rPr lang="el-GR" dirty="0"/>
              <a:t>Δεύτερου επιπέδου</a:t>
            </a:r>
          </a:p>
          <a:p>
            <a:pPr lvl="2">
              <a:buClr>
                <a:srgbClr val="2D63A3"/>
              </a:buClr>
              <a:buSzPct val="60000"/>
              <a:buFont typeface="Calibri" pitchFamily="34" charset="0"/>
              <a:buChar char="□"/>
            </a:pPr>
            <a:r>
              <a:rPr lang="el-GR" dirty="0"/>
              <a:t>Τρίτου επιπέδου</a:t>
            </a:r>
          </a:p>
          <a:p>
            <a:pPr lvl="3">
              <a:buClr>
                <a:srgbClr val="00B2FF"/>
              </a:buClr>
            </a:pPr>
            <a:r>
              <a:rPr lang="el-GR" dirty="0"/>
              <a:t>Τέταρτου επιπέδου</a:t>
            </a:r>
          </a:p>
          <a:p>
            <a:pPr lvl="4">
              <a:buClr>
                <a:srgbClr val="2D63A3"/>
              </a:buClr>
            </a:pPr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4/10/2021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CC9C5-2D3E-4855-8ED3-C0017F983376}" type="slidenum">
              <a:rPr lang="el-GR" smtClean="0"/>
              <a:t>‹#›</a:t>
            </a:fld>
            <a:endParaRPr lang="el-GR"/>
          </a:p>
        </p:txBody>
      </p:sp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09320"/>
            <a:ext cx="226853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975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2FF"/>
        </a:buClr>
        <a:buFont typeface="Arial" pitchFamily="34" charset="0"/>
        <a:buChar char="•"/>
        <a:defRPr lang="el-GR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l-G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l-GR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l-GR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06896" y="146617"/>
            <a:ext cx="8229600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/>
            <a:r>
              <a:rPr lang="en-US" sz="2400" b="1" cap="small" dirty="0">
                <a:latin typeface="+mj-lt"/>
                <a:cs typeface="Times New Roman" panose="02020603050405020304" pitchFamily="18" charset="0"/>
              </a:rPr>
              <a:t>National Technical University of Athens</a:t>
            </a:r>
            <a:endParaRPr lang="en-US" sz="2400" b="1" dirty="0">
              <a:latin typeface="+mj-lt"/>
              <a:cs typeface="Times New Roman" panose="02020603050405020304" pitchFamily="18" charset="0"/>
            </a:endParaRPr>
          </a:p>
          <a:p>
            <a:pPr algn="r"/>
            <a:r>
              <a:rPr lang="en-US" sz="2400" cap="small" dirty="0">
                <a:latin typeface="+mj-lt"/>
                <a:cs typeface="Times New Roman" panose="02020603050405020304" pitchFamily="18" charset="0"/>
              </a:rPr>
              <a:t>School of Electrical and Computer Engineering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algn="r"/>
            <a:r>
              <a:rPr lang="en-US" sz="2000" cap="small" dirty="0">
                <a:latin typeface="+mj-lt"/>
                <a:cs typeface="Times New Roman" panose="02020603050405020304" pitchFamily="18" charset="0"/>
              </a:rPr>
              <a:t>Division of Communication, Electronic and Information Engineering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algn="r"/>
            <a:r>
              <a:rPr lang="en-US" sz="2000" b="1" cap="small" dirty="0">
                <a:latin typeface="+mj-lt"/>
                <a:cs typeface="Times New Roman" panose="02020603050405020304" pitchFamily="18" charset="0"/>
              </a:rPr>
              <a:t>Net</a:t>
            </a:r>
            <a:r>
              <a:rPr lang="en-US" sz="2000" cap="small" dirty="0">
                <a:latin typeface="+mj-lt"/>
                <a:cs typeface="Times New Roman" panose="02020603050405020304" pitchFamily="18" charset="0"/>
              </a:rPr>
              <a:t>work </a:t>
            </a:r>
            <a:r>
              <a:rPr lang="en-US" sz="2000" b="1" cap="small" dirty="0">
                <a:latin typeface="+mj-lt"/>
                <a:cs typeface="Times New Roman" panose="02020603050405020304" pitchFamily="18" charset="0"/>
              </a:rPr>
              <a:t>M</a:t>
            </a:r>
            <a:r>
              <a:rPr lang="en-US" sz="2000" cap="small" dirty="0">
                <a:latin typeface="+mj-lt"/>
                <a:cs typeface="Times New Roman" panose="02020603050405020304" pitchFamily="18" charset="0"/>
              </a:rPr>
              <a:t>anagement and </a:t>
            </a:r>
            <a:r>
              <a:rPr lang="en-US" sz="2000" b="1" cap="small" dirty="0">
                <a:latin typeface="+mj-lt"/>
                <a:cs typeface="Times New Roman" panose="02020603050405020304" pitchFamily="18" charset="0"/>
              </a:rPr>
              <a:t>O</a:t>
            </a:r>
            <a:r>
              <a:rPr lang="en-US" sz="2000" cap="small" dirty="0">
                <a:latin typeface="+mj-lt"/>
                <a:cs typeface="Times New Roman" panose="02020603050405020304" pitchFamily="18" charset="0"/>
              </a:rPr>
              <a:t>ptimal </a:t>
            </a:r>
            <a:r>
              <a:rPr lang="en-US" sz="2000" b="1" cap="small" dirty="0">
                <a:latin typeface="+mj-lt"/>
                <a:cs typeface="Times New Roman" panose="02020603050405020304" pitchFamily="18" charset="0"/>
              </a:rPr>
              <a:t>De</a:t>
            </a:r>
            <a:r>
              <a:rPr lang="en-US" sz="2000" cap="small" dirty="0">
                <a:latin typeface="+mj-lt"/>
                <a:cs typeface="Times New Roman" panose="02020603050405020304" pitchFamily="18" charset="0"/>
              </a:rPr>
              <a:t>sign Laboratory</a:t>
            </a:r>
            <a:endParaRPr lang="el-GR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3" descr="D:\Dropbox\Dropbox\PhD\Endiamesh\art\NTUA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200"/>
            <a:ext cx="1645096" cy="165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Υπότιτλος 2"/>
          <p:cNvSpPr>
            <a:spLocks noGrp="1"/>
          </p:cNvSpPr>
          <p:nvPr>
            <p:ph type="subTitle" idx="1"/>
          </p:nvPr>
        </p:nvSpPr>
        <p:spPr>
          <a:xfrm>
            <a:off x="53752" y="3714891"/>
            <a:ext cx="9036496" cy="1872208"/>
          </a:xfrm>
          <a:noFill/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Nikos Kostopoulos</a:t>
            </a:r>
          </a:p>
          <a:p>
            <a:r>
              <a:rPr lang="en-US" sz="2200" b="1" i="1" dirty="0">
                <a:solidFill>
                  <a:schemeClr val="tx1"/>
                </a:solidFill>
              </a:rPr>
              <a:t>nkostopoulos@netmode.ntua.gr</a:t>
            </a:r>
            <a:endParaRPr lang="el-GR" sz="2200" b="1" i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RIPE SEE 12, Athens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April 2024</a:t>
            </a:r>
          </a:p>
        </p:txBody>
      </p:sp>
      <p:sp>
        <p:nvSpPr>
          <p:cNvPr id="8" name="Υπότιτλος 2">
            <a:extLst>
              <a:ext uri="{FF2B5EF4-FFF2-40B4-BE49-F238E27FC236}">
                <a16:creationId xmlns:a16="http://schemas.microsoft.com/office/drawing/2014/main" id="{B0124E8F-C3D7-C975-4447-B180B7BAFA8D}"/>
              </a:ext>
            </a:extLst>
          </p:cNvPr>
          <p:cNvSpPr txBox="1">
            <a:spLocks/>
          </p:cNvSpPr>
          <p:nvPr/>
        </p:nvSpPr>
        <p:spPr>
          <a:xfrm>
            <a:off x="0" y="2132856"/>
            <a:ext cx="9144000" cy="101025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00B2FF"/>
              </a:buClr>
              <a:buFont typeface="Arial" pitchFamily="34" charset="0"/>
              <a:buNone/>
              <a:defRPr lang="el-GR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l-G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l-GR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l-G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20000"/>
              </a:spcBef>
              <a:buClr>
                <a:srgbClr val="00B2FF"/>
              </a:buClr>
            </a:pPr>
            <a:r>
              <a:rPr lang="en-US" sz="3900" b="1" i="1" dirty="0">
                <a:solidFill>
                  <a:schemeClr val="tx1"/>
                </a:solidFill>
              </a:rPr>
              <a:t>Enabling Privacy-Aware Zone Exchanges</a:t>
            </a:r>
          </a:p>
        </p:txBody>
      </p:sp>
    </p:spTree>
    <p:extLst>
      <p:ext uri="{BB962C8B-B14F-4D97-AF65-F5344CB8AC3E}">
        <p14:creationId xmlns:p14="http://schemas.microsoft.com/office/powerpoint/2010/main" val="178039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8331" y="942228"/>
            <a:ext cx="9144000" cy="5295084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600" dirty="0"/>
              <a:t>A </a:t>
            </a:r>
            <a:r>
              <a:rPr lang="en-US" sz="2600" b="1" dirty="0">
                <a:solidFill>
                  <a:srgbClr val="FF0000"/>
                </a:solidFill>
              </a:rPr>
              <a:t>privacy-aware</a:t>
            </a:r>
            <a:r>
              <a:rPr lang="en-US" sz="2600" dirty="0"/>
              <a:t> schema relying on hashed names stored within probabilistic data structures 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600" dirty="0"/>
              <a:t>Efficient DNS zone distribution to Recursive DNS Servers and scrubbing service providers that may support DNS attack mitigation closer to attack sources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600" b="1" dirty="0"/>
              <a:t>Design Requirements:</a:t>
            </a:r>
            <a:br>
              <a:rPr lang="en-US" sz="2600" b="1" dirty="0">
                <a:solidFill>
                  <a:srgbClr val="FF0000"/>
                </a:solidFill>
              </a:rPr>
            </a:br>
            <a:r>
              <a:rPr lang="en-US" sz="2600" b="1" dirty="0"/>
              <a:t> </a:t>
            </a:r>
            <a:r>
              <a:rPr lang="en-US" sz="2600" dirty="0">
                <a:sym typeface="Wingdings" panose="05000000000000000000" pitchFamily="2" charset="2"/>
              </a:rPr>
              <a:t> Privacy-aware, efficient zone mapping</a:t>
            </a:r>
            <a:br>
              <a:rPr lang="en-US" sz="2600" dirty="0">
                <a:sym typeface="Wingdings" panose="05000000000000000000" pitchFamily="2" charset="2"/>
              </a:rPr>
            </a:br>
            <a:r>
              <a:rPr lang="en-US" sz="2600" dirty="0">
                <a:sym typeface="Wingdings" panose="05000000000000000000" pitchFamily="2" charset="2"/>
              </a:rPr>
              <a:t>  Support for existing DNS request types (AXFR – full zone </a:t>
            </a:r>
            <a:br>
              <a:rPr lang="en-US" sz="2600" dirty="0">
                <a:sym typeface="Wingdings" panose="05000000000000000000" pitchFamily="2" charset="2"/>
              </a:rPr>
            </a:br>
            <a:r>
              <a:rPr lang="en-US" sz="2600" dirty="0">
                <a:sym typeface="Wingdings" panose="05000000000000000000" pitchFamily="2" charset="2"/>
              </a:rPr>
              <a:t>       transfer, IXFR – incremental zone transfer)</a:t>
            </a:r>
            <a:br>
              <a:rPr lang="en-US" sz="2600" dirty="0">
                <a:sym typeface="Wingdings" panose="05000000000000000000" pitchFamily="2" charset="2"/>
              </a:rPr>
            </a:br>
            <a:r>
              <a:rPr lang="en-US" sz="2600" dirty="0">
                <a:sym typeface="Wingdings" panose="05000000000000000000" pitchFamily="2" charset="2"/>
              </a:rPr>
              <a:t>  Dynamic (incremental) updates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600" dirty="0"/>
              <a:t>Zones mapped within privacy-aware </a:t>
            </a:r>
            <a:r>
              <a:rPr lang="en-US" sz="2600" b="1" dirty="0">
                <a:solidFill>
                  <a:srgbClr val="FF0000"/>
                </a:solidFill>
              </a:rPr>
              <a:t>Cuckoo Filters </a:t>
            </a:r>
            <a:r>
              <a:rPr lang="en-US" sz="2600" dirty="0"/>
              <a:t>(CF’s), which support element deletions</a:t>
            </a: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8FA3B0-0F68-FF8F-AE91-3C61434E9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-31565"/>
            <a:ext cx="8928992" cy="1094029"/>
          </a:xfrm>
        </p:spPr>
        <p:txBody>
          <a:bodyPr>
            <a:noAutofit/>
          </a:bodyPr>
          <a:lstStyle/>
          <a:p>
            <a:r>
              <a:rPr lang="en-US" sz="3200" b="1" dirty="0"/>
              <a:t>Contributions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36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663"/>
    </mc:Choice>
    <mc:Fallback xmlns="">
      <p:transition spd="slow" advTm="9066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4A21A-37B1-4C3A-A8F6-190784621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-31565"/>
            <a:ext cx="8928992" cy="1094029"/>
          </a:xfrm>
        </p:spPr>
        <p:txBody>
          <a:bodyPr>
            <a:noAutofit/>
          </a:bodyPr>
          <a:lstStyle/>
          <a:p>
            <a:r>
              <a:rPr lang="en-US" sz="3200" b="1" dirty="0"/>
              <a:t>Background: Cuckoo Filters (CF’s)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>
                <a:extLst>
                  <a:ext uri="{FF2B5EF4-FFF2-40B4-BE49-F238E27FC236}">
                    <a16:creationId xmlns:a16="http://schemas.microsoft.com/office/drawing/2014/main" id="{76876BE7-79F4-4671-801C-1686B9EA31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6512" y="1184357"/>
                <a:ext cx="8980447" cy="481042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Clr>
                    <a:srgbClr val="2D63A3"/>
                  </a:buClr>
                  <a:buSzPct val="110000"/>
                  <a:buFont typeface="Wingdings" pitchFamily="2" charset="2"/>
                  <a:buChar char="§"/>
                  <a:defRPr lang="el-GR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rgbClr val="00B2FF"/>
                  </a:buClr>
                  <a:buSzPct val="50000"/>
                  <a:buFont typeface="Wingdings" pitchFamily="2" charset="2"/>
                  <a:buChar char="q"/>
                  <a:defRPr lang="el-GR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rgbClr val="2D63A3"/>
                  </a:buClr>
                  <a:buSzPct val="60000"/>
                  <a:buFont typeface="Calibri" pitchFamily="34" charset="0"/>
                  <a:buChar char="□"/>
                  <a:defRPr lang="el-GR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rgbClr val="00B2FF"/>
                  </a:buClr>
                  <a:buFont typeface="Arial" pitchFamily="34" charset="0"/>
                  <a:buChar char="–"/>
                  <a:defRPr lang="el-GR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rgbClr val="2D63A3"/>
                  </a:buClr>
                  <a:buFont typeface="Arial" pitchFamily="34" charset="0"/>
                  <a:buChar char="»"/>
                  <a:def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800" dirty="0"/>
                  <a:t>Elements inserted as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fingerprints</a:t>
                </a:r>
                <a:r>
                  <a:rPr lang="en-US" sz="2800" dirty="0"/>
                  <a:t> in entries of a 2D array</a:t>
                </a:r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ClrTx/>
                  <a:buNone/>
                </a:pPr>
                <a:r>
                  <a:rPr lang="en-US" sz="2800" dirty="0"/>
                  <a:t>    - Fingerprints are calculated using the function </a:t>
                </a:r>
                <a:r>
                  <a:rPr lang="en-US" sz="2800" i="1" dirty="0" err="1"/>
                  <a:t>fgp</a:t>
                </a:r>
                <a:r>
                  <a:rPr lang="en-US" sz="2800" dirty="0"/>
                  <a:t>(</a:t>
                </a:r>
                <a:r>
                  <a:rPr lang="en-US" sz="2800" i="1" dirty="0"/>
                  <a:t>x</a:t>
                </a:r>
                <a:r>
                  <a:rPr lang="en-US" sz="2800" dirty="0"/>
                  <a:t>), e.g. </a:t>
                </a:r>
                <a:br>
                  <a:rPr lang="en-US" sz="2800" dirty="0"/>
                </a:br>
                <a:r>
                  <a:rPr lang="en-US" sz="2800" dirty="0"/>
                  <a:t>      </a:t>
                </a:r>
                <a:r>
                  <a:rPr lang="en-US" sz="2800" i="1" dirty="0"/>
                  <a:t>Mmh3</a:t>
                </a:r>
                <a:r>
                  <a:rPr lang="en-US" sz="2800" dirty="0"/>
                  <a:t> hash function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CF’s</a:t>
                </a:r>
                <a:r>
                  <a:rPr lang="en-US" sz="2800" b="1" i="1" dirty="0"/>
                  <a:t> </a:t>
                </a:r>
                <a:r>
                  <a:rPr lang="en-US" sz="2800" b="1" dirty="0"/>
                  <a:t>are characterized by:</a:t>
                </a:r>
              </a:p>
              <a:p>
                <a:pPr marL="0" indent="0">
                  <a:buClrTx/>
                  <a:buNone/>
                </a:pPr>
                <a:r>
                  <a:rPr lang="en-US" sz="2800" dirty="0"/>
                  <a:t>    - Number of available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buckets</a:t>
                </a:r>
                <a:r>
                  <a:rPr lang="en-US" sz="2800" dirty="0"/>
                  <a:t> </a:t>
                </a:r>
                <a:r>
                  <a:rPr lang="en-US" sz="2800" b="1" i="1" dirty="0"/>
                  <a:t>m</a:t>
                </a:r>
              </a:p>
              <a:p>
                <a:pPr marL="0" indent="0">
                  <a:buNone/>
                </a:pPr>
                <a:r>
                  <a:rPr lang="en-US" sz="2800" dirty="0"/>
                  <a:t>    - Fingerprint entries </a:t>
                </a:r>
                <a:r>
                  <a:rPr lang="en-US" sz="2800" b="1" i="1" dirty="0"/>
                  <a:t>b</a:t>
                </a:r>
                <a:r>
                  <a:rPr lang="en-US" sz="2800" dirty="0"/>
                  <a:t> per bucket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800" dirty="0"/>
                  <a:t>    - Fingerprint size </a:t>
                </a:r>
                <a:r>
                  <a:rPr lang="en-US" sz="2800" b="1" i="1" dirty="0">
                    <a:ea typeface="Cambria" panose="02040503050406030204" pitchFamily="18" charset="0"/>
                  </a:rPr>
                  <a:t>f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Partial-key Cuckoo Hashing technique</a:t>
                </a:r>
                <a:r>
                  <a:rPr lang="en-US" sz="2800" dirty="0"/>
                  <a:t>:</a:t>
                </a:r>
                <a:r>
                  <a:rPr lang="en-US" sz="2800" b="1" dirty="0"/>
                  <a:t> </a:t>
                </a:r>
                <a:r>
                  <a:rPr lang="en-US" sz="2800" dirty="0"/>
                  <a:t>Each element </a:t>
                </a:r>
                <a:r>
                  <a:rPr lang="en-US" sz="2800" b="1" i="1" dirty="0"/>
                  <a:t>x</a:t>
                </a:r>
                <a:r>
                  <a:rPr lang="en-US" sz="2800" dirty="0"/>
                  <a:t> is assigned a pair of buckets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b="1" i="1" dirty="0"/>
              </a:p>
            </p:txBody>
          </p:sp>
        </mc:Choice>
        <mc:Fallback xmlns="">
          <p:sp>
            <p:nvSpPr>
              <p:cNvPr id="64" name="Content Placeholder 2">
                <a:extLst>
                  <a:ext uri="{FF2B5EF4-FFF2-40B4-BE49-F238E27FC236}">
                    <a16:creationId xmlns:a16="http://schemas.microsoft.com/office/drawing/2014/main" id="{76876BE7-79F4-4671-801C-1686B9EA3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1184357"/>
                <a:ext cx="8980447" cy="481042"/>
              </a:xfrm>
              <a:prstGeom prst="rect">
                <a:avLst/>
              </a:prstGeom>
              <a:blipFill>
                <a:blip r:embed="rId3"/>
                <a:stretch>
                  <a:fillRect l="-1426" t="-17722" r="-679" b="-888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5085738-D4D7-4C93-B7E9-8905B06AF1B8}"/>
                  </a:ext>
                </a:extLst>
              </p:cNvPr>
              <p:cNvSpPr/>
              <p:nvPr/>
            </p:nvSpPr>
            <p:spPr>
              <a:xfrm>
                <a:off x="971600" y="5757342"/>
                <a:ext cx="8280920" cy="878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𝒉𝒂𝒔𝒉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400" dirty="0"/>
                  <a:t>,   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400">
                            <a:latin typeface="Cambria Math" panose="02040503050406030204" pitchFamily="18" charset="0"/>
                          </a:rPr>
                          <m:t>⊕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𝒉𝒂𝒔𝒉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𝒇𝒈𝒑</m:t>
                        </m:r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5085738-D4D7-4C93-B7E9-8905B06AF1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57342"/>
                <a:ext cx="8280920" cy="878510"/>
              </a:xfrm>
              <a:prstGeom prst="rect">
                <a:avLst/>
              </a:prstGeom>
              <a:blipFill>
                <a:blip r:embed="rId4"/>
                <a:stretch>
                  <a:fillRect t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86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F076BE7-48C6-061D-474B-6B8A393ED674}"/>
              </a:ext>
            </a:extLst>
          </p:cNvPr>
          <p:cNvGrpSpPr/>
          <p:nvPr/>
        </p:nvGrpSpPr>
        <p:grpSpPr>
          <a:xfrm>
            <a:off x="4493825" y="1340768"/>
            <a:ext cx="4542671" cy="5015881"/>
            <a:chOff x="4530338" y="1484784"/>
            <a:chExt cx="4547821" cy="508515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E78B0C0-E74F-E305-E95C-71EAED4D51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9" r="3277" b="2125"/>
            <a:stretch/>
          </p:blipFill>
          <p:spPr>
            <a:xfrm>
              <a:off x="4530338" y="1484784"/>
              <a:ext cx="4547821" cy="5085157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1758EB5-0DDF-B237-6E03-6F0C01C729CA}"/>
                </a:ext>
              </a:extLst>
            </p:cNvPr>
            <p:cNvSpPr/>
            <p:nvPr/>
          </p:nvSpPr>
          <p:spPr>
            <a:xfrm>
              <a:off x="8100392" y="5733256"/>
              <a:ext cx="977767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928992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Proposed Baseline Design</a:t>
            </a:r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B628C98F-B861-42FB-BD16-ABE2C6194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512" y="908720"/>
            <a:ext cx="5220072" cy="5256584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b="1" dirty="0"/>
              <a:t>Privacy-Aware Zone Manager</a:t>
            </a:r>
            <a:br>
              <a:rPr lang="en-US" sz="2400" b="1" dirty="0"/>
            </a:br>
            <a:r>
              <a:rPr lang="en-US" sz="2400" dirty="0"/>
              <a:t>-</a:t>
            </a:r>
            <a:r>
              <a:rPr lang="en-US" sz="2400" b="1" dirty="0"/>
              <a:t> </a:t>
            </a:r>
            <a:r>
              <a:rPr lang="en-US" sz="2400" dirty="0"/>
              <a:t>Builds privacy-aware zones  </a:t>
            </a:r>
            <a:br>
              <a:rPr lang="en-US" sz="2400" dirty="0"/>
            </a:br>
            <a:r>
              <a:rPr lang="en-US" sz="2400" dirty="0"/>
              <a:t>  (Hashed &amp; Incremental Zones)</a:t>
            </a:r>
            <a:br>
              <a:rPr lang="en-US" sz="2400" dirty="0"/>
            </a:br>
            <a:r>
              <a:rPr lang="en-US" sz="2400" dirty="0"/>
              <a:t>  based on Cuckoo Filters (CF’s)</a:t>
            </a:r>
            <a:br>
              <a:rPr lang="en-US" sz="2400" dirty="0"/>
            </a:br>
            <a:r>
              <a:rPr lang="en-US" sz="2400" dirty="0"/>
              <a:t>- Coordinates zone management</a:t>
            </a:r>
            <a:endParaRPr 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b="1" dirty="0"/>
              <a:t>Plaintext DNS Zones</a:t>
            </a:r>
            <a:br>
              <a:rPr lang="en-US" sz="2400" b="1" dirty="0"/>
            </a:br>
            <a:r>
              <a:rPr lang="en-US" sz="2400" dirty="0"/>
              <a:t>-</a:t>
            </a:r>
            <a:r>
              <a:rPr lang="en-US" sz="2400" b="1" dirty="0"/>
              <a:t> </a:t>
            </a:r>
            <a:r>
              <a:rPr lang="en-US" sz="2400" dirty="0" err="1"/>
              <a:t>Unhashed</a:t>
            </a:r>
            <a:r>
              <a:rPr lang="en-US" sz="2400" b="1" dirty="0"/>
              <a:t> </a:t>
            </a:r>
            <a:r>
              <a:rPr lang="en-US" sz="2400" dirty="0"/>
              <a:t>domain names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b="1" dirty="0"/>
              <a:t>Hashed DNS Zones</a:t>
            </a:r>
            <a:br>
              <a:rPr lang="en-US" sz="2400" b="1" dirty="0"/>
            </a:br>
            <a:r>
              <a:rPr lang="en-US" sz="2400" dirty="0"/>
              <a:t>-</a:t>
            </a:r>
            <a:r>
              <a:rPr lang="en-US" sz="2400" b="1" dirty="0"/>
              <a:t> </a:t>
            </a:r>
            <a:r>
              <a:rPr lang="en-US" sz="2400" dirty="0"/>
              <a:t>Entire hashed zone contents</a:t>
            </a:r>
            <a:br>
              <a:rPr lang="en-US" sz="2400" dirty="0"/>
            </a:br>
            <a:r>
              <a:rPr lang="en-US" sz="2400" dirty="0"/>
              <a:t>- Retrieved via </a:t>
            </a:r>
            <a:r>
              <a:rPr lang="en-US" sz="2400" b="1" dirty="0">
                <a:solidFill>
                  <a:srgbClr val="FF0000"/>
                </a:solidFill>
              </a:rPr>
              <a:t>AXFR</a:t>
            </a:r>
            <a:r>
              <a:rPr lang="en-US" sz="2400" dirty="0"/>
              <a:t> DNS queries</a:t>
            </a:r>
            <a:endParaRPr lang="en-US" sz="2400" i="1" dirty="0"/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b="1" dirty="0"/>
              <a:t>Incremental DNS Zones</a:t>
            </a:r>
            <a:br>
              <a:rPr lang="en-US" sz="2400" b="1" dirty="0"/>
            </a:br>
            <a:r>
              <a:rPr lang="en-US" sz="2400" dirty="0"/>
              <a:t>- Hashed recent zone updates</a:t>
            </a:r>
            <a:br>
              <a:rPr lang="en-US" sz="2400" dirty="0"/>
            </a:br>
            <a:r>
              <a:rPr lang="en-US" sz="2400" dirty="0"/>
              <a:t>- Retrieved via </a:t>
            </a:r>
            <a:r>
              <a:rPr lang="en-US" sz="2400" b="1" dirty="0">
                <a:solidFill>
                  <a:srgbClr val="FF0000"/>
                </a:solidFill>
              </a:rPr>
              <a:t>IXFR</a:t>
            </a:r>
            <a:r>
              <a:rPr lang="en-US" sz="2400" dirty="0"/>
              <a:t> DNS queries</a:t>
            </a:r>
          </a:p>
        </p:txBody>
      </p:sp>
    </p:spTree>
    <p:extLst>
      <p:ext uri="{BB962C8B-B14F-4D97-AF65-F5344CB8AC3E}">
        <p14:creationId xmlns:p14="http://schemas.microsoft.com/office/powerpoint/2010/main" val="352164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3"/>
    </mc:Choice>
    <mc:Fallback xmlns="">
      <p:transition spd="slow" advTm="6779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928992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Hashed DNS Zones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23E235-27B6-4986-A33F-A1C30D0259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6" b="3617"/>
          <a:stretch/>
        </p:blipFill>
        <p:spPr>
          <a:xfrm>
            <a:off x="1685383" y="2276872"/>
            <a:ext cx="5773231" cy="24674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35B263-7F95-415F-8764-BC34C3AAADE1}"/>
              </a:ext>
            </a:extLst>
          </p:cNvPr>
          <p:cNvSpPr txBox="1"/>
          <p:nvPr/>
        </p:nvSpPr>
        <p:spPr>
          <a:xfrm>
            <a:off x="1151619" y="1071986"/>
            <a:ext cx="6840760" cy="8125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600" dirty="0"/>
              <a:t>These zones hold the FQDN’s of the Plaintext DNS Zones hashed and mapped in Cuckoo Filters (CF’s)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397C51-9B94-4912-B80D-43D431B69537}"/>
              </a:ext>
            </a:extLst>
          </p:cNvPr>
          <p:cNvSpPr txBox="1"/>
          <p:nvPr/>
        </p:nvSpPr>
        <p:spPr>
          <a:xfrm>
            <a:off x="107504" y="1896448"/>
            <a:ext cx="838842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600" b="1" dirty="0">
                <a:solidFill>
                  <a:srgbClr val="FF0000"/>
                </a:solidFill>
              </a:rPr>
              <a:t>Serialization format </a:t>
            </a:r>
            <a:r>
              <a:rPr lang="en-US" sz="2600" dirty="0"/>
              <a:t>(zone </a:t>
            </a:r>
            <a:r>
              <a:rPr lang="en-US" sz="2600" i="1" dirty="0" err="1"/>
              <a:t>hszn.tld</a:t>
            </a:r>
            <a:r>
              <a:rPr lang="en-US" sz="2600" dirty="0"/>
              <a:t>)</a:t>
            </a:r>
            <a:r>
              <a:rPr lang="en-US" sz="2600" b="1" dirty="0"/>
              <a:t>: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ABD970-64EE-45A0-BB06-BA404C01532C}"/>
                  </a:ext>
                </a:extLst>
              </p:cNvPr>
              <p:cNvSpPr txBox="1"/>
              <p:nvPr/>
            </p:nvSpPr>
            <p:spPr>
              <a:xfrm>
                <a:off x="0" y="4797152"/>
                <a:ext cx="9144000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600" b="1" dirty="0">
                    <a:solidFill>
                      <a:srgbClr val="FF0000"/>
                    </a:solidFill>
                  </a:rPr>
                  <a:t>CF</a:t>
                </a:r>
                <a:r>
                  <a:rPr lang="en-US" sz="2600" b="1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b="1" dirty="0">
                    <a:solidFill>
                      <a:srgbClr val="FF0000"/>
                    </a:solidFill>
                  </a:rPr>
                  <a:t>parameters &amp; algorithms: </a:t>
                </a:r>
                <a:endParaRPr lang="en-US" sz="2600" dirty="0"/>
              </a:p>
              <a:p>
                <a:pPr marL="457200" indent="-4572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600" dirty="0"/>
                  <a:t># buckets </a:t>
                </a:r>
                <a:r>
                  <a:rPr lang="en-US" sz="2600" b="1" i="1" dirty="0"/>
                  <a:t>m</a:t>
                </a:r>
                <a:r>
                  <a:rPr lang="en-US" sz="2600" dirty="0"/>
                  <a:t>, fingerprint size </a:t>
                </a:r>
                <a:r>
                  <a:rPr lang="en-US" sz="2600" b="1" i="1" dirty="0"/>
                  <a:t>f</a:t>
                </a:r>
                <a:r>
                  <a:rPr lang="en-US" sz="2600" dirty="0"/>
                  <a:t>, # entries </a:t>
                </a:r>
                <a:r>
                  <a:rPr lang="en-US" sz="2600" b="1" i="1" dirty="0"/>
                  <a:t>b</a:t>
                </a:r>
              </a:p>
              <a:p>
                <a:pPr marL="457200" indent="-4572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600" dirty="0"/>
                  <a:t>Algorithms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𝑓𝑔𝑝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h𝑎𝑠h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sz="2600" dirty="0"/>
                  <a:t> for fingerprint &amp; candidate buckets calculation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8ABD970-64EE-45A0-BB06-BA404C015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97152"/>
                <a:ext cx="9144000" cy="1532727"/>
              </a:xfrm>
              <a:prstGeom prst="rect">
                <a:avLst/>
              </a:prstGeom>
              <a:blipFill>
                <a:blip r:embed="rId4"/>
                <a:stretch>
                  <a:fillRect l="-1200" t="-5976" b="-95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32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3"/>
    </mc:Choice>
    <mc:Fallback xmlns="">
      <p:transition spd="slow" advTm="6779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-90264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Hashed DNS Zone Resource Record (RR): Example</a:t>
            </a:r>
            <a:endParaRPr lang="en-US" sz="3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9DF13B-9C4E-43C9-B112-E817DC9C2D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" t="19341" r="1077" b="6522"/>
          <a:stretch/>
        </p:blipFill>
        <p:spPr>
          <a:xfrm>
            <a:off x="3501928" y="1740804"/>
            <a:ext cx="5606576" cy="17602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46DAAB-4345-4101-BDB9-A16377C531EE}"/>
              </a:ext>
            </a:extLst>
          </p:cNvPr>
          <p:cNvSpPr txBox="1"/>
          <p:nvPr/>
        </p:nvSpPr>
        <p:spPr>
          <a:xfrm>
            <a:off x="73222" y="1052736"/>
            <a:ext cx="907077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800" dirty="0"/>
              <a:t>RR of a Hashed DNS Zone after building the CF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9F9FA63-C872-4BF3-B7D3-E24F7D37F9C3}"/>
                  </a:ext>
                </a:extLst>
              </p:cNvPr>
              <p:cNvSpPr txBox="1"/>
              <p:nvPr/>
            </p:nvSpPr>
            <p:spPr>
              <a:xfrm>
                <a:off x="117941" y="3896148"/>
                <a:ext cx="8981339" cy="2419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Equally sized fingerprints of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e>
                    </m:d>
                  </m:oMath>
                </a14:m>
                <a:r>
                  <a:rPr lang="en-US" sz="2400" dirty="0"/>
                  <a:t> hexadecimal digits</a:t>
                </a:r>
              </a:p>
              <a:p>
                <a:pPr marL="457200" indent="-4572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Fingerprints requiring less than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/4</m:t>
                        </m:r>
                      </m:e>
                    </m:d>
                  </m:oMath>
                </a14:m>
                <a:r>
                  <a:rPr lang="en-US" sz="2400" dirty="0"/>
                  <a:t> digits are prepended with 0’s</a:t>
                </a:r>
              </a:p>
              <a:p>
                <a:pPr marL="457200" indent="-4572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fingerprints of multiple CF buckets are mapped sequentially within a single TXT type RR</a:t>
                </a:r>
              </a:p>
              <a:p>
                <a:pPr marL="457200" indent="-4572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Buckets with vacant entries require a trailing dot as they do not have explicit boundaries </a:t>
                </a:r>
              </a:p>
              <a:p>
                <a:pPr marL="457200" indent="-4572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TXT type RR limit: 255 Bytes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9F9FA63-C872-4BF3-B7D3-E24F7D37F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1" y="3896148"/>
                <a:ext cx="8981339" cy="2419124"/>
              </a:xfrm>
              <a:prstGeom prst="rect">
                <a:avLst/>
              </a:prstGeom>
              <a:blipFill>
                <a:blip r:embed="rId4"/>
                <a:stretch>
                  <a:fillRect l="-882" t="-3526" r="-136" b="-4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D4FD5AE-5178-43E4-84D5-6CF299F52792}"/>
              </a:ext>
            </a:extLst>
          </p:cNvPr>
          <p:cNvSpPr txBox="1"/>
          <p:nvPr/>
        </p:nvSpPr>
        <p:spPr>
          <a:xfrm>
            <a:off x="85833" y="1900972"/>
            <a:ext cx="3238148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CF</a:t>
            </a:r>
            <a:r>
              <a:rPr lang="en-US" sz="2800" b="1" i="1" dirty="0"/>
              <a:t> </a:t>
            </a:r>
            <a:r>
              <a:rPr lang="en-US" sz="2800" b="1" dirty="0"/>
              <a:t>parameters: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dirty="0"/>
              <a:t>12-bit fingerprints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i="1" dirty="0"/>
              <a:t>b</a:t>
            </a:r>
            <a:r>
              <a:rPr lang="en-US" sz="2400" b="1" i="1" dirty="0"/>
              <a:t> </a:t>
            </a:r>
            <a:r>
              <a:rPr lang="en-US" sz="2400" dirty="0"/>
              <a:t>= 4 entries / bucket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Tx/>
              <a:buChar char="-"/>
            </a:pPr>
            <a:r>
              <a:rPr lang="en-US" sz="2400" dirty="0"/>
              <a:t>Mmh3 hash functions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353C7-47FB-4DDE-BB01-CF7E2C70FF09}"/>
              </a:ext>
            </a:extLst>
          </p:cNvPr>
          <p:cNvSpPr txBox="1"/>
          <p:nvPr/>
        </p:nvSpPr>
        <p:spPr>
          <a:xfrm>
            <a:off x="55912" y="3516263"/>
            <a:ext cx="538018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800" b="1" dirty="0">
                <a:solidFill>
                  <a:srgbClr val="FF0000"/>
                </a:solidFill>
              </a:rPr>
              <a:t>Mapping Specifications: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42749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3"/>
    </mc:Choice>
    <mc:Fallback xmlns="">
      <p:transition spd="slow" advTm="6779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-114439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Prototype Evaluation: CF Privacy Properties (1/2)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AD7436-3AE8-3405-8C28-FE1C106306D7}"/>
              </a:ext>
            </a:extLst>
          </p:cNvPr>
          <p:cNvSpPr txBox="1"/>
          <p:nvPr/>
        </p:nvSpPr>
        <p:spPr>
          <a:xfrm>
            <a:off x="319979" y="1700808"/>
            <a:ext cx="8504041" cy="34193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ts val="1200"/>
              </a:spcAft>
            </a:pPr>
            <a:r>
              <a:rPr lang="en-US" sz="2600" b="1" dirty="0"/>
              <a:t>Attacks to Cuckoo Filter (CF) privacy: </a:t>
            </a: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600" dirty="0"/>
              <a:t>Looking up all possible name combinations and measuring:</a:t>
            </a: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0000"/>
                </a:solidFill>
              </a:rPr>
              <a:t>True Positives (TP’s): </a:t>
            </a:r>
            <a:r>
              <a:rPr lang="en-US" sz="2200" dirty="0"/>
              <a:t>Positive lookups for names stored in the CF</a:t>
            </a: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0000"/>
                </a:solidFill>
              </a:rPr>
              <a:t>False Positives (FP’s): </a:t>
            </a:r>
            <a:r>
              <a:rPr lang="en-US" sz="2200" dirty="0"/>
              <a:t>Positive lookups for names not stored in the CF</a:t>
            </a:r>
          </a:p>
          <a:p>
            <a:pPr>
              <a:lnSpc>
                <a:spcPct val="90000"/>
              </a:lnSpc>
              <a:spcBef>
                <a:spcPts val="750"/>
              </a:spcBef>
              <a:buClr>
                <a:schemeClr val="tx1"/>
              </a:buClr>
            </a:pPr>
            <a:r>
              <a:rPr lang="en-US" sz="2400" dirty="0"/>
              <a:t>If </a:t>
            </a:r>
            <a:r>
              <a:rPr lang="en-US" sz="2400" b="1" dirty="0"/>
              <a:t>FP’s &gt;&gt; TP’s: 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Discovery of zone names becomes next to impossible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Hashed CF contents are protected with high certainty</a:t>
            </a:r>
          </a:p>
        </p:txBody>
      </p:sp>
    </p:spTree>
    <p:extLst>
      <p:ext uri="{BB962C8B-B14F-4D97-AF65-F5344CB8AC3E}">
        <p14:creationId xmlns:p14="http://schemas.microsoft.com/office/powerpoint/2010/main" val="148846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3"/>
    </mc:Choice>
    <mc:Fallback xmlns="">
      <p:transition spd="slow" advTm="6779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-114439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Prototype Evaluation: CF Privacy Properties (2/2)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3F718B-F0E1-43DF-D1F4-5CAEC6C34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46442"/>
            <a:ext cx="5292588" cy="20340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755391-8086-58AA-4575-ED42256DABBC}"/>
              </a:ext>
            </a:extLst>
          </p:cNvPr>
          <p:cNvSpPr txBox="1"/>
          <p:nvPr/>
        </p:nvSpPr>
        <p:spPr>
          <a:xfrm>
            <a:off x="109406" y="5085184"/>
            <a:ext cx="8135002" cy="1192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For prefixes longer than 5 characters: </a:t>
            </a:r>
            <a:r>
              <a:rPr lang="en-US" sz="2400" b="1" dirty="0">
                <a:solidFill>
                  <a:srgbClr val="FF0000"/>
                </a:solidFill>
              </a:rPr>
              <a:t>FP’s &gt;&gt; TP’s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Hashed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/>
              <a:t>names are protected with high certainty </a:t>
            </a: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Longer prefixes or </a:t>
            </a:r>
            <a:r>
              <a:rPr lang="en-US" sz="2400"/>
              <a:t>multiple labels </a:t>
            </a:r>
            <a:r>
              <a:rPr lang="en-US" sz="2400" dirty="0"/>
              <a:t>result into more FP’s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74230-AEA2-E815-AB3E-07B44CD38962}"/>
              </a:ext>
            </a:extLst>
          </p:cNvPr>
          <p:cNvSpPr txBox="1"/>
          <p:nvPr/>
        </p:nvSpPr>
        <p:spPr>
          <a:xfrm>
            <a:off x="107504" y="973216"/>
            <a:ext cx="8352928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Use case: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CF lookups for </a:t>
            </a:r>
            <a:r>
              <a:rPr lang="en-US" sz="2400" b="1" dirty="0"/>
              <a:t>all permitted name combinations </a:t>
            </a:r>
            <a:r>
              <a:rPr lang="en-US" sz="2400" dirty="0"/>
              <a:t>with 1</a:t>
            </a:r>
            <a:r>
              <a:rPr lang="en-US" sz="2400" baseline="30000" dirty="0"/>
              <a:t>st</a:t>
            </a:r>
            <a:r>
              <a:rPr lang="en-US" sz="2400" dirty="0"/>
              <a:t> label (prefix) lengths of 3-7 characters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Permitted characters: Letters, digits, hyphens</a:t>
            </a:r>
            <a:endParaRPr lang="en-US" sz="2400" i="1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Considered zone:</a:t>
            </a:r>
            <a:r>
              <a:rPr lang="en-US" sz="2400" i="1" dirty="0"/>
              <a:t> ntua.gr </a:t>
            </a:r>
            <a:r>
              <a:rPr lang="en-US" sz="2400" dirty="0"/>
              <a:t>(8,294 names)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63A1D-9EE3-E060-B75C-9C8A345A030F}"/>
              </a:ext>
            </a:extLst>
          </p:cNvPr>
          <p:cNvSpPr txBox="1"/>
          <p:nvPr/>
        </p:nvSpPr>
        <p:spPr>
          <a:xfrm>
            <a:off x="6084168" y="3492032"/>
            <a:ext cx="2843808" cy="7571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2400" b="1" dirty="0">
                <a:solidFill>
                  <a:srgbClr val="FF0000"/>
                </a:solidFill>
              </a:rPr>
              <a:t>CF False Positive (FP) probability: </a:t>
            </a:r>
            <a:r>
              <a:rPr lang="en-US" sz="2400" dirty="0"/>
              <a:t>0.3%</a:t>
            </a:r>
          </a:p>
        </p:txBody>
      </p:sp>
    </p:spTree>
    <p:extLst>
      <p:ext uri="{BB962C8B-B14F-4D97-AF65-F5344CB8AC3E}">
        <p14:creationId xmlns:p14="http://schemas.microsoft.com/office/powerpoint/2010/main" val="182965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3"/>
    </mc:Choice>
    <mc:Fallback xmlns="">
      <p:transition spd="slow" advTm="6779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/>
          <p:cNvSpPr>
            <a:spLocks noGrp="1"/>
          </p:cNvSpPr>
          <p:nvPr>
            <p:ph type="title"/>
          </p:nvPr>
        </p:nvSpPr>
        <p:spPr>
          <a:xfrm>
            <a:off x="612068" y="5229200"/>
            <a:ext cx="7992888" cy="786210"/>
          </a:xfrm>
        </p:spPr>
        <p:txBody>
          <a:bodyPr>
            <a:normAutofit/>
          </a:bodyPr>
          <a:lstStyle/>
          <a:p>
            <a:r>
              <a:rPr lang="en-US" sz="2700" dirty="0"/>
              <a:t>Thank you!</a:t>
            </a:r>
            <a:endParaRPr lang="en-US" dirty="0"/>
          </a:p>
        </p:txBody>
      </p:sp>
      <p:pic>
        <p:nvPicPr>
          <p:cNvPr id="9" name="Picture 2" descr="C:\Users\coyiotis\Dropbox\of-andem_paper\Presentation\img\ques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816" y="472759"/>
            <a:ext cx="2001391" cy="259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Υπότιτλος 2">
            <a:extLst>
              <a:ext uri="{FF2B5EF4-FFF2-40B4-BE49-F238E27FC236}">
                <a16:creationId xmlns:a16="http://schemas.microsoft.com/office/drawing/2014/main" id="{F6198806-89B1-CE8E-3FE6-8A4F0A358E39}"/>
              </a:ext>
            </a:extLst>
          </p:cNvPr>
          <p:cNvSpPr txBox="1">
            <a:spLocks/>
          </p:cNvSpPr>
          <p:nvPr/>
        </p:nvSpPr>
        <p:spPr>
          <a:xfrm>
            <a:off x="1745686" y="3573016"/>
            <a:ext cx="5652628" cy="101397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2FF"/>
              </a:buClr>
              <a:buFont typeface="Arial" pitchFamily="34" charset="0"/>
              <a:buNone/>
              <a:defRPr lang="el-GR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l-GR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l-GR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l-GR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</a:rPr>
              <a:t>Nikos Kostopoulos</a:t>
            </a:r>
          </a:p>
          <a:p>
            <a:pPr algn="ctr"/>
            <a:r>
              <a:rPr lang="en-US" sz="2800" b="1" i="1" dirty="0">
                <a:solidFill>
                  <a:schemeClr val="tx1"/>
                </a:solidFill>
              </a:rPr>
              <a:t>nkostopoulos@netmode.ntua.gr</a:t>
            </a:r>
          </a:p>
        </p:txBody>
      </p:sp>
    </p:spTree>
    <p:extLst>
      <p:ext uri="{BB962C8B-B14F-4D97-AF65-F5344CB8AC3E}">
        <p14:creationId xmlns:p14="http://schemas.microsoft.com/office/powerpoint/2010/main" val="20773455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|18.6"/>
</p:tagLst>
</file>

<file path=ppt/theme/theme1.xml><?xml version="1.0" encoding="utf-8"?>
<a:theme xmlns:a="http://schemas.openxmlformats.org/drawingml/2006/main" name="desig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22522</TotalTime>
  <Words>627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Cambria Math</vt:lpstr>
      <vt:lpstr>Wingdings</vt:lpstr>
      <vt:lpstr>design-template</vt:lpstr>
      <vt:lpstr>PowerPoint Presentation</vt:lpstr>
      <vt:lpstr>Contributions</vt:lpstr>
      <vt:lpstr>Background: Cuckoo Filters (CF’s)</vt:lpstr>
      <vt:lpstr>Proposed Baseline Design</vt:lpstr>
      <vt:lpstr>Hashed DNS Zones</vt:lpstr>
      <vt:lpstr>Hashed DNS Zone Resource Record (RR): Example</vt:lpstr>
      <vt:lpstr>Prototype Evaluation: CF Privacy Properties (1/2)</vt:lpstr>
      <vt:lpstr>Prototype Evaluation: CF Privacy Properties (2/2)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mdimolianis</dc:creator>
  <cp:lastModifiedBy>Μαρία Γραμματικού</cp:lastModifiedBy>
  <cp:revision>3477</cp:revision>
  <cp:lastPrinted>2020-02-20T16:52:38Z</cp:lastPrinted>
  <dcterms:created xsi:type="dcterms:W3CDTF">2015-04-06T10:16:16Z</dcterms:created>
  <dcterms:modified xsi:type="dcterms:W3CDTF">2024-04-23T11:39:49Z</dcterms:modified>
</cp:coreProperties>
</file>